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305" r:id="rId2"/>
    <p:sldId id="303" r:id="rId3"/>
    <p:sldId id="298" r:id="rId4"/>
    <p:sldId id="299" r:id="rId5"/>
    <p:sldId id="276" r:id="rId6"/>
    <p:sldId id="270" r:id="rId7"/>
    <p:sldId id="301" r:id="rId8"/>
    <p:sldId id="279" r:id="rId9"/>
    <p:sldId id="296" r:id="rId10"/>
    <p:sldId id="308" r:id="rId11"/>
    <p:sldId id="289" r:id="rId12"/>
    <p:sldId id="290" r:id="rId13"/>
    <p:sldId id="306" r:id="rId14"/>
    <p:sldId id="307" r:id="rId1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CC00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7337607-043C-4AEC-93ED-6956CDD774C3}" type="datetimeFigureOut">
              <a:rPr lang="en-US"/>
              <a:pPr>
                <a:defRPr/>
              </a:pPr>
              <a:t>16/1/2022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83C48F1-F095-4260-B651-D211DCFE811A}" type="slidenum">
              <a:rPr lang="en-US" altLang="en-US"/>
              <a:pPr>
                <a:defRPr/>
              </a:pPr>
              <a:t>‹#›</a:t>
            </a:fld>
            <a:endParaRPr lang="en-US" altLang="en-US"/>
          </a:p>
        </p:txBody>
      </p:sp>
    </p:spTree>
    <p:extLst>
      <p:ext uri="{BB962C8B-B14F-4D97-AF65-F5344CB8AC3E}">
        <p14:creationId xmlns:p14="http://schemas.microsoft.com/office/powerpoint/2010/main" val="2012213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87705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4472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247850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417483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225827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404801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41803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8460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131080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186708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E79283-C7BA-4B56-AD37-F1A60ABF7D31}" type="datetimeFigureOut">
              <a:rPr lang="fr-FR" smtClean="0"/>
              <a:pPr>
                <a:defRPr/>
              </a:pPr>
              <a:t>16/01/2022</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129679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E79283-C7BA-4B56-AD37-F1A60ABF7D31}" type="datetimeFigureOut">
              <a:rPr lang="fr-FR" smtClean="0"/>
              <a:pPr>
                <a:defRPr/>
              </a:pPr>
              <a:t>16/01/2022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3B0721-9332-4B7C-9F89-1F2AB11310C4}" type="slidenum">
              <a:rPr lang="fr-FR" altLang="en-US" smtClean="0"/>
              <a:pPr>
                <a:defRPr/>
              </a:pPr>
              <a:t>‹#›</a:t>
            </a:fld>
            <a:endParaRPr lang="fr-FR" altLang="en-US"/>
          </a:p>
        </p:txBody>
      </p:sp>
    </p:spTree>
    <p:extLst>
      <p:ext uri="{BB962C8B-B14F-4D97-AF65-F5344CB8AC3E}">
        <p14:creationId xmlns:p14="http://schemas.microsoft.com/office/powerpoint/2010/main" val="29854569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685800"/>
            <a:ext cx="6878516" cy="477074"/>
          </a:xfrm>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CHỦ ĐIỂM HỌC KÌ II</a:t>
            </a:r>
          </a:p>
        </p:txBody>
      </p:sp>
      <p:sp>
        <p:nvSpPr>
          <p:cNvPr id="5" name="Subtitle 4"/>
          <p:cNvSpPr>
            <a:spLocks noGrp="1"/>
          </p:cNvSpPr>
          <p:nvPr>
            <p:ph type="subTitle" idx="1"/>
          </p:nvPr>
        </p:nvSpPr>
        <p:spPr>
          <a:xfrm>
            <a:off x="990600" y="1524000"/>
            <a:ext cx="8001000" cy="2879830"/>
          </a:xfrm>
        </p:spPr>
        <p:txBody>
          <a:bodyPr>
            <a:noAutofit/>
          </a:bodyPr>
          <a:lstStyle/>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quốc</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Lễ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5: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thao</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6: </a:t>
            </a:r>
            <a:r>
              <a:rPr lang="en-US" sz="4000" dirty="0" err="1">
                <a:latin typeface="Times New Roman" panose="02020603050405020304" pitchFamily="18" charset="0"/>
                <a:cs typeface="Times New Roman" panose="02020603050405020304" pitchFamily="18" charset="0"/>
              </a:rPr>
              <a:t>Ngôi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7: </a:t>
            </a:r>
            <a:r>
              <a:rPr lang="en-US" sz="4000" dirty="0" err="1">
                <a:latin typeface="Times New Roman" panose="02020603050405020304" pitchFamily="18" charset="0"/>
                <a:cs typeface="Times New Roman" panose="02020603050405020304" pitchFamily="18" charset="0"/>
              </a:rPr>
              <a:t>Bầu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75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52400"/>
            <a:ext cx="4572000" cy="6186309"/>
          </a:xfrm>
          <a:prstGeom prst="rect">
            <a:avLst/>
          </a:prstGeom>
        </p:spPr>
        <p:txBody>
          <a:bodyPr>
            <a:spAutoFit/>
          </a:bodyPr>
          <a:lstStyle/>
          <a:p>
            <a:r>
              <a:rPr lang="vi-VN" dirty="0">
                <a:solidFill>
                  <a:srgbClr val="222222"/>
                </a:solidFill>
                <a:latin typeface="+mj-lt"/>
              </a:rPr>
              <a:t>Bà Trưng quê ở châu Phong </a:t>
            </a:r>
            <a:endParaRPr lang="en-US" dirty="0">
              <a:solidFill>
                <a:srgbClr val="222222"/>
              </a:solidFill>
              <a:latin typeface="+mj-lt"/>
            </a:endParaRPr>
          </a:p>
          <a:p>
            <a:r>
              <a:rPr lang="vi-VN" dirty="0">
                <a:solidFill>
                  <a:srgbClr val="222222"/>
                </a:solidFill>
                <a:latin typeface="+mj-lt"/>
              </a:rPr>
              <a:t>Giận người tham bạo thù chồng chẳng quên. Chị em nặng một lời nguyền, </a:t>
            </a:r>
            <a:endParaRPr lang="en-US" dirty="0">
              <a:solidFill>
                <a:srgbClr val="222222"/>
              </a:solidFill>
              <a:latin typeface="+mj-lt"/>
            </a:endParaRPr>
          </a:p>
          <a:p>
            <a:r>
              <a:rPr lang="vi-VN" dirty="0">
                <a:solidFill>
                  <a:srgbClr val="222222"/>
                </a:solidFill>
                <a:latin typeface="+mj-lt"/>
              </a:rPr>
              <a:t>Phất cờ nương tử thay quyền tướng quân, </a:t>
            </a:r>
            <a:endParaRPr lang="en-US" dirty="0">
              <a:solidFill>
                <a:srgbClr val="222222"/>
              </a:solidFill>
              <a:latin typeface="+mj-lt"/>
            </a:endParaRPr>
          </a:p>
          <a:p>
            <a:r>
              <a:rPr lang="vi-VN" dirty="0">
                <a:solidFill>
                  <a:srgbClr val="222222"/>
                </a:solidFill>
                <a:latin typeface="+mj-lt"/>
              </a:rPr>
              <a:t>Ngàn Tây nổi áng phong trần, </a:t>
            </a:r>
            <a:endParaRPr lang="en-US" dirty="0">
              <a:solidFill>
                <a:srgbClr val="222222"/>
              </a:solidFill>
              <a:latin typeface="+mj-lt"/>
            </a:endParaRPr>
          </a:p>
          <a:p>
            <a:r>
              <a:rPr lang="vi-VN" dirty="0">
                <a:solidFill>
                  <a:srgbClr val="222222"/>
                </a:solidFill>
                <a:latin typeface="+mj-lt"/>
              </a:rPr>
              <a:t>Ầm ầm binh mã xuống gần Long Biên. </a:t>
            </a:r>
            <a:endParaRPr lang="en-US" dirty="0">
              <a:solidFill>
                <a:srgbClr val="222222"/>
              </a:solidFill>
              <a:latin typeface="+mj-lt"/>
            </a:endParaRPr>
          </a:p>
          <a:p>
            <a:r>
              <a:rPr lang="vi-VN" dirty="0">
                <a:solidFill>
                  <a:srgbClr val="222222"/>
                </a:solidFill>
                <a:latin typeface="+mj-lt"/>
              </a:rPr>
              <a:t>Hồng quần nhẹ bức chinh yên, </a:t>
            </a:r>
            <a:endParaRPr lang="en-US" dirty="0">
              <a:solidFill>
                <a:srgbClr val="222222"/>
              </a:solidFill>
              <a:latin typeface="+mj-lt"/>
            </a:endParaRPr>
          </a:p>
          <a:p>
            <a:r>
              <a:rPr lang="vi-VN" dirty="0">
                <a:solidFill>
                  <a:srgbClr val="222222"/>
                </a:solidFill>
                <a:latin typeface="+mj-lt"/>
              </a:rPr>
              <a:t>Đuổi ngay Tô Định dẹp tan biên thành. </a:t>
            </a:r>
            <a:endParaRPr lang="en-US" dirty="0">
              <a:solidFill>
                <a:srgbClr val="222222"/>
              </a:solidFill>
              <a:latin typeface="+mj-lt"/>
            </a:endParaRPr>
          </a:p>
          <a:p>
            <a:r>
              <a:rPr lang="vi-VN" dirty="0">
                <a:solidFill>
                  <a:srgbClr val="222222"/>
                </a:solidFill>
                <a:latin typeface="+mj-lt"/>
              </a:rPr>
              <a:t>Đô kỳ đóng cõi Mê Linh, </a:t>
            </a:r>
            <a:endParaRPr lang="en-US" dirty="0">
              <a:solidFill>
                <a:srgbClr val="222222"/>
              </a:solidFill>
              <a:latin typeface="+mj-lt"/>
            </a:endParaRPr>
          </a:p>
          <a:p>
            <a:r>
              <a:rPr lang="vi-VN" dirty="0">
                <a:solidFill>
                  <a:srgbClr val="222222"/>
                </a:solidFill>
                <a:latin typeface="+mj-lt"/>
              </a:rPr>
              <a:t>Lĩnh Nam riêng một triều đình nước ta. </a:t>
            </a:r>
            <a:endParaRPr lang="en-US" dirty="0">
              <a:solidFill>
                <a:srgbClr val="222222"/>
              </a:solidFill>
              <a:latin typeface="+mj-lt"/>
            </a:endParaRPr>
          </a:p>
          <a:p>
            <a:r>
              <a:rPr lang="vi-VN" dirty="0">
                <a:solidFill>
                  <a:srgbClr val="222222"/>
                </a:solidFill>
                <a:latin typeface="+mj-lt"/>
              </a:rPr>
              <a:t>Ba thu gánh vác sơn hà, </a:t>
            </a:r>
            <a:endParaRPr lang="en-US" dirty="0">
              <a:solidFill>
                <a:srgbClr val="222222"/>
              </a:solidFill>
              <a:latin typeface="+mj-lt"/>
            </a:endParaRPr>
          </a:p>
          <a:p>
            <a:r>
              <a:rPr lang="vi-VN" dirty="0">
                <a:solidFill>
                  <a:srgbClr val="222222"/>
                </a:solidFill>
                <a:latin typeface="+mj-lt"/>
              </a:rPr>
              <a:t>Một là báo phục, hai là bá vương. </a:t>
            </a:r>
            <a:endParaRPr lang="en-US" dirty="0">
              <a:solidFill>
                <a:srgbClr val="222222"/>
              </a:solidFill>
              <a:latin typeface="+mj-lt"/>
            </a:endParaRPr>
          </a:p>
          <a:p>
            <a:r>
              <a:rPr lang="vi-VN" dirty="0">
                <a:solidFill>
                  <a:srgbClr val="222222"/>
                </a:solidFill>
                <a:latin typeface="+mj-lt"/>
              </a:rPr>
              <a:t>Uy danh động đến Bắc phương, </a:t>
            </a:r>
            <a:endParaRPr lang="en-US" dirty="0">
              <a:solidFill>
                <a:srgbClr val="222222"/>
              </a:solidFill>
              <a:latin typeface="+mj-lt"/>
            </a:endParaRPr>
          </a:p>
          <a:p>
            <a:r>
              <a:rPr lang="vi-VN" dirty="0">
                <a:solidFill>
                  <a:srgbClr val="222222"/>
                </a:solidFill>
                <a:latin typeface="+mj-lt"/>
              </a:rPr>
              <a:t>Hán sai Mã Viện lên đường tiến công. </a:t>
            </a:r>
            <a:endParaRPr lang="en-US" dirty="0">
              <a:solidFill>
                <a:srgbClr val="222222"/>
              </a:solidFill>
              <a:latin typeface="+mj-lt"/>
            </a:endParaRPr>
          </a:p>
          <a:p>
            <a:r>
              <a:rPr lang="vi-VN" dirty="0">
                <a:solidFill>
                  <a:srgbClr val="222222"/>
                </a:solidFill>
                <a:latin typeface="+mj-lt"/>
              </a:rPr>
              <a:t>Hồ Tây đua sức vẫy vùng, </a:t>
            </a:r>
            <a:endParaRPr lang="en-US" dirty="0">
              <a:solidFill>
                <a:srgbClr val="222222"/>
              </a:solidFill>
              <a:latin typeface="+mj-lt"/>
            </a:endParaRPr>
          </a:p>
          <a:p>
            <a:r>
              <a:rPr lang="vi-VN" dirty="0">
                <a:solidFill>
                  <a:srgbClr val="222222"/>
                </a:solidFill>
                <a:latin typeface="+mj-lt"/>
              </a:rPr>
              <a:t>Nữ nhi chống với anh hùng được nao? </a:t>
            </a:r>
            <a:endParaRPr lang="en-US" dirty="0">
              <a:solidFill>
                <a:srgbClr val="222222"/>
              </a:solidFill>
              <a:latin typeface="+mj-lt"/>
            </a:endParaRPr>
          </a:p>
          <a:p>
            <a:r>
              <a:rPr lang="vi-VN" dirty="0">
                <a:solidFill>
                  <a:srgbClr val="222222"/>
                </a:solidFill>
                <a:latin typeface="+mj-lt"/>
              </a:rPr>
              <a:t>Cấm Khê đến lúc hiểm nghèo, </a:t>
            </a:r>
            <a:endParaRPr lang="en-US" dirty="0">
              <a:solidFill>
                <a:srgbClr val="222222"/>
              </a:solidFill>
              <a:latin typeface="+mj-lt"/>
            </a:endParaRPr>
          </a:p>
          <a:p>
            <a:r>
              <a:rPr lang="vi-VN" dirty="0">
                <a:solidFill>
                  <a:srgbClr val="222222"/>
                </a:solidFill>
                <a:latin typeface="+mj-lt"/>
              </a:rPr>
              <a:t>Chị em thất thế cùng liều với sông. </a:t>
            </a:r>
            <a:endParaRPr lang="en-US" dirty="0">
              <a:solidFill>
                <a:srgbClr val="222222"/>
              </a:solidFill>
              <a:latin typeface="+mj-lt"/>
            </a:endParaRPr>
          </a:p>
          <a:p>
            <a:r>
              <a:rPr lang="vi-VN" dirty="0">
                <a:solidFill>
                  <a:srgbClr val="222222"/>
                </a:solidFill>
                <a:latin typeface="+mj-lt"/>
              </a:rPr>
              <a:t>Phục Ba mới dựng cột đồng, </a:t>
            </a:r>
            <a:endParaRPr lang="en-US" dirty="0">
              <a:solidFill>
                <a:srgbClr val="222222"/>
              </a:solidFill>
              <a:latin typeface="+mj-lt"/>
            </a:endParaRPr>
          </a:p>
          <a:p>
            <a:r>
              <a:rPr lang="vi-VN" dirty="0">
                <a:solidFill>
                  <a:srgbClr val="222222"/>
                </a:solidFill>
                <a:latin typeface="+mj-lt"/>
              </a:rPr>
              <a:t>Ải quan truyền dấu biên công cõi ngoài. </a:t>
            </a:r>
            <a:endParaRPr lang="en-US" dirty="0">
              <a:solidFill>
                <a:srgbClr val="222222"/>
              </a:solidFill>
              <a:latin typeface="+mj-lt"/>
            </a:endParaRPr>
          </a:p>
          <a:p>
            <a:r>
              <a:rPr lang="vi-VN" dirty="0">
                <a:solidFill>
                  <a:srgbClr val="222222"/>
                </a:solidFill>
                <a:latin typeface="+mj-lt"/>
              </a:rPr>
              <a:t>Trưng Vương vắng mặt còn ai? </a:t>
            </a:r>
            <a:endParaRPr lang="en-US" dirty="0">
              <a:solidFill>
                <a:srgbClr val="222222"/>
              </a:solidFill>
              <a:latin typeface="+mj-lt"/>
            </a:endParaRPr>
          </a:p>
          <a:p>
            <a:r>
              <a:rPr lang="vi-VN" dirty="0">
                <a:solidFill>
                  <a:srgbClr val="222222"/>
                </a:solidFill>
                <a:latin typeface="+mj-lt"/>
              </a:rPr>
              <a:t>Đi về thay đổi mặc người Hán quan.</a:t>
            </a:r>
            <a:endParaRPr lang="en-US" dirty="0">
              <a:latin typeface="+mj-lt"/>
            </a:endParaRPr>
          </a:p>
        </p:txBody>
      </p:sp>
      <p:sp>
        <p:nvSpPr>
          <p:cNvPr id="5" name="TextBox 4"/>
          <p:cNvSpPr txBox="1"/>
          <p:nvPr/>
        </p:nvSpPr>
        <p:spPr>
          <a:xfrm>
            <a:off x="4343400" y="6338709"/>
            <a:ext cx="46482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Đại</a:t>
            </a:r>
            <a:r>
              <a:rPr lang="en-US" sz="2000" b="1" dirty="0">
                <a:latin typeface="Times New Roman" panose="02020603050405020304" pitchFamily="18" charset="0"/>
                <a:cs typeface="Times New Roman" panose="02020603050405020304" pitchFamily="18" charset="0"/>
              </a:rPr>
              <a:t> Nam </a:t>
            </a:r>
            <a:r>
              <a:rPr lang="en-US" sz="2000" b="1" dirty="0" err="1">
                <a:latin typeface="Times New Roman" panose="02020603050405020304" pitchFamily="18" charset="0"/>
                <a:cs typeface="Times New Roman" panose="02020603050405020304" pitchFamily="18" charset="0"/>
              </a:rPr>
              <a:t>Quốc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Diễn</a:t>
            </a:r>
            <a:r>
              <a:rPr lang="en-US" sz="2000" b="1" dirty="0">
                <a:latin typeface="Times New Roman" panose="02020603050405020304" pitchFamily="18" charset="0"/>
                <a:cs typeface="Times New Roman" panose="02020603050405020304" pitchFamily="18" charset="0"/>
              </a:rPr>
              <a:t> ca </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Cát</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95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6"/>
          <p:cNvSpPr>
            <a:spLocks noChangeArrowheads="1"/>
          </p:cNvSpPr>
          <p:nvPr/>
        </p:nvSpPr>
        <p:spPr bwMode="auto">
          <a:xfrm>
            <a:off x="609600" y="76200"/>
            <a:ext cx="7924800" cy="7620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rPr>
              <a:t>Di </a:t>
            </a:r>
            <a:r>
              <a:rPr lang="en-US" altLang="en-US" sz="2800" b="1" dirty="0" err="1">
                <a:solidFill>
                  <a:srgbClr val="FF0000"/>
                </a:solidFill>
                <a:latin typeface="Times New Roman" panose="02020603050405020304" pitchFamily="18" charset="0"/>
              </a:rPr>
              <a:t>tích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lịch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sử</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Đền</a:t>
            </a:r>
            <a:r>
              <a:rPr lang="en-US" altLang="en-US" sz="2800" b="1" dirty="0">
                <a:solidFill>
                  <a:srgbClr val="FF0000"/>
                </a:solidFill>
                <a:latin typeface="Times New Roman" panose="02020603050405020304" pitchFamily="18" charset="0"/>
              </a:rPr>
              <a:t> Hai </a:t>
            </a:r>
            <a:r>
              <a:rPr lang="en-US" altLang="en-US" sz="2800" b="1" dirty="0" err="1">
                <a:solidFill>
                  <a:srgbClr val="FF0000"/>
                </a:solidFill>
                <a:latin typeface="Times New Roman" panose="02020603050405020304" pitchFamily="18" charset="0"/>
              </a:rPr>
              <a:t>Bà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Trưng</a:t>
            </a:r>
            <a:endParaRPr lang="en-US" altLang="en-US" sz="2800" b="1" dirty="0">
              <a:solidFill>
                <a:srgbClr val="FF0000"/>
              </a:solidFill>
              <a:latin typeface="Times New Roman" panose="02020603050405020304" pitchFamily="18" charset="0"/>
            </a:endParaRPr>
          </a:p>
          <a:p>
            <a:pPr algn="ctr" eaLnBrk="1" hangingPunct="1">
              <a:spcBef>
                <a:spcPct val="0"/>
              </a:spcBef>
              <a:buFontTx/>
              <a:buNone/>
            </a:pPr>
            <a:r>
              <a:rPr lang="en-US" altLang="en-US" sz="2400" dirty="0">
                <a:latin typeface="Times New Roman" panose="02020603050405020304" pitchFamily="18" charset="0"/>
              </a:rPr>
              <a:t>(</a:t>
            </a:r>
            <a:r>
              <a:rPr lang="en-US" altLang="en-US" sz="2400" dirty="0" err="1">
                <a:latin typeface="Times New Roman" panose="02020603050405020304" pitchFamily="18" charset="0"/>
              </a:rPr>
              <a:t>Mê</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Nội</a:t>
            </a:r>
            <a:r>
              <a:rPr lang="en-US" altLang="en-US" sz="2400" dirty="0">
                <a:latin typeface="Times New Roman" panose="02020603050405020304" pitchFamily="18" charset="0"/>
              </a:rPr>
              <a:t>)</a:t>
            </a:r>
            <a:endParaRPr lang="en-US" altLang="en-US" sz="2400" b="1" dirty="0">
              <a:solidFill>
                <a:srgbClr val="FF0000"/>
              </a:solidFill>
              <a:latin typeface="Times New Roman" panose="02020603050405020304" pitchFamily="18" charset="0"/>
            </a:endParaRPr>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0" y="1447800"/>
            <a:ext cx="739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2819400" y="5867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Tượng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a:t>
            </a:r>
            <a:r>
              <a:rPr lang="en-US" altLang="en-US" sz="2400" b="1" dirty="0">
                <a:latin typeface="Times New Roman" panose="02020603050405020304" pitchFamily="18" charset="0"/>
              </a:rPr>
              <a:t> Hai </a:t>
            </a:r>
            <a:r>
              <a:rPr lang="en-US" altLang="en-US" sz="2400" b="1" dirty="0" err="1">
                <a:latin typeface="Times New Roman" panose="02020603050405020304" pitchFamily="18" charset="0"/>
              </a:rPr>
              <a:t>Bà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Trưng</a:t>
            </a:r>
            <a:endParaRPr lang="vi-VN" altLang="en-US" sz="2400" b="1" dirty="0">
              <a:latin typeface="Times New Roman" panose="02020603050405020304" pitchFamily="18" charset="0"/>
            </a:endParaRPr>
          </a:p>
        </p:txBody>
      </p:sp>
      <p:pic>
        <p:nvPicPr>
          <p:cNvPr id="4" name="Picture 3" descr="haibatrung_dentho_MeLinh_vinh phu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693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ibatrung_dentho_MeLinh_vinh phu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0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33350" y="4351570"/>
            <a:ext cx="3810000" cy="22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pPr>
            <a:r>
              <a:rPr lang="en-US" altLang="en-US" sz="2400" i="1" dirty="0">
                <a:latin typeface="Times New Roman" panose="02020603050405020304" pitchFamily="18" charset="0"/>
                <a:cs typeface="Times New Roman" panose="02020603050405020304" pitchFamily="18" charset="0"/>
              </a:rPr>
              <a:t>T</a:t>
            </a:r>
            <a:r>
              <a:rPr lang="vi-VN" altLang="en-US" sz="2400" i="1" dirty="0">
                <a:latin typeface="Times New Roman" panose="02020603050405020304" pitchFamily="18" charset="0"/>
                <a:cs typeface="Times New Roman" panose="02020603050405020304" pitchFamily="18" charset="0"/>
              </a:rPr>
              <a:t>ừ ngày 3 tới ngày 6</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tháng</a:t>
            </a:r>
            <a:r>
              <a:rPr lang="en-US" altLang="en-US" sz="2400" i="1" dirty="0">
                <a:latin typeface="Times New Roman" panose="02020603050405020304" pitchFamily="18" charset="0"/>
                <a:cs typeface="Times New Roman" panose="02020603050405020304" pitchFamily="18" charset="0"/>
              </a:rPr>
              <a:t> </a:t>
            </a:r>
            <a:r>
              <a:rPr lang="vi-VN" altLang="en-US" sz="2400" i="1" dirty="0">
                <a:latin typeface="Times New Roman" panose="02020603050405020304" pitchFamily="18" charset="0"/>
                <a:cs typeface="Times New Roman" panose="02020603050405020304" pitchFamily="18" charset="0"/>
              </a:rPr>
              <a:t>2 âm lịch tại đền Đồng Nhân (quận Hai Bà Trưng, Hà Nội) diễn ra lễ hội tưởng nhớ công lao của hai Bà Trưng </a:t>
            </a:r>
            <a:endParaRPr lang="en-US" altLang="en-US" sz="2400" i="1" dirty="0">
              <a:solidFill>
                <a:srgbClr val="0000FF"/>
              </a:solidFill>
              <a:latin typeface="Times New Roman" panose="02020603050405020304" pitchFamily="18" charset="0"/>
              <a:cs typeface="Times New Roman" panose="02020603050405020304" pitchFamily="18" charset="0"/>
            </a:endParaRPr>
          </a:p>
        </p:txBody>
      </p:sp>
      <p:pic>
        <p:nvPicPr>
          <p:cNvPr id="6" name="Picture 5" descr="20390323_images513674_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24225"/>
            <a:ext cx="5029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08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84600"/>
            <a:ext cx="3886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5175"/>
            <a:ext cx="4114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655638"/>
            <a:ext cx="39370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08388"/>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8"/>
          <p:cNvSpPr>
            <a:spLocks noChangeArrowheads="1"/>
          </p:cNvSpPr>
          <p:nvPr/>
        </p:nvSpPr>
        <p:spPr bwMode="auto">
          <a:xfrm>
            <a:off x="4343400" y="609600"/>
            <a:ext cx="381000" cy="594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39" name="Rectangle 9"/>
          <p:cNvSpPr>
            <a:spLocks noChangeArrowheads="1"/>
          </p:cNvSpPr>
          <p:nvPr/>
        </p:nvSpPr>
        <p:spPr bwMode="auto">
          <a:xfrm>
            <a:off x="0" y="457200"/>
            <a:ext cx="381000" cy="594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40" name="Rectangle 10"/>
          <p:cNvSpPr>
            <a:spLocks noChangeArrowheads="1"/>
          </p:cNvSpPr>
          <p:nvPr/>
        </p:nvSpPr>
        <p:spPr bwMode="auto">
          <a:xfrm>
            <a:off x="8763000" y="914400"/>
            <a:ext cx="381000" cy="594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41" name="Rectangle 11"/>
          <p:cNvSpPr>
            <a:spLocks noChangeArrowheads="1"/>
          </p:cNvSpPr>
          <p:nvPr/>
        </p:nvSpPr>
        <p:spPr bwMode="auto">
          <a:xfrm>
            <a:off x="8763000" y="533400"/>
            <a:ext cx="381000" cy="594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42" name="Rectangle 12"/>
          <p:cNvSpPr>
            <a:spLocks noChangeArrowheads="1"/>
          </p:cNvSpPr>
          <p:nvPr/>
        </p:nvSpPr>
        <p:spPr bwMode="auto">
          <a:xfrm>
            <a:off x="8763000" y="533400"/>
            <a:ext cx="381000" cy="594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43" name="Rectangle 13"/>
          <p:cNvSpPr>
            <a:spLocks noChangeArrowheads="1"/>
          </p:cNvSpPr>
          <p:nvPr/>
        </p:nvSpPr>
        <p:spPr bwMode="auto">
          <a:xfrm>
            <a:off x="0" y="533400"/>
            <a:ext cx="8839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44" name="Rectangle 14"/>
          <p:cNvSpPr>
            <a:spLocks noChangeArrowheads="1"/>
          </p:cNvSpPr>
          <p:nvPr/>
        </p:nvSpPr>
        <p:spPr bwMode="auto">
          <a:xfrm>
            <a:off x="304800" y="6324600"/>
            <a:ext cx="8839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445" name="Text Box 15"/>
          <p:cNvSpPr txBox="1">
            <a:spLocks noChangeArrowheads="1"/>
          </p:cNvSpPr>
          <p:nvPr/>
        </p:nvSpPr>
        <p:spPr bwMode="auto">
          <a:xfrm>
            <a:off x="114300" y="10666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Dựa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tranh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chuyện</a:t>
            </a:r>
            <a:r>
              <a:rPr lang="en-US" altLang="en-US" sz="2400" b="1"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Hai </a:t>
            </a:r>
            <a:r>
              <a:rPr lang="en-US" altLang="en-US" sz="2400" b="1" i="1" dirty="0" err="1">
                <a:latin typeface="Times New Roman" panose="02020603050405020304" pitchFamily="18" charset="0"/>
                <a:cs typeface="Times New Roman" panose="02020603050405020304" pitchFamily="18" charset="0"/>
              </a:rPr>
              <a:t>Bà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Trưng</a:t>
            </a:r>
            <a:r>
              <a:rPr lang="en-US" altLang="en-US" sz="2400" b="1" dirty="0">
                <a:latin typeface="Times New Roman" panose="02020603050405020304" pitchFamily="18" charset="0"/>
                <a:cs typeface="Times New Roman" panose="02020603050405020304" pitchFamily="18" charset="0"/>
              </a:rPr>
              <a:t>:</a:t>
            </a:r>
          </a:p>
        </p:txBody>
      </p:sp>
      <p:sp>
        <p:nvSpPr>
          <p:cNvPr id="18446" name="Oval 16"/>
          <p:cNvSpPr>
            <a:spLocks noChangeArrowheads="1"/>
          </p:cNvSpPr>
          <p:nvPr/>
        </p:nvSpPr>
        <p:spPr bwMode="auto">
          <a:xfrm>
            <a:off x="4114800" y="31242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1</a:t>
            </a:r>
          </a:p>
        </p:txBody>
      </p:sp>
      <p:sp>
        <p:nvSpPr>
          <p:cNvPr id="18447" name="Oval 17"/>
          <p:cNvSpPr>
            <a:spLocks noChangeArrowheads="1"/>
          </p:cNvSpPr>
          <p:nvPr/>
        </p:nvSpPr>
        <p:spPr bwMode="auto">
          <a:xfrm>
            <a:off x="8534400" y="31242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2</a:t>
            </a:r>
          </a:p>
        </p:txBody>
      </p:sp>
      <p:sp>
        <p:nvSpPr>
          <p:cNvPr id="18448" name="Oval 18"/>
          <p:cNvSpPr>
            <a:spLocks noChangeArrowheads="1"/>
          </p:cNvSpPr>
          <p:nvPr/>
        </p:nvSpPr>
        <p:spPr bwMode="auto">
          <a:xfrm>
            <a:off x="4114800" y="60960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3</a:t>
            </a:r>
          </a:p>
        </p:txBody>
      </p:sp>
      <p:sp>
        <p:nvSpPr>
          <p:cNvPr id="18449" name="Oval 19"/>
          <p:cNvSpPr>
            <a:spLocks noChangeArrowheads="1"/>
          </p:cNvSpPr>
          <p:nvPr/>
        </p:nvSpPr>
        <p:spPr bwMode="auto">
          <a:xfrm>
            <a:off x="8458200" y="60198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4</a:t>
            </a:r>
          </a:p>
        </p:txBody>
      </p:sp>
    </p:spTree>
    <p:extLst>
      <p:ext uri="{BB962C8B-B14F-4D97-AF65-F5344CB8AC3E}">
        <p14:creationId xmlns:p14="http://schemas.microsoft.com/office/powerpoint/2010/main" val="269233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352800" y="1152435"/>
            <a:ext cx="3060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rgbClr val="FF0000"/>
                </a:solidFill>
                <a:latin typeface="Times New Roman" panose="02020603050405020304" pitchFamily="18" charset="0"/>
                <a:cs typeface="Times New Roman" panose="02020603050405020304" pitchFamily="18" charset="0"/>
              </a:rPr>
              <a:t>TẬP ĐỌC</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78100" y="0"/>
            <a:ext cx="4800600" cy="338554"/>
          </a:xfrm>
          <a:prstGeom prst="rect">
            <a:avLst/>
          </a:prstGeom>
          <a:solidFill>
            <a:srgbClr val="FFFF00"/>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TRƯỜNG TIỂU HỌC GIANG BIÊN</a:t>
            </a:r>
          </a:p>
        </p:txBody>
      </p:sp>
      <p:sp>
        <p:nvSpPr>
          <p:cNvPr id="7" name="TextBox 6"/>
          <p:cNvSpPr txBox="1"/>
          <p:nvPr/>
        </p:nvSpPr>
        <p:spPr>
          <a:xfrm>
            <a:off x="2555240" y="2158677"/>
            <a:ext cx="4279900" cy="646331"/>
          </a:xfrm>
          <a:prstGeom prst="rect">
            <a:avLst/>
          </a:prstGeom>
          <a:solidFill>
            <a:srgbClr val="92D050"/>
          </a:solid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HAI BÀ TRƯNG</a:t>
            </a:r>
          </a:p>
        </p:txBody>
      </p:sp>
      <p:pic>
        <p:nvPicPr>
          <p:cNvPr id="8" name="Picture 4" descr="hai ba 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95149"/>
            <a:ext cx="6324600" cy="372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9841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 y="136160"/>
            <a:ext cx="9029700" cy="6721840"/>
          </a:xfrm>
          <a:prstGeom prst="rect">
            <a:avLst/>
          </a:prstGeom>
        </p:spPr>
        <p:txBody>
          <a:bodyPr wrap="square">
            <a:spAutoFit/>
          </a:bodyPr>
          <a:lstStyle/>
          <a:p>
            <a:pPr algn="ct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Hai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Trưng</a:t>
            </a:r>
            <a:endParaRPr lang="en-US" altLang="en-US" sz="2400" b="1" dirty="0">
              <a:latin typeface="Times New Roman" panose="02020603050405020304" pitchFamily="18" charset="0"/>
              <a:cs typeface="Times New Roman" panose="02020603050405020304" pitchFamily="18" charset="0"/>
            </a:endParaRPr>
          </a:p>
          <a:p>
            <a:pPr algn="just" eaLnBrk="1" hangingPunct="1">
              <a:lnSpc>
                <a:spcPct val="120000"/>
              </a:lnSpc>
              <a:defRPr/>
            </a:pPr>
            <a:r>
              <a:rPr lang="en-US"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Thuở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a:t>
            </a:r>
          </a:p>
          <a:p>
            <a:pPr algn="just" eaLnBrk="1" hangingPunct="1">
              <a:lnSpc>
                <a:spcPct val="120000"/>
              </a:lnSpc>
              <a:defRPr/>
            </a:pP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Bấy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gái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a:t>
            </a:r>
          </a:p>
          <a:p>
            <a:pPr algn="just" eaLnBrk="1" hangingPunct="1">
              <a:lnSpc>
                <a:spcPct val="120000"/>
              </a:lnSpc>
              <a:defRPr/>
            </a:pP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tang.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a:t>
            </a:r>
          </a:p>
          <a:p>
            <a:pPr algn="just" eaLnBrk="1" hangingPunct="1">
              <a:lnSpc>
                <a:spcPct val="120000"/>
              </a:lnSpc>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hồn</a:t>
            </a:r>
            <a:r>
              <a:rPr lang="en-US" dirty="0">
                <a:latin typeface="Times New Roman" panose="02020603050405020304" pitchFamily="18" charset="0"/>
                <a:cs typeface="Times New Roman" panose="02020603050405020304" pitchFamily="18" charset="0"/>
              </a:rPr>
              <a:t>.</a:t>
            </a:r>
          </a:p>
          <a:p>
            <a:pPr algn="just" eaLnBrk="1" hangingPunct="1">
              <a:lnSpc>
                <a:spcPct val="120000"/>
              </a:lnSpc>
              <a:defRPr/>
            </a:pPr>
            <a:r>
              <a:rPr lang="en-US" dirty="0">
                <a:latin typeface="Times New Roman" panose="02020603050405020304" pitchFamily="18" charset="0"/>
                <a:cs typeface="Times New Roman" panose="02020603050405020304" pitchFamily="18" charset="0"/>
              </a:rPr>
              <a:t>     - Hai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sườn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a:t>
            </a:r>
          </a:p>
          <a:p>
            <a:pPr algn="just" eaLnBrk="1" hangingPunct="1">
              <a:lnSpc>
                <a:spcPct val="120000"/>
              </a:lnSpc>
              <a:defRPr/>
            </a:pP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a:t>
            </a:r>
          </a:p>
          <a:p>
            <a:pPr marL="342900" indent="-342900" algn="just">
              <a:buAutoNum type="arabicPeriod"/>
            </a:pPr>
            <a:endParaRPr lang="en-US" sz="16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697230" y="849630"/>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 y="1143000"/>
            <a:ext cx="114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38550" y="1489710"/>
            <a:ext cx="12382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1460" y="4777740"/>
            <a:ext cx="76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51370" y="2468880"/>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4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31242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GIẢI NGHĨA TỪ</a:t>
            </a:r>
          </a:p>
        </p:txBody>
      </p:sp>
      <p:sp>
        <p:nvSpPr>
          <p:cNvPr id="5" name="TextBox 4"/>
          <p:cNvSpPr txBox="1"/>
          <p:nvPr/>
        </p:nvSpPr>
        <p:spPr>
          <a:xfrm>
            <a:off x="381000" y="754380"/>
            <a:ext cx="29718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xâm</a:t>
            </a:r>
            <a:r>
              <a:rPr lang="en-US" sz="2800" b="1"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3148965" y="742950"/>
            <a:ext cx="523303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81000" y="1413510"/>
            <a:ext cx="20574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a:t>
            </a:r>
            <a:r>
              <a:rPr lang="en-US" sz="2800" b="1"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790700" y="1413510"/>
            <a:ext cx="32766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381000" y="2038528"/>
            <a:ext cx="20574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Lâu</a:t>
            </a:r>
            <a:r>
              <a:rPr lang="en-US" sz="28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222182" y="2017693"/>
            <a:ext cx="70866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377190" y="2957662"/>
            <a:ext cx="214884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2438399" y="2925634"/>
            <a:ext cx="32766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377190" y="3545756"/>
            <a:ext cx="34671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phục</a:t>
            </a:r>
            <a:r>
              <a:rPr lang="en-US" sz="2800" b="1" dirty="0">
                <a:latin typeface="Times New Roman" panose="02020603050405020304" pitchFamily="18" charset="0"/>
                <a:cs typeface="Times New Roman" panose="02020603050405020304" pitchFamily="18" charset="0"/>
              </a:rPr>
              <a:t>: </a:t>
            </a:r>
          </a:p>
        </p:txBody>
      </p:sp>
      <p:sp>
        <p:nvSpPr>
          <p:cNvPr id="16" name="TextBox 15"/>
          <p:cNvSpPr txBox="1"/>
          <p:nvPr/>
        </p:nvSpPr>
        <p:spPr>
          <a:xfrm>
            <a:off x="2438399" y="3567841"/>
            <a:ext cx="667131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367811" y="4672890"/>
            <a:ext cx="34671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khích</a:t>
            </a:r>
            <a:r>
              <a:rPr lang="en-US" sz="2800" b="1" dirty="0">
                <a:latin typeface="Times New Roman" panose="02020603050405020304" pitchFamily="18" charset="0"/>
                <a:cs typeface="Times New Roman" panose="02020603050405020304" pitchFamily="18" charset="0"/>
              </a:rPr>
              <a:t>: </a:t>
            </a:r>
          </a:p>
        </p:txBody>
      </p:sp>
      <p:sp>
        <p:nvSpPr>
          <p:cNvPr id="18" name="TextBox 17"/>
          <p:cNvSpPr txBox="1"/>
          <p:nvPr/>
        </p:nvSpPr>
        <p:spPr>
          <a:xfrm>
            <a:off x="2612706" y="4672890"/>
            <a:ext cx="632269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phấn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20" y="2895972"/>
            <a:ext cx="5693092" cy="3900338"/>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521948"/>
            <a:ext cx="3547109" cy="2319206"/>
          </a:xfrm>
          <a:prstGeom prst="rect">
            <a:avLst/>
          </a:prstGeom>
        </p:spPr>
      </p:pic>
    </p:spTree>
    <p:extLst>
      <p:ext uri="{BB962C8B-B14F-4D97-AF65-F5344CB8AC3E}">
        <p14:creationId xmlns:p14="http://schemas.microsoft.com/office/powerpoint/2010/main" val="10416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2"/>
                                        </p:tgtEl>
                                        <p:attrNameLst>
                                          <p:attrName>ppt_x</p:attrName>
                                        </p:attrNameLst>
                                      </p:cBhvr>
                                      <p:tavLst>
                                        <p:tav tm="0">
                                          <p:val>
                                            <p:strVal val="ppt_x"/>
                                          </p:val>
                                        </p:tav>
                                        <p:tav tm="100000">
                                          <p:val>
                                            <p:strVal val="ppt_x"/>
                                          </p:val>
                                        </p:tav>
                                      </p:tavLst>
                                    </p:anim>
                                    <p:anim calcmode="lin" valueType="num">
                                      <p:cBhvr additive="base">
                                        <p:cTn id="57" dur="500"/>
                                        <p:tgtEl>
                                          <p:spTgt spid="2"/>
                                        </p:tgtEl>
                                        <p:attrNameLst>
                                          <p:attrName>ppt_y</p:attrName>
                                        </p:attrNameLst>
                                      </p:cBhvr>
                                      <p:tavLst>
                                        <p:tav tm="0">
                                          <p:val>
                                            <p:strVal val="ppt_y"/>
                                          </p:val>
                                        </p:tav>
                                        <p:tav tm="100000">
                                          <p:val>
                                            <p:strVal val="1+ppt_h/2"/>
                                          </p:val>
                                        </p:tav>
                                      </p:tavLst>
                                    </p:anim>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barn(inVertical)">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nodeType="clickEffect">
                                  <p:stCondLst>
                                    <p:cond delay="0"/>
                                  </p:stCondLst>
                                  <p:childTnLst>
                                    <p:anim calcmode="lin" valueType="num">
                                      <p:cBhvr additive="base">
                                        <p:cTn id="93" dur="500"/>
                                        <p:tgtEl>
                                          <p:spTgt spid="19"/>
                                        </p:tgtEl>
                                        <p:attrNameLst>
                                          <p:attrName>ppt_x</p:attrName>
                                        </p:attrNameLst>
                                      </p:cBhvr>
                                      <p:tavLst>
                                        <p:tav tm="0">
                                          <p:val>
                                            <p:strVal val="ppt_x"/>
                                          </p:val>
                                        </p:tav>
                                        <p:tav tm="100000">
                                          <p:val>
                                            <p:strVal val="ppt_x"/>
                                          </p:val>
                                        </p:tav>
                                      </p:tavLst>
                                    </p:anim>
                                    <p:anim calcmode="lin" valueType="num">
                                      <p:cBhvr additive="base">
                                        <p:cTn id="94" dur="500"/>
                                        <p:tgtEl>
                                          <p:spTgt spid="19"/>
                                        </p:tgtEl>
                                        <p:attrNameLst>
                                          <p:attrName>ppt_y</p:attrName>
                                        </p:attrNameLst>
                                      </p:cBhvr>
                                      <p:tavLst>
                                        <p:tav tm="0">
                                          <p:val>
                                            <p:strVal val="ppt_y"/>
                                          </p:val>
                                        </p:tav>
                                        <p:tav tm="100000">
                                          <p:val>
                                            <p:strVal val="1+ppt_h/2"/>
                                          </p:val>
                                        </p:tav>
                                      </p:tavLst>
                                    </p:anim>
                                    <p:set>
                                      <p:cBhvr>
                                        <p:cTn id="95" dur="1" fill="hold">
                                          <p:stCondLst>
                                            <p:cond delay="499"/>
                                          </p:stCondLst>
                                        </p:cTn>
                                        <p:tgtEl>
                                          <p:spTgt spid="1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500" fill="hold"/>
                                        <p:tgtEl>
                                          <p:spTgt spid="17"/>
                                        </p:tgtEl>
                                        <p:attrNameLst>
                                          <p:attrName>ppt_x</p:attrName>
                                        </p:attrNameLst>
                                      </p:cBhvr>
                                      <p:tavLst>
                                        <p:tav tm="0">
                                          <p:val>
                                            <p:strVal val="#ppt_x"/>
                                          </p:val>
                                        </p:tav>
                                        <p:tav tm="100000">
                                          <p:val>
                                            <p:strVal val="#ppt_x"/>
                                          </p:val>
                                        </p:tav>
                                      </p:tavLst>
                                    </p:anim>
                                    <p:anim calcmode="lin" valueType="num">
                                      <p:cBhvr additive="base">
                                        <p:cTn id="10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3"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600200"/>
            <a:ext cx="4648200" cy="4525962"/>
          </a:xfrm>
        </p:spPr>
        <p:txBody>
          <a:bodyPr>
            <a:noAutofit/>
          </a:bodyPr>
          <a:lstStyle/>
          <a:p>
            <a:pPr algn="just"/>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Thuở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724400" y="380970"/>
            <a:ext cx="4267200"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1.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ta.</a:t>
            </a:r>
          </a:p>
        </p:txBody>
      </p:sp>
      <p:cxnSp>
        <p:nvCxnSpPr>
          <p:cNvPr id="6" name="Straight Connector 5"/>
          <p:cNvCxnSpPr/>
          <p:nvPr/>
        </p:nvCxnSpPr>
        <p:spPr>
          <a:xfrm>
            <a:off x="2926080" y="2263140"/>
            <a:ext cx="167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3581400"/>
            <a:ext cx="3200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152400"/>
            <a:ext cx="2655570" cy="523220"/>
          </a:xfrm>
          <a:prstGeom prst="rect">
            <a:avLst/>
          </a:prstGeom>
          <a:solidFill>
            <a:srgbClr val="FFFF00"/>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TÌM HIỂU BÀI</a:t>
            </a:r>
          </a:p>
        </p:txBody>
      </p:sp>
      <p:cxnSp>
        <p:nvCxnSpPr>
          <p:cNvPr id="11" name="Straight Connector 10"/>
          <p:cNvCxnSpPr/>
          <p:nvPr/>
        </p:nvCxnSpPr>
        <p:spPr>
          <a:xfrm>
            <a:off x="32385" y="2697480"/>
            <a:ext cx="45281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0970" y="3143250"/>
            <a:ext cx="2438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585" y="4038600"/>
            <a:ext cx="43110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8592" y="5334000"/>
            <a:ext cx="26508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0495" y="4494530"/>
            <a:ext cx="43110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8585" y="4876800"/>
            <a:ext cx="43110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5"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588418"/>
            <a:ext cx="4114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11430" y="152400"/>
            <a:ext cx="4255770"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None/>
              <a:defRPr/>
            </a:pPr>
            <a:r>
              <a:rPr lang="en-US" sz="2800" dirty="0">
                <a:latin typeface="Arial" panose="020B0604020202020204" pitchFamily="34" charset="0"/>
              </a:rPr>
              <a:t>    </a:t>
            </a: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Bấy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a:t>
            </a:r>
          </a:p>
        </p:txBody>
      </p:sp>
      <p:sp>
        <p:nvSpPr>
          <p:cNvPr id="2" name="Rounded Rectangle 1"/>
          <p:cNvSpPr/>
          <p:nvPr/>
        </p:nvSpPr>
        <p:spPr>
          <a:xfrm>
            <a:off x="4632959" y="156210"/>
            <a:ext cx="43815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a:latin typeface="Times New Roman" panose="02020603050405020304" pitchFamily="18" charset="0"/>
                <a:cs typeface="Times New Roman" panose="02020603050405020304" pitchFamily="18" charset="0"/>
              </a:rPr>
              <a:t>2. Hai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cxnSp>
        <p:nvCxnSpPr>
          <p:cNvPr id="10" name="Straight Connector 9"/>
          <p:cNvCxnSpPr/>
          <p:nvPr/>
        </p:nvCxnSpPr>
        <p:spPr>
          <a:xfrm>
            <a:off x="762000" y="3200400"/>
            <a:ext cx="342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450" y="3688080"/>
            <a:ext cx="2800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569" y="3755261"/>
            <a:ext cx="4358640" cy="3005645"/>
          </a:xfrm>
          <a:prstGeom prst="rect">
            <a:avLst/>
          </a:prstGeom>
        </p:spPr>
      </p:pic>
      <p:sp>
        <p:nvSpPr>
          <p:cNvPr id="20" name="TextBox 19"/>
          <p:cNvSpPr txBox="1"/>
          <p:nvPr/>
        </p:nvSpPr>
        <p:spPr>
          <a:xfrm>
            <a:off x="4640579" y="152400"/>
            <a:ext cx="4130041" cy="1077218"/>
          </a:xfrm>
          <a:prstGeom prst="rect">
            <a:avLst/>
          </a:prstGeom>
          <a:solidFill>
            <a:srgbClr val="FFFF00"/>
          </a:solid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3.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4491988" y="1500872"/>
            <a:ext cx="4427221" cy="2246769"/>
          </a:xfrm>
          <a:prstGeom prst="rect">
            <a:avLst/>
          </a:prstGeom>
          <a:no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Hai </a:t>
            </a:r>
            <a:r>
              <a:rPr lang="en-US" sz="2800" i="1" dirty="0" err="1">
                <a:latin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non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2"/>
                                        </p:tgtEl>
                                      </p:cBhvr>
                                    </p:animEffect>
                                    <p:anim calcmode="lin" valueType="num">
                                      <p:cBhvr>
                                        <p:cTn id="28" dur="1000"/>
                                        <p:tgtEl>
                                          <p:spTgt spid="2"/>
                                        </p:tgtEl>
                                        <p:attrNameLst>
                                          <p:attrName>ppt_x</p:attrName>
                                        </p:attrNameLst>
                                      </p:cBhvr>
                                      <p:tavLst>
                                        <p:tav tm="0">
                                          <p:val>
                                            <p:strVal val="ppt_x"/>
                                          </p:val>
                                        </p:tav>
                                        <p:tav tm="100000">
                                          <p:val>
                                            <p:strVal val="ppt_x"/>
                                          </p:val>
                                        </p:tav>
                                      </p:tavLst>
                                    </p:anim>
                                    <p:anim calcmode="lin" valueType="num">
                                      <p:cBhvr>
                                        <p:cTn id="29" dur="1000"/>
                                        <p:tgtEl>
                                          <p:spTgt spid="2"/>
                                        </p:tgtEl>
                                        <p:attrNameLst>
                                          <p:attrName>ppt_y</p:attrName>
                                        </p:attrNameLst>
                                      </p:cBhvr>
                                      <p:tavLst>
                                        <p:tav tm="0">
                                          <p:val>
                                            <p:strVal val="ppt_y"/>
                                          </p:val>
                                        </p:tav>
                                        <p:tav tm="100000">
                                          <p:val>
                                            <p:strVal val="ppt_y+.1"/>
                                          </p:val>
                                        </p:tav>
                                      </p:tavLst>
                                    </p:anim>
                                    <p:set>
                                      <p:cBhvr>
                                        <p:cTn id="30" dur="1" fill="hold">
                                          <p:stCondLst>
                                            <p:cond delay="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0" y="19050"/>
            <a:ext cx="4800600" cy="688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None/>
              <a:defRPr/>
            </a:pPr>
            <a:r>
              <a:rPr lang="en-US" altLang="en-US" sz="2200" dirty="0">
                <a:latin typeface="Arial" panose="020B0604020202020204" pitchFamily="34" charset="0"/>
              </a:rPr>
              <a:t>  </a:t>
            </a: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tang.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a:t>
            </a:r>
          </a:p>
          <a:p>
            <a:pPr algn="just" eaLnBrk="1" hangingPunct="1">
              <a:lnSpc>
                <a:spcPct val="120000"/>
              </a:lnSpc>
              <a:buNone/>
              <a:defRPr/>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a:t>
            </a:r>
          </a:p>
          <a:p>
            <a:pPr algn="just" eaLnBrk="1" hangingPunct="1">
              <a:lnSpc>
                <a:spcPct val="120000"/>
              </a:lnSpc>
              <a:buNone/>
              <a:defRPr/>
            </a:pPr>
            <a:r>
              <a:rPr lang="en-US" sz="2400" dirty="0">
                <a:latin typeface="Times New Roman" panose="02020603050405020304" pitchFamily="18" charset="0"/>
                <a:cs typeface="Times New Roman" panose="02020603050405020304" pitchFamily="18" charset="0"/>
              </a:rPr>
              <a:t>     - Hai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rìu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a:t>
            </a:r>
          </a:p>
        </p:txBody>
      </p:sp>
      <p:sp>
        <p:nvSpPr>
          <p:cNvPr id="2" name="Rounded Rectangle 1"/>
          <p:cNvSpPr/>
          <p:nvPr/>
        </p:nvSpPr>
        <p:spPr>
          <a:xfrm>
            <a:off x="5105400" y="49530"/>
            <a:ext cx="3935730" cy="11963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a:t>
            </a:r>
          </a:p>
        </p:txBody>
      </p:sp>
      <p:cxnSp>
        <p:nvCxnSpPr>
          <p:cNvPr id="6" name="Straight Connector 5"/>
          <p:cNvCxnSpPr/>
          <p:nvPr/>
        </p:nvCxnSpPr>
        <p:spPr>
          <a:xfrm>
            <a:off x="662940" y="4091940"/>
            <a:ext cx="3909060"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03070" y="5844540"/>
            <a:ext cx="30327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 y="4537710"/>
            <a:ext cx="44424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9540" y="5410200"/>
            <a:ext cx="46062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680" y="4983480"/>
            <a:ext cx="46062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9540" y="5836920"/>
            <a:ext cx="13182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9540" y="6301740"/>
            <a:ext cx="46062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9540" y="6705600"/>
            <a:ext cx="20802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840" y="3812126"/>
            <a:ext cx="4253866" cy="2870614"/>
          </a:xfrm>
          <a:prstGeom prst="rect">
            <a:avLst/>
          </a:prstGeom>
        </p:spPr>
      </p:pic>
    </p:spTree>
    <p:extLst>
      <p:ext uri="{BB962C8B-B14F-4D97-AF65-F5344CB8AC3E}">
        <p14:creationId xmlns:p14="http://schemas.microsoft.com/office/powerpoint/2010/main" val="15722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0826" y="609600"/>
            <a:ext cx="4036354" cy="6049962"/>
          </a:xfrm>
        </p:spPr>
        <p:txBody>
          <a:bodyPr/>
          <a:lstStyle/>
          <a:p>
            <a:pPr algn="just">
              <a:lnSpc>
                <a:spcPct val="100000"/>
              </a:lnSpc>
              <a:defRPr/>
            </a:pPr>
            <a:r>
              <a:rPr lang="en-US" altLang="en-US" dirty="0"/>
              <a:t>   </a:t>
            </a: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4141470" y="174536"/>
            <a:ext cx="4572000" cy="830997"/>
          </a:xfrm>
          <a:prstGeom prst="rect">
            <a:avLst/>
          </a:prstGeom>
          <a:solidFill>
            <a:srgbClr val="FFFF00"/>
          </a:solidFill>
        </p:spPr>
        <p:txBody>
          <a:bodyPr>
            <a:spAutoFit/>
          </a:bodyPr>
          <a:lstStyle/>
          <a:p>
            <a:pPr marL="0" indent="0"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5.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cuộc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khởi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nghĩa</a:t>
            </a:r>
            <a:r>
              <a:rPr lang="en-US" altLang="en-US" sz="2400" dirty="0">
                <a:latin typeface="Times New Roman" panose="02020603050405020304" pitchFamily="18" charset="0"/>
                <a:cs typeface="Times New Roman" panose="02020603050405020304" pitchFamily="18" charset="0"/>
              </a:rPr>
              <a:t> Hai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Trưng</a:t>
            </a:r>
            <a:r>
              <a:rPr lang="en-US" altLang="en-US" sz="2400" dirty="0">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864870" y="2438400"/>
            <a:ext cx="30746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67740" y="1939290"/>
            <a:ext cx="24612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2895600"/>
            <a:ext cx="37109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3276600"/>
            <a:ext cx="38214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3733800"/>
            <a:ext cx="37109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4145280"/>
            <a:ext cx="228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4"/>
          <p:cNvGrpSpPr>
            <a:grpSpLocks/>
          </p:cNvGrpSpPr>
          <p:nvPr/>
        </p:nvGrpSpPr>
        <p:grpSpPr bwMode="auto">
          <a:xfrm>
            <a:off x="4572000" y="4267201"/>
            <a:ext cx="4343400" cy="2579370"/>
            <a:chOff x="3120" y="2384"/>
            <a:chExt cx="2448" cy="1648"/>
          </a:xfrm>
        </p:grpSpPr>
        <p:pic>
          <p:nvPicPr>
            <p:cNvPr id="28"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2384"/>
              <a:ext cx="2448" cy="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17"/>
            <p:cNvSpPr>
              <a:spLocks noChangeArrowheads="1"/>
            </p:cNvSpPr>
            <p:nvPr/>
          </p:nvSpPr>
          <p:spPr bwMode="auto">
            <a:xfrm>
              <a:off x="5328" y="3792"/>
              <a:ext cx="144" cy="144"/>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4</a:t>
              </a:r>
            </a:p>
          </p:txBody>
        </p:sp>
      </p:grpSp>
      <p:sp>
        <p:nvSpPr>
          <p:cNvPr id="17" name="Rectangle 16"/>
          <p:cNvSpPr/>
          <p:nvPr/>
        </p:nvSpPr>
        <p:spPr>
          <a:xfrm>
            <a:off x="4141470" y="2225338"/>
            <a:ext cx="5002530" cy="1938992"/>
          </a:xfrm>
          <a:prstGeom prst="rect">
            <a:avLst/>
          </a:prstGeom>
        </p:spPr>
        <p:txBody>
          <a:bodyPr wrap="square">
            <a:spAutoFit/>
          </a:bodyPr>
          <a:lstStyle/>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xâm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do.</a:t>
            </a:r>
            <a:endParaRPr lang="en-US" sz="2400" i="1" dirty="0">
              <a:effectLst/>
              <a:latin typeface=".VnTime"/>
              <a:ea typeface="Times New Roman" panose="02020603050405020304" pitchFamily="18" charset="0"/>
              <a:cs typeface="Times New Roman" panose="02020603050405020304" pitchFamily="18" charset="0"/>
            </a:endParaRPr>
          </a:p>
        </p:txBody>
      </p:sp>
      <p:sp>
        <p:nvSpPr>
          <p:cNvPr id="19" name="Cloud Callout 18"/>
          <p:cNvSpPr/>
          <p:nvPr/>
        </p:nvSpPr>
        <p:spPr>
          <a:xfrm>
            <a:off x="4149090" y="123156"/>
            <a:ext cx="4191144" cy="176475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2"/>
                                        </p:tgtEl>
                                        <p:attrNameLst>
                                          <p:attrName>ppt_x</p:attrName>
                                        </p:attrNameLst>
                                      </p:cBhvr>
                                      <p:tavLst>
                                        <p:tav tm="0">
                                          <p:val>
                                            <p:strVal val="ppt_x"/>
                                          </p:val>
                                        </p:tav>
                                        <p:tav tm="100000">
                                          <p:val>
                                            <p:strVal val="ppt_x"/>
                                          </p:val>
                                        </p:tav>
                                      </p:tavLst>
                                    </p:anim>
                                    <p:anim calcmode="lin" valueType="num">
                                      <p:cBhvr additive="base">
                                        <p:cTn id="40" dur="500"/>
                                        <p:tgtEl>
                                          <p:spTgt spid="2"/>
                                        </p:tgtEl>
                                        <p:attrNameLst>
                                          <p:attrName>ppt_y</p:attrName>
                                        </p:attrNameLst>
                                      </p:cBhvr>
                                      <p:tavLst>
                                        <p:tav tm="0">
                                          <p:val>
                                            <p:strVal val="ppt_y"/>
                                          </p:val>
                                        </p:tav>
                                        <p:tav tm="100000">
                                          <p:val>
                                            <p:strVal val="1+ppt_h/2"/>
                                          </p:val>
                                        </p:tav>
                                      </p:tavLst>
                                    </p:anim>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hÃ¬nh ná»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786063" y="500063"/>
            <a:ext cx="3767137" cy="642937"/>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n-US" sz="2800" b="1" dirty="0">
                <a:latin typeface="Times New Roman" panose="02020603050405020304" pitchFamily="18" charset="0"/>
                <a:cs typeface="Times New Roman" panose="02020603050405020304" pitchFamily="18" charset="0"/>
              </a:rPr>
              <a:t>NỘI DUNG CHÍNH</a:t>
            </a:r>
          </a:p>
        </p:txBody>
      </p:sp>
      <p:sp>
        <p:nvSpPr>
          <p:cNvPr id="2" name="Rectangle 1"/>
          <p:cNvSpPr/>
          <p:nvPr/>
        </p:nvSpPr>
        <p:spPr>
          <a:xfrm>
            <a:off x="1219200" y="2644170"/>
            <a:ext cx="6477000" cy="1569660"/>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khuất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ta.</a:t>
            </a:r>
            <a:endParaRPr lang="en-US" sz="3200" dirty="0">
              <a:latin typeface=".VnTime"/>
              <a:ea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3267</TotalTime>
  <Words>1286</Words>
  <Application>Microsoft Office PowerPoint</Application>
  <PresentationFormat>On-screen Show (4:3)</PresentationFormat>
  <Paragraphs>80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.VnTime</vt:lpstr>
      <vt:lpstr>Arial</vt:lpstr>
      <vt:lpstr>Calibri</vt:lpstr>
      <vt:lpstr>Calibri Light</vt:lpstr>
      <vt:lpstr>Times New Roman</vt:lpstr>
      <vt:lpstr>Office Theme</vt:lpstr>
      <vt:lpstr>CHỦ ĐIỂM HỌC KÌ II</vt:lpstr>
      <vt:lpstr>PowerPoint Presentation</vt:lpstr>
      <vt:lpstr>PowerPoint Presentation</vt:lpstr>
      <vt:lpstr>PowerPoint Presentation</vt:lpstr>
      <vt:lpstr>     1. Thuở xưa, nước ta bị giặc ngoại xâm đô hộ. Chúng thẳng tay chém giết dân lành, cướp hết ruộng nương màu mỡ. Chúng bắt dân ta lên rừng săn thú lạ, xuống biển mò ngọc trai, khiến bao người thiệt mạng vì hổ báo, cá sấu, thuồng luồng,... Lòng dân oán hận ngút trời, chỉ chờ dịp vùng lên đánh đuổi quân xâm lược.</vt:lpstr>
      <vt:lpstr>PowerPoint Presentation</vt:lpstr>
      <vt:lpstr>PowerPoint Presentation</vt:lpstr>
      <vt:lpstr>   4. Thành trì của giặc lần lượt sụp đổ dưới chân của đoàn quân khởi nghĩa. Tô Định ôm đầu chạy về nước. Đất nước ta sạch bóng quân thù. Hai Bà Trưng trở thành hai vị anh hùng chống ngoại xâm đầu tiên trong lịch sử nước nhà.</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BH95LND</dc:creator>
  <cp:lastModifiedBy>Admin</cp:lastModifiedBy>
  <cp:revision>147</cp:revision>
  <dcterms:created xsi:type="dcterms:W3CDTF">2003-05-02T12:07:14Z</dcterms:created>
  <dcterms:modified xsi:type="dcterms:W3CDTF">2022-01-16T06:33:13Z</dcterms:modified>
</cp:coreProperties>
</file>