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9" r:id="rId3"/>
  </p:sldMasterIdLst>
  <p:notesMasterIdLst>
    <p:notesMasterId r:id="rId9"/>
  </p:notesMasterIdLst>
  <p:sldIdLst>
    <p:sldId id="2007577148" r:id="rId4"/>
    <p:sldId id="352" r:id="rId5"/>
    <p:sldId id="263" r:id="rId6"/>
    <p:sldId id="342" r:id="rId7"/>
    <p:sldId id="200757714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660B9-A3AE-4E7B-A997-41CB2FD7A4C5}"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E1068-7ED0-4A22-A197-2549121A7DC0}" type="slidenum">
              <a:rPr lang="en-US" smtClean="0"/>
              <a:t>‹#›</a:t>
            </a:fld>
            <a:endParaRPr lang="en-US"/>
          </a:p>
        </p:txBody>
      </p:sp>
    </p:spTree>
    <p:extLst>
      <p:ext uri="{BB962C8B-B14F-4D97-AF65-F5344CB8AC3E}">
        <p14:creationId xmlns:p14="http://schemas.microsoft.com/office/powerpoint/2010/main" val="225216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3653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374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6587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20852950"/>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71675457"/>
      </p:ext>
    </p:extLst>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79651519"/>
      </p:ext>
    </p:extLst>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63221412"/>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39129467"/>
      </p:ext>
    </p:extLst>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1214920"/>
      </p:ext>
    </p:extLst>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7734600"/>
      </p:ext>
    </p:extLst>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41668829"/>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82691074"/>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31786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73141746"/>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10460567"/>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43923840"/>
      </p:ext>
    </p:extLst>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26176574"/>
      </p:ext>
    </p:extLst>
  </p:cSld>
  <p:clrMapOvr>
    <a:masterClrMapping/>
  </p:clrMapOvr>
  <p:transition spd="slow" advClick="0" advTm="1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6528914"/>
      </p:ext>
    </p:extLst>
  </p:cSld>
  <p:clrMapOvr>
    <a:masterClrMapping/>
  </p:clrMapOvr>
  <p:transition spd="slow" advClick="0" advTm="1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53784440"/>
      </p:ext>
    </p:extLst>
  </p:cSld>
  <p:clrMapOvr>
    <a:masterClrMapping/>
  </p:clrMapOvr>
  <p:transition spd="slow" advClick="0" advTm="1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32278339"/>
      </p:ext>
    </p:extLst>
  </p:cSld>
  <p:clrMapOvr>
    <a:masterClrMapping/>
  </p:clrMapOvr>
  <p:transition spd="slow" advClick="0" advTm="1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10094535"/>
      </p:ext>
    </p:extLst>
  </p:cSld>
  <p:clrMapOvr>
    <a:masterClrMapping/>
  </p:clrMapOvr>
  <p:transition spd="slow" advClick="0" advTm="1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73948146"/>
      </p:ext>
    </p:extLst>
  </p:cSld>
  <p:clrMapOvr>
    <a:masterClrMapping/>
  </p:clrMapOvr>
  <p:transition spd="slow" advClick="0" advTm="1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77325167"/>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77352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38957035"/>
      </p:ext>
    </p:extLst>
  </p:cSld>
  <p:clrMapOvr>
    <a:masterClrMapping/>
  </p:clrMapOvr>
  <p:transition spd="slow" advClick="0" advTm="1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11174915"/>
      </p:ext>
    </p:extLst>
  </p:cSld>
  <p:clrMapOvr>
    <a:masterClrMapping/>
  </p:clrMapOvr>
  <p:transition spd="slow" advClick="0" advTm="1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2022/1/18</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29316329"/>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1945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91958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795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5076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5076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456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灯片编号占位符 5">
            <a:extLst>
              <a:ext uri="{FF2B5EF4-FFF2-40B4-BE49-F238E27FC236}">
                <a16:creationId xmlns:a16="http://schemas.microsoft.com/office/drawing/2014/main" id="{D45BAD23-F9FC-4FC8-97BF-5F1501E0AE68}"/>
              </a:ext>
            </a:extLst>
          </p:cNvPr>
          <p:cNvSpPr txBox="1">
            <a:spLocks/>
          </p:cNvSpPr>
          <p:nvPr userDrawn="1"/>
        </p:nvSpPr>
        <p:spPr>
          <a:xfrm>
            <a:off x="9378461" y="-6746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i="1"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err="1">
                <a:solidFill>
                  <a:srgbClr val="FF0000"/>
                </a:solidFill>
                <a:sym typeface="+mn-ea"/>
              </a:rPr>
              <a:t>Hương</a:t>
            </a:r>
            <a:r>
              <a:rPr lang="en-US" b="0" dirty="0">
                <a:solidFill>
                  <a:srgbClr val="FF0000"/>
                </a:solidFill>
                <a:sym typeface="+mn-ea"/>
              </a:rPr>
              <a:t> </a:t>
            </a:r>
            <a:r>
              <a:rPr lang="en-US" b="0" dirty="0" err="1">
                <a:solidFill>
                  <a:srgbClr val="FF0000"/>
                </a:solidFill>
                <a:sym typeface="+mn-ea"/>
              </a:rPr>
              <a:t>Thảo</a:t>
            </a:r>
            <a:r>
              <a:rPr lang="en-US" b="0" dirty="0">
                <a:solidFill>
                  <a:srgbClr val="FF0000"/>
                </a:solidFill>
                <a:sym typeface="+mn-ea"/>
              </a:rPr>
              <a:t> - tranthao121004@gmail.com</a:t>
            </a:r>
            <a:endParaRPr lang="zh-CN" altLang="en-US" b="0" dirty="0">
              <a:solidFill>
                <a:srgbClr val="FF0000"/>
              </a:solidFill>
            </a:endParaRPr>
          </a:p>
        </p:txBody>
      </p:sp>
    </p:spTree>
    <p:extLst>
      <p:ext uri="{BB962C8B-B14F-4D97-AF65-F5344CB8AC3E}">
        <p14:creationId xmlns:p14="http://schemas.microsoft.com/office/powerpoint/2010/main" val="3126372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2022/1/18</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灯片编号占位符 5">
            <a:extLst>
              <a:ext uri="{FF2B5EF4-FFF2-40B4-BE49-F238E27FC236}">
                <a16:creationId xmlns:a16="http://schemas.microsoft.com/office/drawing/2014/main" id="{9BFDEDF0-77B5-4DC5-9274-B7FC088C8CAE}"/>
              </a:ext>
            </a:extLst>
          </p:cNvPr>
          <p:cNvSpPr txBox="1">
            <a:spLocks/>
          </p:cNvSpPr>
          <p:nvPr userDrawn="1"/>
        </p:nvSpPr>
        <p:spPr>
          <a:xfrm>
            <a:off x="9448800" y="-4603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i="1"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rgbClr val="FF0000"/>
                </a:solidFill>
                <a:sym typeface="+mn-ea"/>
              </a:rPr>
              <a:t>Hương</a:t>
            </a:r>
            <a:r>
              <a:rPr lang="en-US" dirty="0">
                <a:solidFill>
                  <a:srgbClr val="FF0000"/>
                </a:solidFill>
                <a:sym typeface="+mn-ea"/>
              </a:rPr>
              <a:t> </a:t>
            </a:r>
            <a:r>
              <a:rPr lang="en-US" dirty="0" err="1">
                <a:solidFill>
                  <a:srgbClr val="FF0000"/>
                </a:solidFill>
                <a:sym typeface="+mn-ea"/>
              </a:rPr>
              <a:t>Thảo</a:t>
            </a:r>
            <a:r>
              <a:rPr lang="en-US" dirty="0">
                <a:solidFill>
                  <a:srgbClr val="FF0000"/>
                </a:solidFill>
                <a:sym typeface="+mn-ea"/>
              </a:rPr>
              <a:t> - tranthao121004@gmail.com</a:t>
            </a:r>
            <a:endParaRPr lang="zh-CN" altLang="en-US" dirty="0">
              <a:solidFill>
                <a:srgbClr val="FF0000"/>
              </a:solidFill>
            </a:endParaRPr>
          </a:p>
        </p:txBody>
      </p:sp>
    </p:spTree>
    <p:extLst>
      <p:ext uri="{BB962C8B-B14F-4D97-AF65-F5344CB8AC3E}">
        <p14:creationId xmlns:p14="http://schemas.microsoft.com/office/powerpoint/2010/main" val="133181390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2022/1/18</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742484" y="8304"/>
            <a:ext cx="2743200" cy="365125"/>
          </a:xfrm>
          <a:prstGeom prst="rect">
            <a:avLst/>
          </a:prstGeom>
        </p:spPr>
        <p:txBody>
          <a:bodyPr vert="horz" lIns="91440" tIns="45720" rIns="91440" bIns="45720" rtlCol="0" anchor="ctr"/>
          <a:lstStyle>
            <a:lvl1pPr algn="r">
              <a:defRPr sz="1100" i="1">
                <a:solidFill>
                  <a:schemeClr val="tx1">
                    <a:tint val="75000"/>
                  </a:schemeClr>
                </a:solidFill>
                <a:latin typeface="Times New Roman" panose="02020603050405020304" pitchFamily="18" charset="0"/>
                <a:cs typeface="Times New Roman" panose="02020603050405020304" pitchFamily="18" charset="0"/>
              </a:defRPr>
            </a:lvl1pPr>
          </a:lstStyle>
          <a:p>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zh-CN" altLang="en-US" dirty="0"/>
          </a:p>
        </p:txBody>
      </p:sp>
    </p:spTree>
    <p:extLst>
      <p:ext uri="{BB962C8B-B14F-4D97-AF65-F5344CB8AC3E}">
        <p14:creationId xmlns:p14="http://schemas.microsoft.com/office/powerpoint/2010/main" val="17751617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8230481" y="0"/>
            <a:ext cx="3296636" cy="6858000"/>
          </a:xfrm>
          <a:prstGeom prst="rect">
            <a:avLst/>
          </a:prstGeom>
        </p:spPr>
      </p:pic>
      <p:sp>
        <p:nvSpPr>
          <p:cNvPr id="6" name="文本框 5"/>
          <p:cNvSpPr txBox="1"/>
          <p:nvPr/>
        </p:nvSpPr>
        <p:spPr>
          <a:xfrm>
            <a:off x="1011220" y="1122586"/>
            <a:ext cx="7508836"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300" normalizeH="0" baseline="0" noProof="0" dirty="0" err="1">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9600" b="1" i="0" u="none" strike="noStrike" kern="1200" cap="none" spc="-300" normalizeH="0" baseline="0" noProof="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endParaRPr kumimoji="0" lang="en-US" altLang="zh-CN" sz="96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300" normalizeH="0" baseline="0" noProof="0" dirty="0" err="1">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96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9600" b="1" i="0" u="none" strike="noStrike" kern="1200" cap="none" spc="-300" normalizeH="0" baseline="0" noProof="0" dirty="0" err="1">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altLang="zh-CN" sz="96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9600" b="1" i="0" u="none" strike="noStrike" kern="1200" cap="none" spc="-300" normalizeH="0" baseline="0" noProof="0" dirty="0" err="1">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zh-CN" altLang="en-US" sz="96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2">
            <a:extLst>
              <a:ext uri="{FF2B5EF4-FFF2-40B4-BE49-F238E27FC236}">
                <a16:creationId xmlns:a16="http://schemas.microsoft.com/office/drawing/2014/main" id="{B2DEF94E-A203-4D1F-8603-69A974E174F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211920"/>
            <a:ext cx="2807445" cy="280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934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20210409090849_wm_shs-tieng-viet-2-tap-1">
            <a:extLst>
              <a:ext uri="{FF2B5EF4-FFF2-40B4-BE49-F238E27FC236}">
                <a16:creationId xmlns:a16="http://schemas.microsoft.com/office/drawing/2014/main" id="{32A6BE38-875F-4826-B35D-4B2B409B98F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1696889" y="143432"/>
            <a:ext cx="908806" cy="835559"/>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D6B8A5C-0670-4EE6-AC4D-085A03FA4950}"/>
              </a:ext>
            </a:extLst>
          </p:cNvPr>
          <p:cNvSpPr txBox="1"/>
          <p:nvPr/>
        </p:nvSpPr>
        <p:spPr>
          <a:xfrm>
            <a:off x="2752174" y="538686"/>
            <a:ext cx="7606461" cy="477054"/>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Quan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sát</a:t>
            </a: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tên</a:t>
            </a: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a:t>
            </a: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dưới</a:t>
            </a:r>
            <a:r>
              <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đây</a:t>
            </a:r>
            <a:endParaRPr kumimoji="0" lang="en-US" sz="28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05C3964D-26EB-4B1D-9B2E-7E96D1655EE0}"/>
              </a:ext>
            </a:extLst>
          </p:cNvPr>
          <p:cNvSpPr txBox="1"/>
          <p:nvPr/>
        </p:nvSpPr>
        <p:spPr>
          <a:xfrm>
            <a:off x="1696889" y="3148572"/>
            <a:ext cx="98446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nón</a:t>
            </a:r>
          </a:p>
        </p:txBody>
      </p:sp>
      <p:pic>
        <p:nvPicPr>
          <p:cNvPr id="13" name="Picture 12">
            <a:extLst>
              <a:ext uri="{FF2B5EF4-FFF2-40B4-BE49-F238E27FC236}">
                <a16:creationId xmlns:a16="http://schemas.microsoft.com/office/drawing/2014/main" id="{D0081385-3DEE-4A7B-A1BA-112801289B68}"/>
              </a:ext>
            </a:extLst>
          </p:cNvPr>
          <p:cNvPicPr>
            <a:picLocks noChangeAspect="1"/>
          </p:cNvPicPr>
          <p:nvPr/>
        </p:nvPicPr>
        <p:blipFill>
          <a:blip r:embed="rId4"/>
          <a:stretch>
            <a:fillRect/>
          </a:stretch>
        </p:blipFill>
        <p:spPr>
          <a:xfrm>
            <a:off x="1310026" y="1218005"/>
            <a:ext cx="9048609" cy="1750091"/>
          </a:xfrm>
          <a:prstGeom prst="roundRect">
            <a:avLst>
              <a:gd name="adj" fmla="val 31819"/>
            </a:avLst>
          </a:prstGeom>
        </p:spPr>
      </p:pic>
      <p:sp>
        <p:nvSpPr>
          <p:cNvPr id="14" name="TextBox 13">
            <a:extLst>
              <a:ext uri="{FF2B5EF4-FFF2-40B4-BE49-F238E27FC236}">
                <a16:creationId xmlns:a16="http://schemas.microsoft.com/office/drawing/2014/main" id="{FED5606A-1BD8-46C9-A69F-0F361E9B6377}"/>
              </a:ext>
            </a:extLst>
          </p:cNvPr>
          <p:cNvSpPr txBox="1"/>
          <p:nvPr/>
        </p:nvSpPr>
        <p:spPr>
          <a:xfrm>
            <a:off x="3104959" y="3166295"/>
            <a:ext cx="123622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 dù</a:t>
            </a:r>
          </a:p>
        </p:txBody>
      </p:sp>
      <p:sp>
        <p:nvSpPr>
          <p:cNvPr id="15" name="TextBox 14">
            <a:extLst>
              <a:ext uri="{FF2B5EF4-FFF2-40B4-BE49-F238E27FC236}">
                <a16:creationId xmlns:a16="http://schemas.microsoft.com/office/drawing/2014/main" id="{9C41AE33-D6AC-4787-BDA9-FC2969D771E3}"/>
              </a:ext>
            </a:extLst>
          </p:cNvPr>
          <p:cNvSpPr txBox="1"/>
          <p:nvPr/>
        </p:nvSpPr>
        <p:spPr>
          <a:xfrm>
            <a:off x="4513030" y="3132113"/>
            <a:ext cx="98446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mũ, khăn</a:t>
            </a:r>
          </a:p>
        </p:txBody>
      </p:sp>
      <p:sp>
        <p:nvSpPr>
          <p:cNvPr id="16" name="TextBox 15">
            <a:extLst>
              <a:ext uri="{FF2B5EF4-FFF2-40B4-BE49-F238E27FC236}">
                <a16:creationId xmlns:a16="http://schemas.microsoft.com/office/drawing/2014/main" id="{42967A4F-7595-44A9-A3F7-C9378DC676A3}"/>
              </a:ext>
            </a:extLst>
          </p:cNvPr>
          <p:cNvSpPr txBox="1"/>
          <p:nvPr/>
        </p:nvSpPr>
        <p:spPr>
          <a:xfrm>
            <a:off x="5853385" y="3079244"/>
            <a:ext cx="98446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áo mưa</a:t>
            </a:r>
          </a:p>
        </p:txBody>
      </p:sp>
      <p:sp>
        <p:nvSpPr>
          <p:cNvPr id="17" name="TextBox 16">
            <a:extLst>
              <a:ext uri="{FF2B5EF4-FFF2-40B4-BE49-F238E27FC236}">
                <a16:creationId xmlns:a16="http://schemas.microsoft.com/office/drawing/2014/main" id="{27FE2DBF-654D-4A95-A5E8-8672C7B85C4C}"/>
              </a:ext>
            </a:extLst>
          </p:cNvPr>
          <p:cNvSpPr txBox="1"/>
          <p:nvPr/>
        </p:nvSpPr>
        <p:spPr>
          <a:xfrm>
            <a:off x="7329171" y="3004846"/>
            <a:ext cx="98446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quạt điện</a:t>
            </a:r>
          </a:p>
        </p:txBody>
      </p:sp>
      <p:sp>
        <p:nvSpPr>
          <p:cNvPr id="18" name="TextBox 17">
            <a:extLst>
              <a:ext uri="{FF2B5EF4-FFF2-40B4-BE49-F238E27FC236}">
                <a16:creationId xmlns:a16="http://schemas.microsoft.com/office/drawing/2014/main" id="{1C716C2E-8B9C-40BA-96DF-14348FDCD1F5}"/>
              </a:ext>
            </a:extLst>
          </p:cNvPr>
          <p:cNvSpPr txBox="1"/>
          <p:nvPr/>
        </p:nvSpPr>
        <p:spPr>
          <a:xfrm>
            <a:off x="8803016" y="3019818"/>
            <a:ext cx="98446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quạt giấy</a:t>
            </a:r>
          </a:p>
        </p:txBody>
      </p:sp>
    </p:spTree>
    <p:extLst>
      <p:ext uri="{BB962C8B-B14F-4D97-AF65-F5344CB8AC3E}">
        <p14:creationId xmlns:p14="http://schemas.microsoft.com/office/powerpoint/2010/main" val="2893343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E78098-D834-4F06-9CE3-4B251BDF2302}"/>
              </a:ext>
            </a:extLst>
          </p:cNvPr>
          <p:cNvSpPr txBox="1"/>
          <p:nvPr/>
        </p:nvSpPr>
        <p:spPr>
          <a:xfrm>
            <a:off x="3048740" y="4826779"/>
            <a:ext cx="6094520" cy="1077218"/>
          </a:xfrm>
          <a:prstGeom prst="rect">
            <a:avLst/>
          </a:prstGeom>
          <a:noFill/>
        </p:spPr>
        <p:txBody>
          <a:bodyPr wrap="square">
            <a:spAutoFit/>
          </a:bodyPr>
          <a:lstStyle/>
          <a:p>
            <a:pPr algn="ctr"/>
            <a:r>
              <a:rPr lang="en-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 </a:t>
            </a:r>
            <a:r>
              <a:rPr lang="en-VN" sz="3200" dirty="0">
                <a:latin typeface="Times New Roman" panose="02020603050405020304" pitchFamily="18" charset="0"/>
                <a:ea typeface="Arial-Rounded" panose="020B0500000000000000" pitchFamily="34" charset="0"/>
                <a:cs typeface="Times New Roman" panose="02020603050405020304" pitchFamily="18" charset="0"/>
              </a:rPr>
              <a:t>Nón có hình chóp, được dùng để che nắng, che mưa</a:t>
            </a:r>
          </a:p>
        </p:txBody>
      </p:sp>
      <p:pic>
        <p:nvPicPr>
          <p:cNvPr id="10" name="Picture 9">
            <a:extLst>
              <a:ext uri="{FF2B5EF4-FFF2-40B4-BE49-F238E27FC236}">
                <a16:creationId xmlns:a16="http://schemas.microsoft.com/office/drawing/2014/main" id="{074BCEC4-98CF-4F6C-9191-5442D00D2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249" y="954003"/>
            <a:ext cx="4876800" cy="3619500"/>
          </a:xfrm>
          <a:prstGeom prst="rect">
            <a:avLst/>
          </a:prstGeom>
        </p:spPr>
      </p:pic>
    </p:spTree>
    <p:extLst>
      <p:ext uri="{BB962C8B-B14F-4D97-AF65-F5344CB8AC3E}">
        <p14:creationId xmlns:p14="http://schemas.microsoft.com/office/powerpoint/2010/main" val="298892462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07B26C75-BA63-4589-9CCF-B0A403C5AC4B}"/>
              </a:ext>
            </a:extLst>
          </p:cNvPr>
          <p:cNvSpPr txBox="1"/>
          <p:nvPr/>
        </p:nvSpPr>
        <p:spPr>
          <a:xfrm>
            <a:off x="1831473" y="306470"/>
            <a:ext cx="8586009"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BAE5E4">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2. </a:t>
            </a:r>
            <a:r>
              <a:rPr kumimoji="0" lang="vi-VN" sz="3200" b="1" i="0" u="none" strike="noStrike" kern="0" cap="none" spc="0" normalizeH="0" baseline="0" noProof="0" dirty="0">
                <a:ln>
                  <a:noFill/>
                </a:ln>
                <a:solidFill>
                  <a:srgbClr val="BAE5E4">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Viết 3 – 5 câu tả một đồ vật em cần dùng để tránh nắng hoặc tránh mưa</a:t>
            </a:r>
          </a:p>
          <a:p>
            <a:pPr marL="0" marR="0" lvl="0" indent="0" algn="l" defTabSz="914400" rtl="0" eaLnBrk="1" fontAlgn="auto" latinLnBrk="0" hangingPunct="1">
              <a:lnSpc>
                <a:spcPts val="3000"/>
              </a:lnSpc>
              <a:spcBef>
                <a:spcPts val="0"/>
              </a:spcBef>
              <a:spcAft>
                <a:spcPts val="0"/>
              </a:spcAft>
              <a:buClr>
                <a:srgbClr val="000000"/>
              </a:buClr>
              <a:buSzTx/>
              <a:buFont typeface="Arial"/>
              <a:buNone/>
              <a:tabLst/>
              <a:defRPr/>
            </a:pPr>
            <a:endParaRPr kumimoji="0" lang="vi-VN" sz="3200" b="1" i="0" u="none" strike="noStrike" kern="0" cap="none" spc="0" normalizeH="0" baseline="0" noProof="0" dirty="0">
              <a:ln>
                <a:noFill/>
              </a:ln>
              <a:solidFill>
                <a:srgbClr val="BAE5E4">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30" name="Straight Connector 29">
            <a:extLst>
              <a:ext uri="{FF2B5EF4-FFF2-40B4-BE49-F238E27FC236}">
                <a16:creationId xmlns:a16="http://schemas.microsoft.com/office/drawing/2014/main" id="{DA9695C8-E05D-4581-9D87-E65D736777C0}"/>
              </a:ext>
            </a:extLst>
          </p:cNvPr>
          <p:cNvCxnSpPr>
            <a:cxnSpLocks/>
            <a:stCxn id="43" idx="3"/>
          </p:cNvCxnSpPr>
          <p:nvPr/>
        </p:nvCxnSpPr>
        <p:spPr>
          <a:xfrm>
            <a:off x="3955428" y="3539148"/>
            <a:ext cx="456201" cy="0"/>
          </a:xfrm>
          <a:prstGeom prst="line">
            <a:avLst/>
          </a:prstGeom>
          <a:noFill/>
          <a:ln w="76200" cap="flat" cmpd="sng" algn="ctr">
            <a:solidFill>
              <a:srgbClr val="3F9795"/>
            </a:solidFill>
            <a:prstDash val="solid"/>
          </a:ln>
          <a:effectLst/>
        </p:spPr>
      </p:cxnSp>
      <p:cxnSp>
        <p:nvCxnSpPr>
          <p:cNvPr id="31" name="Straight Connector 30">
            <a:extLst>
              <a:ext uri="{FF2B5EF4-FFF2-40B4-BE49-F238E27FC236}">
                <a16:creationId xmlns:a16="http://schemas.microsoft.com/office/drawing/2014/main" id="{6947CA4D-675B-459D-8056-517FC33BA3A4}"/>
              </a:ext>
            </a:extLst>
          </p:cNvPr>
          <p:cNvCxnSpPr>
            <a:cxnSpLocks/>
          </p:cNvCxnSpPr>
          <p:nvPr/>
        </p:nvCxnSpPr>
        <p:spPr>
          <a:xfrm>
            <a:off x="6439874" y="3632884"/>
            <a:ext cx="694665" cy="2"/>
          </a:xfrm>
          <a:prstGeom prst="line">
            <a:avLst/>
          </a:prstGeom>
          <a:noFill/>
          <a:ln w="76200" cap="flat" cmpd="sng" algn="ctr">
            <a:solidFill>
              <a:srgbClr val="3F9795"/>
            </a:solidFill>
            <a:prstDash val="solid"/>
          </a:ln>
          <a:effectLst/>
        </p:spPr>
      </p:cxnSp>
      <p:cxnSp>
        <p:nvCxnSpPr>
          <p:cNvPr id="32" name="Straight Connector 31">
            <a:extLst>
              <a:ext uri="{FF2B5EF4-FFF2-40B4-BE49-F238E27FC236}">
                <a16:creationId xmlns:a16="http://schemas.microsoft.com/office/drawing/2014/main" id="{880AC27D-5EE6-43B7-99D2-245AF24ACB45}"/>
              </a:ext>
            </a:extLst>
          </p:cNvPr>
          <p:cNvCxnSpPr>
            <a:cxnSpLocks/>
            <a:stCxn id="40" idx="0"/>
            <a:endCxn id="34" idx="4"/>
          </p:cNvCxnSpPr>
          <p:nvPr/>
        </p:nvCxnSpPr>
        <p:spPr>
          <a:xfrm flipH="1" flipV="1">
            <a:off x="5511136" y="4658117"/>
            <a:ext cx="35208" cy="307080"/>
          </a:xfrm>
          <a:prstGeom prst="line">
            <a:avLst/>
          </a:prstGeom>
          <a:noFill/>
          <a:ln w="76200" cap="flat" cmpd="sng" algn="ctr">
            <a:solidFill>
              <a:srgbClr val="3F9795"/>
            </a:solidFill>
            <a:prstDash val="solid"/>
          </a:ln>
          <a:effectLst/>
        </p:spPr>
      </p:cxnSp>
      <p:grpSp>
        <p:nvGrpSpPr>
          <p:cNvPr id="33" name="Group 32">
            <a:extLst>
              <a:ext uri="{FF2B5EF4-FFF2-40B4-BE49-F238E27FC236}">
                <a16:creationId xmlns:a16="http://schemas.microsoft.com/office/drawing/2014/main" id="{4B9BA252-461A-48AD-A176-50BF9474FB0D}"/>
              </a:ext>
            </a:extLst>
          </p:cNvPr>
          <p:cNvGrpSpPr/>
          <p:nvPr/>
        </p:nvGrpSpPr>
        <p:grpSpPr>
          <a:xfrm>
            <a:off x="4294340" y="2681517"/>
            <a:ext cx="2410194" cy="1976600"/>
            <a:chOff x="2731531" y="2050473"/>
            <a:chExt cx="1450117" cy="1274618"/>
          </a:xfrm>
        </p:grpSpPr>
        <p:sp>
          <p:nvSpPr>
            <p:cNvPr id="34" name="Oval 33">
              <a:extLst>
                <a:ext uri="{FF2B5EF4-FFF2-40B4-BE49-F238E27FC236}">
                  <a16:creationId xmlns:a16="http://schemas.microsoft.com/office/drawing/2014/main" id="{15A958BF-CE27-4DC9-898C-AD978CE64CE9}"/>
                </a:ext>
              </a:extLst>
            </p:cNvPr>
            <p:cNvSpPr/>
            <p:nvPr/>
          </p:nvSpPr>
          <p:spPr>
            <a:xfrm>
              <a:off x="2826319" y="2050473"/>
              <a:ext cx="1274618" cy="1274618"/>
            </a:xfrm>
            <a:prstGeom prst="ellipse">
              <a:avLst/>
            </a:prstGeom>
            <a:solidFill>
              <a:srgbClr val="BAE5E4"/>
            </a:solidFill>
            <a:ln w="25400" cap="flat" cmpd="sng" algn="ctr">
              <a:solidFill>
                <a:srgbClr val="BAE5E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5" name="TextBox 34">
              <a:extLst>
                <a:ext uri="{FF2B5EF4-FFF2-40B4-BE49-F238E27FC236}">
                  <a16:creationId xmlns:a16="http://schemas.microsoft.com/office/drawing/2014/main" id="{F881E64F-06FE-430C-87BA-C6B009832E62}"/>
                </a:ext>
              </a:extLst>
            </p:cNvPr>
            <p:cNvSpPr txBox="1"/>
            <p:nvPr/>
          </p:nvSpPr>
          <p:spPr>
            <a:xfrm>
              <a:off x="2731531" y="2430318"/>
              <a:ext cx="1450117" cy="4564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Tả đồ vật</a:t>
              </a:r>
              <a:endParaRPr kumimoji="0" lang="en-VN" sz="40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grpSp>
        <p:nvGrpSpPr>
          <p:cNvPr id="36" name="Group 35">
            <a:extLst>
              <a:ext uri="{FF2B5EF4-FFF2-40B4-BE49-F238E27FC236}">
                <a16:creationId xmlns:a16="http://schemas.microsoft.com/office/drawing/2014/main" id="{EB5BB1A5-051F-47AA-AAEC-867FBD96BE4E}"/>
              </a:ext>
            </a:extLst>
          </p:cNvPr>
          <p:cNvGrpSpPr/>
          <p:nvPr/>
        </p:nvGrpSpPr>
        <p:grpSpPr>
          <a:xfrm>
            <a:off x="7095321" y="2599848"/>
            <a:ext cx="4385916" cy="1799467"/>
            <a:chOff x="4830610" y="1872010"/>
            <a:chExt cx="1873519" cy="1619336"/>
          </a:xfrm>
        </p:grpSpPr>
        <p:sp>
          <p:nvSpPr>
            <p:cNvPr id="37" name="Rounded Rectangle 49">
              <a:extLst>
                <a:ext uri="{FF2B5EF4-FFF2-40B4-BE49-F238E27FC236}">
                  <a16:creationId xmlns:a16="http://schemas.microsoft.com/office/drawing/2014/main" id="{72DF97CE-7742-49FE-B871-572A7A088E76}"/>
                </a:ext>
              </a:extLst>
            </p:cNvPr>
            <p:cNvSpPr/>
            <p:nvPr/>
          </p:nvSpPr>
          <p:spPr>
            <a:xfrm>
              <a:off x="4830610" y="1884218"/>
              <a:ext cx="1804473" cy="1607128"/>
            </a:xfrm>
            <a:prstGeom prst="roundRect">
              <a:avLst/>
            </a:prstGeom>
            <a:solidFill>
              <a:srgbClr val="FC7D77">
                <a:lumMod val="40000"/>
                <a:lumOff val="60000"/>
              </a:srgbClr>
            </a:solidFill>
            <a:ln w="25400" cap="flat" cmpd="sng" algn="ctr">
              <a:solidFill>
                <a:srgbClr val="FC7D77">
                  <a:lumMod val="20000"/>
                  <a:lumOff val="8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8" name="TextBox 37">
              <a:extLst>
                <a:ext uri="{FF2B5EF4-FFF2-40B4-BE49-F238E27FC236}">
                  <a16:creationId xmlns:a16="http://schemas.microsoft.com/office/drawing/2014/main" id="{B7B04AFD-EBDA-4222-84C0-59D562F01523}"/>
                </a:ext>
              </a:extLst>
            </p:cNvPr>
            <p:cNvSpPr txBox="1"/>
            <p:nvPr/>
          </p:nvSpPr>
          <p:spPr>
            <a:xfrm>
              <a:off x="4899656" y="1872010"/>
              <a:ext cx="1804473" cy="116701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(2) Đồ vật đó có gì nổi bật về hình dạng, màu sắc,…? </a:t>
              </a:r>
              <a:endParaRPr kumimoji="0" lang="en-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grpSp>
        <p:nvGrpSpPr>
          <p:cNvPr id="39" name="Group 38">
            <a:extLst>
              <a:ext uri="{FF2B5EF4-FFF2-40B4-BE49-F238E27FC236}">
                <a16:creationId xmlns:a16="http://schemas.microsoft.com/office/drawing/2014/main" id="{7292F4D5-25CA-4C7A-BB61-CB74FEC7ED23}"/>
              </a:ext>
            </a:extLst>
          </p:cNvPr>
          <p:cNvGrpSpPr/>
          <p:nvPr/>
        </p:nvGrpSpPr>
        <p:grpSpPr>
          <a:xfrm>
            <a:off x="3730596" y="4965198"/>
            <a:ext cx="3631495" cy="1785901"/>
            <a:chOff x="1813995" y="3867973"/>
            <a:chExt cx="3299265" cy="965116"/>
          </a:xfrm>
        </p:grpSpPr>
        <p:sp>
          <p:nvSpPr>
            <p:cNvPr id="40" name="Rounded Rectangle 50">
              <a:extLst>
                <a:ext uri="{FF2B5EF4-FFF2-40B4-BE49-F238E27FC236}">
                  <a16:creationId xmlns:a16="http://schemas.microsoft.com/office/drawing/2014/main" id="{5438B51E-CA76-41CD-B7BC-246098B15282}"/>
                </a:ext>
              </a:extLst>
            </p:cNvPr>
            <p:cNvSpPr/>
            <p:nvPr/>
          </p:nvSpPr>
          <p:spPr>
            <a:xfrm>
              <a:off x="1813995" y="3867973"/>
              <a:ext cx="3299265" cy="965116"/>
            </a:xfrm>
            <a:prstGeom prst="roundRect">
              <a:avLst/>
            </a:prstGeom>
            <a:solidFill>
              <a:srgbClr val="D7EDA9"/>
            </a:solidFill>
            <a:ln w="25400" cap="flat" cmpd="sng" algn="ctr">
              <a:solidFill>
                <a:srgbClr val="F4F6D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1" name="TextBox 40">
              <a:extLst>
                <a:ext uri="{FF2B5EF4-FFF2-40B4-BE49-F238E27FC236}">
                  <a16:creationId xmlns:a16="http://schemas.microsoft.com/office/drawing/2014/main" id="{E497593E-BF16-4963-B869-533698B4DFFC}"/>
                </a:ext>
              </a:extLst>
            </p:cNvPr>
            <p:cNvSpPr txBox="1"/>
            <p:nvPr/>
          </p:nvSpPr>
          <p:spPr>
            <a:xfrm>
              <a:off x="1813995" y="3965486"/>
              <a:ext cx="3299264" cy="7008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(3) Em thường dùng đồ vật đó vào lúc nào?</a:t>
              </a:r>
            </a:p>
          </p:txBody>
        </p:sp>
      </p:grpSp>
      <p:grpSp>
        <p:nvGrpSpPr>
          <p:cNvPr id="42" name="Group 41">
            <a:extLst>
              <a:ext uri="{FF2B5EF4-FFF2-40B4-BE49-F238E27FC236}">
                <a16:creationId xmlns:a16="http://schemas.microsoft.com/office/drawing/2014/main" id="{DAFD17C3-4D23-4402-9322-0C45A3684F8F}"/>
              </a:ext>
            </a:extLst>
          </p:cNvPr>
          <p:cNvGrpSpPr/>
          <p:nvPr/>
        </p:nvGrpSpPr>
        <p:grpSpPr>
          <a:xfrm>
            <a:off x="982655" y="2539719"/>
            <a:ext cx="2972773" cy="1943161"/>
            <a:chOff x="342643" y="1686545"/>
            <a:chExt cx="1666293" cy="1768960"/>
          </a:xfrm>
        </p:grpSpPr>
        <p:sp>
          <p:nvSpPr>
            <p:cNvPr id="43" name="Rounded Rectangle 20">
              <a:extLst>
                <a:ext uri="{FF2B5EF4-FFF2-40B4-BE49-F238E27FC236}">
                  <a16:creationId xmlns:a16="http://schemas.microsoft.com/office/drawing/2014/main" id="{263A7AED-5272-4451-8568-A15DE5074AA9}"/>
                </a:ext>
              </a:extLst>
            </p:cNvPr>
            <p:cNvSpPr/>
            <p:nvPr/>
          </p:nvSpPr>
          <p:spPr>
            <a:xfrm>
              <a:off x="342643" y="1792813"/>
              <a:ext cx="1666293" cy="1607128"/>
            </a:xfrm>
            <a:prstGeom prst="roundRect">
              <a:avLst/>
            </a:prstGeom>
            <a:solidFill>
              <a:srgbClr val="FFAB40">
                <a:lumMod val="20000"/>
                <a:lumOff val="80000"/>
              </a:srgbClr>
            </a:solidFill>
            <a:ln w="25400" cap="flat" cmpd="sng" algn="ctr">
              <a:solidFill>
                <a:srgbClr val="FFAB40">
                  <a:lumMod val="20000"/>
                  <a:lumOff val="8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4" name="TextBox 43">
              <a:extLst>
                <a:ext uri="{FF2B5EF4-FFF2-40B4-BE49-F238E27FC236}">
                  <a16:creationId xmlns:a16="http://schemas.microsoft.com/office/drawing/2014/main" id="{E39FF480-61BD-46E0-9BA2-DF1EDCAE0DC4}"/>
                </a:ext>
              </a:extLst>
            </p:cNvPr>
            <p:cNvSpPr txBox="1"/>
            <p:nvPr/>
          </p:nvSpPr>
          <p:spPr>
            <a:xfrm>
              <a:off x="356978" y="1686545"/>
              <a:ext cx="1647458" cy="17689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(4) Tình cảm của em đối với đồ vật đó như thế nào?</a:t>
              </a:r>
            </a:p>
          </p:txBody>
        </p:sp>
      </p:grpSp>
      <p:cxnSp>
        <p:nvCxnSpPr>
          <p:cNvPr id="45" name="Straight Connector 44">
            <a:extLst>
              <a:ext uri="{FF2B5EF4-FFF2-40B4-BE49-F238E27FC236}">
                <a16:creationId xmlns:a16="http://schemas.microsoft.com/office/drawing/2014/main" id="{346C797C-7B2F-4B68-AF6F-BEC3A3CCEA56}"/>
              </a:ext>
            </a:extLst>
          </p:cNvPr>
          <p:cNvCxnSpPr>
            <a:cxnSpLocks/>
          </p:cNvCxnSpPr>
          <p:nvPr/>
        </p:nvCxnSpPr>
        <p:spPr>
          <a:xfrm flipV="1">
            <a:off x="5430740" y="2354562"/>
            <a:ext cx="0" cy="387927"/>
          </a:xfrm>
          <a:prstGeom prst="line">
            <a:avLst/>
          </a:prstGeom>
          <a:noFill/>
          <a:ln w="76200" cap="flat" cmpd="sng" algn="ctr">
            <a:solidFill>
              <a:srgbClr val="3F9795"/>
            </a:solidFill>
            <a:prstDash val="solid"/>
          </a:ln>
          <a:effectLst/>
        </p:spPr>
      </p:cxnSp>
      <p:grpSp>
        <p:nvGrpSpPr>
          <p:cNvPr id="46" name="Group 45">
            <a:extLst>
              <a:ext uri="{FF2B5EF4-FFF2-40B4-BE49-F238E27FC236}">
                <a16:creationId xmlns:a16="http://schemas.microsoft.com/office/drawing/2014/main" id="{616BE22A-0DED-41A2-971B-A4F6F4F6A60B}"/>
              </a:ext>
            </a:extLst>
          </p:cNvPr>
          <p:cNvGrpSpPr/>
          <p:nvPr/>
        </p:nvGrpSpPr>
        <p:grpSpPr>
          <a:xfrm>
            <a:off x="4427358" y="1244345"/>
            <a:ext cx="2712006" cy="1300648"/>
            <a:chOff x="2282035" y="823636"/>
            <a:chExt cx="2293928" cy="838474"/>
          </a:xfrm>
        </p:grpSpPr>
        <p:sp>
          <p:nvSpPr>
            <p:cNvPr id="47" name="Rounded Rectangle 25">
              <a:extLst>
                <a:ext uri="{FF2B5EF4-FFF2-40B4-BE49-F238E27FC236}">
                  <a16:creationId xmlns:a16="http://schemas.microsoft.com/office/drawing/2014/main" id="{942DD28D-D754-4CE2-BC2D-F494A6CA0413}"/>
                </a:ext>
              </a:extLst>
            </p:cNvPr>
            <p:cNvSpPr/>
            <p:nvPr/>
          </p:nvSpPr>
          <p:spPr>
            <a:xfrm>
              <a:off x="2356700" y="823636"/>
              <a:ext cx="2219253" cy="803564"/>
            </a:xfrm>
            <a:prstGeom prst="roundRect">
              <a:avLst/>
            </a:prstGeom>
            <a:solidFill>
              <a:srgbClr val="A889CC">
                <a:lumMod val="20000"/>
                <a:lumOff val="80000"/>
              </a:srgbClr>
            </a:solidFill>
            <a:ln w="25400" cap="flat" cmpd="sng" algn="ctr">
              <a:solidFill>
                <a:srgbClr val="A889CC">
                  <a:lumMod val="20000"/>
                  <a:lumOff val="8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24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8" name="TextBox 47">
              <a:extLst>
                <a:ext uri="{FF2B5EF4-FFF2-40B4-BE49-F238E27FC236}">
                  <a16:creationId xmlns:a16="http://schemas.microsoft.com/office/drawing/2014/main" id="{8682CF45-E04E-412F-B298-46E97506AC84}"/>
                </a:ext>
              </a:extLst>
            </p:cNvPr>
            <p:cNvSpPr txBox="1"/>
            <p:nvPr/>
          </p:nvSpPr>
          <p:spPr>
            <a:xfrm>
              <a:off x="2282035" y="826097"/>
              <a:ext cx="2293928" cy="83601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(1) Em chọn tả đồ vật nào?</a:t>
              </a:r>
              <a:endParaRPr kumimoji="0" lang="en-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49" name="Oval 48">
            <a:extLst>
              <a:ext uri="{FF2B5EF4-FFF2-40B4-BE49-F238E27FC236}">
                <a16:creationId xmlns:a16="http://schemas.microsoft.com/office/drawing/2014/main" id="{8BE00443-C872-46AD-AC16-2377FE88237A}"/>
              </a:ext>
            </a:extLst>
          </p:cNvPr>
          <p:cNvSpPr/>
          <p:nvPr/>
        </p:nvSpPr>
        <p:spPr>
          <a:xfrm>
            <a:off x="4302369" y="2617477"/>
            <a:ext cx="2410194" cy="2167277"/>
          </a:xfrm>
          <a:prstGeom prst="ellipse">
            <a:avLst/>
          </a:prstGeom>
          <a:noFill/>
          <a:ln w="25400" cap="flat" cmpd="sng" algn="ctr">
            <a:solidFill>
              <a:srgbClr val="BAE5E4">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1600" b="0" i="0" u="none" strike="noStrike" kern="0" cap="none" spc="0" normalizeH="0" baseline="0" noProof="0">
              <a:ln>
                <a:noFill/>
              </a:ln>
              <a:solidFill>
                <a:srgbClr val="BAE5E4"/>
              </a:solidFill>
              <a:effectLst/>
              <a:uLnTx/>
              <a:uFillTx/>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1839407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utoRev="1" fill="hold" grpId="0" nodeType="withEffect">
                                  <p:stCondLst>
                                    <p:cond delay="0"/>
                                  </p:stCondLst>
                                  <p:childTnLst>
                                    <p:animRot by="21600000">
                                      <p:cBhvr>
                                        <p:cTn id="6" dur="9500" fill="hold"/>
                                        <p:tgtEl>
                                          <p:spTgt spid="4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500"/>
                                        <p:tgtEl>
                                          <p:spTgt spid="45"/>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fltVal val="0"/>
                                          </p:val>
                                        </p:tav>
                                        <p:tav tm="100000">
                                          <p:val>
                                            <p:strVal val="#ppt_w"/>
                                          </p:val>
                                        </p:tav>
                                      </p:tavLst>
                                    </p:anim>
                                    <p:anim calcmode="lin" valueType="num">
                                      <p:cBhvr>
                                        <p:cTn id="16" dur="500" fill="hold"/>
                                        <p:tgtEl>
                                          <p:spTgt spid="46"/>
                                        </p:tgtEl>
                                        <p:attrNameLst>
                                          <p:attrName>ppt_h</p:attrName>
                                        </p:attrNameLst>
                                      </p:cBhvr>
                                      <p:tavLst>
                                        <p:tav tm="0">
                                          <p:val>
                                            <p:fltVal val="0"/>
                                          </p:val>
                                        </p:tav>
                                        <p:tav tm="100000">
                                          <p:val>
                                            <p:strVal val="#ppt_h"/>
                                          </p:val>
                                        </p:tav>
                                      </p:tavLst>
                                    </p:anim>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500"/>
                            </p:stCondLst>
                            <p:childTnLst>
                              <p:par>
                                <p:cTn id="24" presetID="55" presetClass="entr" presetSubtype="0"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strVal val="#ppt_w*0.70"/>
                                          </p:val>
                                        </p:tav>
                                        <p:tav tm="100000">
                                          <p:val>
                                            <p:strVal val="#ppt_w"/>
                                          </p:val>
                                        </p:tav>
                                      </p:tavLst>
                                    </p:anim>
                                    <p:anim calcmode="lin" valueType="num">
                                      <p:cBhvr>
                                        <p:cTn id="27" dur="1000" fill="hold"/>
                                        <p:tgtEl>
                                          <p:spTgt spid="36"/>
                                        </p:tgtEl>
                                        <p:attrNameLst>
                                          <p:attrName>ppt_h</p:attrName>
                                        </p:attrNameLst>
                                      </p:cBhvr>
                                      <p:tavLst>
                                        <p:tav tm="0">
                                          <p:val>
                                            <p:strVal val="#ppt_h"/>
                                          </p:val>
                                        </p:tav>
                                        <p:tav tm="100000">
                                          <p:val>
                                            <p:strVal val="#ppt_h"/>
                                          </p:val>
                                        </p:tav>
                                      </p:tavLst>
                                    </p:anim>
                                    <p:animEffect transition="in" filter="fade">
                                      <p:cBhvr>
                                        <p:cTn id="28" dur="10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500"/>
                            </p:stCondLst>
                            <p:childTnLst>
                              <p:par>
                                <p:cTn id="35" presetID="47"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right)">
                                      <p:cBhvr>
                                        <p:cTn id="44" dur="500"/>
                                        <p:tgtEl>
                                          <p:spTgt spid="30"/>
                                        </p:tgtEl>
                                      </p:cBhvr>
                                    </p:animEffect>
                                  </p:childTnLst>
                                </p:cTn>
                              </p:par>
                            </p:childTnLst>
                          </p:cTn>
                        </p:par>
                        <p:par>
                          <p:cTn id="45" fill="hold">
                            <p:stCondLst>
                              <p:cond delay="500"/>
                            </p:stCondLst>
                            <p:childTnLst>
                              <p:par>
                                <p:cTn id="46" presetID="31" presetClass="entr" presetSubtype="0"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1000" fill="hold"/>
                                        <p:tgtEl>
                                          <p:spTgt spid="42"/>
                                        </p:tgtEl>
                                        <p:attrNameLst>
                                          <p:attrName>ppt_w</p:attrName>
                                        </p:attrNameLst>
                                      </p:cBhvr>
                                      <p:tavLst>
                                        <p:tav tm="0">
                                          <p:val>
                                            <p:fltVal val="0"/>
                                          </p:val>
                                        </p:tav>
                                        <p:tav tm="100000">
                                          <p:val>
                                            <p:strVal val="#ppt_w"/>
                                          </p:val>
                                        </p:tav>
                                      </p:tavLst>
                                    </p:anim>
                                    <p:anim calcmode="lin" valueType="num">
                                      <p:cBhvr>
                                        <p:cTn id="49" dur="1000" fill="hold"/>
                                        <p:tgtEl>
                                          <p:spTgt spid="42"/>
                                        </p:tgtEl>
                                        <p:attrNameLst>
                                          <p:attrName>ppt_h</p:attrName>
                                        </p:attrNameLst>
                                      </p:cBhvr>
                                      <p:tavLst>
                                        <p:tav tm="0">
                                          <p:val>
                                            <p:fltVal val="0"/>
                                          </p:val>
                                        </p:tav>
                                        <p:tav tm="100000">
                                          <p:val>
                                            <p:strVal val="#ppt_h"/>
                                          </p:val>
                                        </p:tav>
                                      </p:tavLst>
                                    </p:anim>
                                    <p:anim calcmode="lin" valueType="num">
                                      <p:cBhvr>
                                        <p:cTn id="50" dur="1000" fill="hold"/>
                                        <p:tgtEl>
                                          <p:spTgt spid="42"/>
                                        </p:tgtEl>
                                        <p:attrNameLst>
                                          <p:attrName>style.rotation</p:attrName>
                                        </p:attrNameLst>
                                      </p:cBhvr>
                                      <p:tavLst>
                                        <p:tav tm="0">
                                          <p:val>
                                            <p:fltVal val="90"/>
                                          </p:val>
                                        </p:tav>
                                        <p:tav tm="100000">
                                          <p:val>
                                            <p:fltVal val="0"/>
                                          </p:val>
                                        </p:tav>
                                      </p:tavLst>
                                    </p:anim>
                                    <p:animEffect transition="in" filter="fade">
                                      <p:cBhvr>
                                        <p:cTn id="5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F1D75-892B-4443-938A-A1C7F80ED6A8}"/>
              </a:ext>
            </a:extLst>
          </p:cNvPr>
          <p:cNvSpPr txBox="1"/>
          <p:nvPr/>
        </p:nvSpPr>
        <p:spPr>
          <a:xfrm>
            <a:off x="1793290" y="1180729"/>
            <a:ext cx="8957569" cy="5016758"/>
          </a:xfrm>
          <a:prstGeom prst="rect">
            <a:avLst/>
          </a:prstGeom>
          <a:noFill/>
        </p:spPr>
        <p:txBody>
          <a:bodyPr wrap="square" rtlCol="0">
            <a:spAutoFit/>
          </a:bodyPr>
          <a:lstStyle/>
          <a:p>
            <a:pPr algn="just"/>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a:t>
            </a:r>
            <a:r>
              <a:rPr lang="vi-VN" sz="3200" b="1" dirty="0" smtClean="0">
                <a:latin typeface="HP001 4 hàng" panose="020B0603050302020204" pitchFamily="34" charset="0"/>
                <a:ea typeface="Arial-Rounded" panose="020B0500000000000000" pitchFamily="34" charset="0"/>
                <a:cs typeface="Arial-Rounded" panose="020B0500000000000000" pitchFamily="34" charset="0"/>
              </a:rPr>
              <a:t>Mẹ </a:t>
            </a:r>
            <a:r>
              <a:rPr lang="vi-VN" sz="3200" b="1" dirty="0">
                <a:latin typeface="HP001 4 hàng" panose="020B0603050302020204" pitchFamily="34" charset="0"/>
                <a:ea typeface="Arial-Rounded" panose="020B0500000000000000" pitchFamily="34" charset="0"/>
                <a:cs typeface="Arial-Rounded" panose="020B0500000000000000" pitchFamily="34" charset="0"/>
              </a:rPr>
              <a:t>em </a:t>
            </a:r>
            <a:r>
              <a:rPr lang="vi-VN" sz="3200" b="1" dirty="0" smtClean="0">
                <a:latin typeface="HP001 4 hàng" panose="020B0603050302020204" pitchFamily="34" charset="0"/>
                <a:ea typeface="Arial-Rounded" panose="020B0500000000000000" pitchFamily="34" charset="0"/>
                <a:cs typeface="Arial-Rounded" panose="020B0500000000000000" pitchFamily="34" charset="0"/>
              </a:rPr>
              <a:t>rất </a:t>
            </a:r>
            <a:r>
              <a:rPr lang="vi-VN" sz="3200" b="1" dirty="0">
                <a:latin typeface="HP001 4 hàng" panose="020B0603050302020204" pitchFamily="34" charset="0"/>
                <a:ea typeface="Arial-Rounded" panose="020B0500000000000000" pitchFamily="34" charset="0"/>
                <a:cs typeface="Arial-Rounded" panose="020B0500000000000000" pitchFamily="34" charset="0"/>
              </a:rPr>
              <a:t>thích đội chiếc nón lá mà ba em đi công tác ở Huế mua về tặng cho mẹ. Chiếc nón đó ba mua cho mẹ thì cũng giống nhưng những chiếc nón thường khác mà thôi. Nhưng chiếc nón đó khác ở chỗ có dòng chữ “Kỷ niệm du lịch Huế” mà thôi. Chiếc nón thật là đẹp. Bởi nó có vành to nên người đội chiếc nón này thì khi đi ra trời nắng cũng cảm thấy </a:t>
            </a:r>
            <a:r>
              <a:rPr lang="en-US" sz="3200" b="1" dirty="0" err="1">
                <a:latin typeface="HP001 4 hàng" panose="020B0603050302020204" pitchFamily="34" charset="0"/>
                <a:ea typeface="Arial-Rounded" panose="020B0500000000000000" pitchFamily="34" charset="0"/>
                <a:cs typeface="Arial-Rounded" panose="020B0500000000000000" pitchFamily="34" charset="0"/>
              </a:rPr>
              <a:t>mát</a:t>
            </a:r>
            <a:r>
              <a:rPr lang="en-US" sz="3200" b="1" dirty="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latin typeface="HP001 4 hàng" panose="020B0603050302020204" pitchFamily="34" charset="0"/>
                <a:ea typeface="Arial-Rounded" panose="020B0500000000000000" pitchFamily="34" charset="0"/>
                <a:cs typeface="Arial-Rounded" panose="020B0500000000000000" pitchFamily="34" charset="0"/>
              </a:rPr>
              <a:t>biết</a:t>
            </a:r>
            <a:r>
              <a:rPr lang="en-US" sz="3200" b="1" dirty="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latin typeface="HP001 4 hàng" panose="020B0603050302020204" pitchFamily="34" charset="0"/>
                <a:ea typeface="Arial-Rounded" panose="020B0500000000000000" pitchFamily="34" charset="0"/>
                <a:cs typeface="Arial-Rounded" panose="020B0500000000000000" pitchFamily="34" charset="0"/>
              </a:rPr>
              <a:t>bao</a:t>
            </a:r>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Mẹ</a:t>
            </a:r>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lúc</a:t>
            </a:r>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nào</a:t>
            </a:r>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cũng</a:t>
            </a:r>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giữ</a:t>
            </a:r>
            <a:r>
              <a:rPr lang="en-US" sz="3200" b="1" dirty="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gìn</a:t>
            </a:r>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chiếc</a:t>
            </a:r>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nón</a:t>
            </a:r>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cẩn</a:t>
            </a:r>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thận</a:t>
            </a:r>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dung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xong</a:t>
            </a:r>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mẹ</a:t>
            </a:r>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treo</a:t>
            </a:r>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ngay</a:t>
            </a:r>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ngắn</a:t>
            </a:r>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cạnh</a:t>
            </a:r>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cửa</a:t>
            </a:r>
            <a:r>
              <a:rPr lang="en-US" sz="3200" b="1" dirty="0" smtClean="0">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smtClean="0">
                <a:latin typeface="HP001 4 hàng" panose="020B0603050302020204" pitchFamily="34" charset="0"/>
                <a:ea typeface="Arial-Rounded" panose="020B0500000000000000" pitchFamily="34" charset="0"/>
                <a:cs typeface="Arial-Rounded" panose="020B0500000000000000" pitchFamily="34" charset="0"/>
              </a:rPr>
              <a:t>nhà</a:t>
            </a:r>
            <a:r>
              <a:rPr lang="en-US" sz="3200" b="1" smtClean="0">
                <a:latin typeface="HP001 4 hàng" panose="020B0603050302020204" pitchFamily="34" charset="0"/>
                <a:ea typeface="Arial-Rounded" panose="020B0500000000000000" pitchFamily="34" charset="0"/>
                <a:cs typeface="Arial-Rounded" panose="020B0500000000000000" pitchFamily="34" charset="0"/>
              </a:rPr>
              <a:t>.</a:t>
            </a:r>
            <a:endParaRPr lang="en-US" sz="3200" b="1" dirty="0">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85864082"/>
      </p:ext>
    </p:extLst>
  </p:cSld>
  <p:clrMapOvr>
    <a:masterClrMapping/>
  </p:clrMapOvr>
  <p:transition spd="slow" advClick="0" advTm="1000">
    <p:push dir="u"/>
  </p:transition>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126</Words>
  <Application>Microsoft Office PowerPoint</Application>
  <PresentationFormat>Widescreen</PresentationFormat>
  <Paragraphs>18</Paragraphs>
  <Slides>5</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vt:i4>
      </vt:variant>
    </vt:vector>
  </HeadingPairs>
  <TitlesOfParts>
    <vt:vector size="17" baseType="lpstr">
      <vt:lpstr>宋体</vt:lpstr>
      <vt:lpstr>Arial</vt:lpstr>
      <vt:lpstr>Arial-Rounded</vt:lpstr>
      <vt:lpstr>Calibri</vt:lpstr>
      <vt:lpstr>Calibri Light</vt:lpstr>
      <vt:lpstr>等线</vt:lpstr>
      <vt:lpstr>等线 Light</vt:lpstr>
      <vt:lpstr>HP001 4 hàng</vt:lpstr>
      <vt:lpstr>Times New Roman</vt:lpstr>
      <vt:lpstr>Office 主题</vt:lpstr>
      <vt:lpstr>千图网拥有20W+精美PPT模板 更多PPT模板下载至：www.58pic.com/office/ppt​​</vt:lpstr>
      <vt:lpstr>1_千图网拥有20W+精美PPT模板 更多PPT模板下载至：www.58pic.com/office/ppt​​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ltgsvn@outlook.com</cp:lastModifiedBy>
  <cp:revision>5</cp:revision>
  <dcterms:created xsi:type="dcterms:W3CDTF">2021-07-31T11:47:55Z</dcterms:created>
  <dcterms:modified xsi:type="dcterms:W3CDTF">2022-01-18T08:22:39Z</dcterms:modified>
</cp:coreProperties>
</file>