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7" r:id="rId12"/>
    <p:sldId id="268" r:id="rId13"/>
    <p:sldId id="269" r:id="rId14"/>
    <p:sldId id="278" r:id="rId15"/>
    <p:sldId id="276" r:id="rId16"/>
    <p:sldId id="279" r:id="rId17"/>
    <p:sldId id="281" r:id="rId18"/>
    <p:sldId id="270" r:id="rId19"/>
    <p:sldId id="271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29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D6B95-C8B0-43F1-BE27-965531FA473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2A86A-4D99-43E9-8124-25A25B5BB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05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E75FE-22E3-4EAB-B6D7-3F331D8139E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833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E75FE-22E3-4EAB-B6D7-3F331D8139E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160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E75FE-22E3-4EAB-B6D7-3F331D8139E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216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E75FE-22E3-4EAB-B6D7-3F331D8139E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246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E75FE-22E3-4EAB-B6D7-3F331D8139E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343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E75FE-22E3-4EAB-B6D7-3F331D8139E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577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E75FE-22E3-4EAB-B6D7-3F331D8139E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667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E75FE-22E3-4EAB-B6D7-3F331D8139E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282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E75FE-22E3-4EAB-B6D7-3F331D8139E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4761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E75FE-22E3-4EAB-B6D7-3F331D8139E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933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E75FE-22E3-4EAB-B6D7-3F331D8139E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615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E75FE-22E3-4EAB-B6D7-3F331D8139E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993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E75FE-22E3-4EAB-B6D7-3F331D8139E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315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E75FE-22E3-4EAB-B6D7-3F331D8139E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535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E75FE-22E3-4EAB-B6D7-3F331D8139E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851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E75FE-22E3-4EAB-B6D7-3F331D8139E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4337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18F0-8AF5-47CD-BBCB-2EE2C080CA0A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F6C3-ED5A-4712-8215-D3613F96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49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18F0-8AF5-47CD-BBCB-2EE2C080CA0A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F6C3-ED5A-4712-8215-D3613F96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35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18F0-8AF5-47CD-BBCB-2EE2C080CA0A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F6C3-ED5A-4712-8215-D3613F96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11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20391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18F0-8AF5-47CD-BBCB-2EE2C080CA0A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F6C3-ED5A-4712-8215-D3613F96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7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18F0-8AF5-47CD-BBCB-2EE2C080CA0A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F6C3-ED5A-4712-8215-D3613F96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3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18F0-8AF5-47CD-BBCB-2EE2C080CA0A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F6C3-ED5A-4712-8215-D3613F96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18F0-8AF5-47CD-BBCB-2EE2C080CA0A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F6C3-ED5A-4712-8215-D3613F96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61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18F0-8AF5-47CD-BBCB-2EE2C080CA0A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F6C3-ED5A-4712-8215-D3613F96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08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18F0-8AF5-47CD-BBCB-2EE2C080CA0A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F6C3-ED5A-4712-8215-D3613F96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2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18F0-8AF5-47CD-BBCB-2EE2C080CA0A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F6C3-ED5A-4712-8215-D3613F96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88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18F0-8AF5-47CD-BBCB-2EE2C080CA0A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F6C3-ED5A-4712-8215-D3613F96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53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518F0-8AF5-47CD-BBCB-2EE2C080CA0A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FF6C3-ED5A-4712-8215-D3613F96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1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png"/><Relationship Id="rId7" Type="http://schemas.openxmlformats.org/officeDocument/2006/relationships/hyperlink" Target="http://my.opera.com/tuequang/albums/showpic.dml?album=427726&amp;picture=599320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Microsoft_Word_97_-_2003_Document1.doc"/><Relationship Id="rId10" Type="http://schemas.openxmlformats.org/officeDocument/2006/relationships/image" Target="../media/image15.jpeg"/><Relationship Id="rId4" Type="http://schemas.openxmlformats.org/officeDocument/2006/relationships/image" Target="../media/image12.png"/><Relationship Id="rId9" Type="http://schemas.openxmlformats.org/officeDocument/2006/relationships/hyperlink" Target="http://my.opera.com/tuequang/albums/showpic.dml?album=427726&amp;picture=5993209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6" y="-59821"/>
            <a:ext cx="12135354" cy="70417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24314" y="2717563"/>
            <a:ext cx="538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293976" y="2790914"/>
            <a:ext cx="861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800" smtClean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579976" y="1612989"/>
            <a:ext cx="5110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800" b="1" smtClean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293976" y="733514"/>
            <a:ext cx="8305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smtClean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mtClean="0">
                <a:solidFill>
                  <a:prstClr val="black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smtClean="0">
                <a:solidFill>
                  <a:prstClr val="black"/>
                </a:solidFill>
                <a:latin typeface="Times New Roman" panose="02020603050405020304" pitchFamily="18" charset="0"/>
              </a:rPr>
              <a:t>Cách c</a:t>
            </a:r>
            <a:r>
              <a:rPr lang="vi-VN" altLang="en-US" sz="2800" smtClean="0">
                <a:solidFill>
                  <a:prstClr val="black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smtClean="0">
                <a:solidFill>
                  <a:prstClr val="black"/>
                </a:solidFill>
                <a:latin typeface="Times New Roman" panose="02020603050405020304" pitchFamily="18" charset="0"/>
              </a:rPr>
              <a:t> xử  với ng</a:t>
            </a:r>
            <a:r>
              <a:rPr lang="vi-VN" altLang="en-US" sz="2800" smtClean="0">
                <a:solidFill>
                  <a:prstClr val="black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smtClean="0">
                <a:solidFill>
                  <a:prstClr val="black"/>
                </a:solidFill>
                <a:latin typeface="Times New Roman" panose="02020603050405020304" pitchFamily="18" charset="0"/>
              </a:rPr>
              <a:t>ời lao </a:t>
            </a:r>
            <a:r>
              <a:rPr lang="vi-VN" altLang="en-US" sz="2800" smtClean="0">
                <a:solidFill>
                  <a:prstClr val="black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smtClean="0">
                <a:solidFill>
                  <a:prstClr val="black"/>
                </a:solidFill>
                <a:latin typeface="Times New Roman" panose="02020603050405020304" pitchFamily="18" charset="0"/>
              </a:rPr>
              <a:t>ộng trong tình huống b và c nh</a:t>
            </a:r>
            <a:r>
              <a:rPr lang="vi-VN" altLang="en-US" sz="2800" smtClean="0">
                <a:solidFill>
                  <a:prstClr val="black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smtClean="0">
                <a:solidFill>
                  <a:prstClr val="black"/>
                </a:solidFill>
                <a:latin typeface="Times New Roman" panose="02020603050405020304" pitchFamily="18" charset="0"/>
              </a:rPr>
              <a:t> vậy </a:t>
            </a:r>
            <a:r>
              <a:rPr lang="vi-VN" altLang="en-US" sz="2800" smtClean="0">
                <a:solidFill>
                  <a:prstClr val="black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smtClean="0">
                <a:solidFill>
                  <a:prstClr val="black"/>
                </a:solidFill>
                <a:latin typeface="Times New Roman" panose="02020603050405020304" pitchFamily="18" charset="0"/>
              </a:rPr>
              <a:t>ã phù hợp ch</a:t>
            </a:r>
            <a:r>
              <a:rPr lang="vi-VN" altLang="en-US" sz="2800" smtClean="0">
                <a:solidFill>
                  <a:prstClr val="black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smtClean="0">
                <a:solidFill>
                  <a:prstClr val="black"/>
                </a:solidFill>
                <a:latin typeface="Times New Roman" panose="02020603050405020304" pitchFamily="18" charset="0"/>
              </a:rPr>
              <a:t>a? Vì sao?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217776" y="3705314"/>
            <a:ext cx="830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smtClean="0">
                <a:solidFill>
                  <a:srgbClr val="008000"/>
                </a:solidFill>
                <a:latin typeface=".VnTime" panose="020B7200000000000000" pitchFamily="34" charset="0"/>
              </a:rPr>
              <a:t>  </a:t>
            </a:r>
            <a:endParaRPr lang="en-US" altLang="en-US" sz="2800" b="1" smtClean="0">
              <a:solidFill>
                <a:srgbClr val="008000"/>
              </a:solidFill>
              <a:latin typeface=".VnTime" panose="020B7200000000000000" pitchFamily="34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522576" y="2105114"/>
            <a:ext cx="8001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smtClean="0">
                <a:solidFill>
                  <a:srgbClr val="008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Cách c</a:t>
            </a:r>
            <a:r>
              <a:rPr lang="vi-VN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 xử  với ng</a:t>
            </a:r>
            <a:r>
              <a:rPr lang="vi-VN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ời lao </a:t>
            </a:r>
            <a:r>
              <a:rPr lang="vi-VN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ộng trong tình huống b và c nh</a:t>
            </a:r>
            <a:r>
              <a:rPr lang="vi-VN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 vậy là ch</a:t>
            </a:r>
            <a:r>
              <a:rPr lang="vi-VN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a phù hợp, vì các bạn ch</a:t>
            </a:r>
            <a:r>
              <a:rPr lang="vi-VN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a biết kính trọng ng</a:t>
            </a:r>
            <a:r>
              <a:rPr lang="vi-VN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ời lao </a:t>
            </a:r>
            <a:r>
              <a:rPr lang="vi-VN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ộng. </a:t>
            </a: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1522576" y="5153114"/>
            <a:ext cx="777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smtClean="0">
                <a:solidFill>
                  <a:prstClr val="black"/>
                </a:solidFill>
                <a:latin typeface=".VnTime" panose="020B7200000000000000" pitchFamily="34" charset="0"/>
              </a:rPr>
              <a:t>- </a:t>
            </a: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Em cảm thấy nh</a:t>
            </a:r>
            <a:r>
              <a:rPr lang="vi-VN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 thế nào khi ứng xử nh</a:t>
            </a:r>
            <a:r>
              <a:rPr lang="vi-VN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 vậy?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1903576" y="5838914"/>
            <a:ext cx="723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srgbClr val="FF0066"/>
                </a:solidFill>
                <a:latin typeface=".VnTime" panose="020B7200000000000000" pitchFamily="34" charset="0"/>
              </a:rPr>
              <a:t>   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4418176" y="6905714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12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3314344" y="2982912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b="1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799744" y="1611312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smtClean="0">
                <a:solidFill>
                  <a:srgbClr val="008000"/>
                </a:solidFill>
                <a:latin typeface=".VnTime" panose="020B7200000000000000" pitchFamily="34" charset="0"/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mtClean="0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723544" y="0"/>
            <a:ext cx="8839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Kết luận</a:t>
            </a:r>
            <a:r>
              <a:rPr lang="en-US" altLang="en-US" b="1" smtClean="0">
                <a:solidFill>
                  <a:prstClr val="black"/>
                </a:solidFill>
                <a:latin typeface=".VnTime" panose="020B7200000000000000" pitchFamily="34" charset="0"/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mtClean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723544" y="709682"/>
            <a:ext cx="926649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+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huống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a: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T</a:t>
            </a:r>
            <a:r>
              <a:rPr lang="vi-VN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ã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kính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n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ng</a:t>
            </a:r>
            <a:r>
              <a:rPr lang="vi-VN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ời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lao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ộng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800" dirty="0" smtClean="0">
              <a:solidFill>
                <a:srgbClr val="FF0066"/>
              </a:solidFill>
              <a:latin typeface=".VnTime" panose="020B7200000000000000" pitchFamily="34" charset="0"/>
            </a:endParaRP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821109" y="1650789"/>
            <a:ext cx="8458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+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huống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b: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ch</a:t>
            </a:r>
            <a:r>
              <a:rPr lang="vi-VN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a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kính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n </a:t>
            </a:r>
            <a:r>
              <a:rPr lang="vi-VN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ối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ng</a:t>
            </a:r>
            <a:r>
              <a:rPr lang="vi-VN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ời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lao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ộng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.VnTime" panose="020B7200000000000000" pitchFamily="34" charset="0"/>
              </a:rPr>
              <a:t> </a:t>
            </a:r>
            <a:endParaRPr lang="en-US" altLang="en-US" sz="18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923944" y="6107112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29"/>
          <p:cNvSpPr>
            <a:spLocks noChangeArrowheads="1"/>
          </p:cNvSpPr>
          <p:nvPr/>
        </p:nvSpPr>
        <p:spPr bwMode="auto">
          <a:xfrm>
            <a:off x="799744" y="2995542"/>
            <a:ext cx="8458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+</a:t>
            </a:r>
            <a:r>
              <a:rPr lang="en-US" alt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huống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c: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ch</a:t>
            </a:r>
            <a:r>
              <a:rPr lang="vi-VN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ể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h</a:t>
            </a:r>
            <a:r>
              <a:rPr lang="vi-VN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ởng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ến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ng</a:t>
            </a:r>
            <a:r>
              <a:rPr lang="vi-VN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ời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kính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ng</a:t>
            </a:r>
            <a:r>
              <a:rPr lang="vi-VN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ời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lao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ộng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endParaRPr lang="en-US" altLang="en-US" sz="1800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67" y="3466959"/>
            <a:ext cx="6249653" cy="36404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202" y="3870701"/>
            <a:ext cx="5121084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5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68312" y="3873398"/>
            <a:ext cx="5123688" cy="2984602"/>
          </a:xfrm>
          <a:prstGeom prst="rect">
            <a:avLst/>
          </a:prstGeom>
        </p:spPr>
      </p:pic>
      <p:pic>
        <p:nvPicPr>
          <p:cNvPr id="45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9" y="3227832"/>
            <a:ext cx="6249653" cy="3640488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38200" y="1981200"/>
            <a:ext cx="830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smtClean="0">
                <a:solidFill>
                  <a:prstClr val="black"/>
                </a:solidFill>
                <a:latin typeface=".VnTime" panose="020B7200000000000000" pitchFamily="34" charset="0"/>
              </a:rPr>
              <a:t>  </a:t>
            </a:r>
            <a:endParaRPr lang="en-US" altLang="en-US" sz="2800" smtClean="0">
              <a:solidFill>
                <a:srgbClr val="0033CC"/>
              </a:solidFill>
              <a:latin typeface=".VnTime" panose="020B7200000000000000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85800" y="457200"/>
            <a:ext cx="8229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smtClean="0">
                <a:solidFill>
                  <a:prstClr val="black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Bài tập 5: Sưu tầm các câu ca dao, tục ngữ, bài thơ, bài hát, tranh, ảnh, truyện…. Nói về người lao động.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85800" y="3276600"/>
            <a:ext cx="807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smtClean="0">
                <a:solidFill>
                  <a:prstClr val="black"/>
                </a:solidFill>
                <a:latin typeface=".VnTime" panose="020B7200000000000000" pitchFamily="34" charset="0"/>
              </a:rPr>
              <a:t>    </a:t>
            </a:r>
            <a:endParaRPr lang="en-US" altLang="en-US" sz="2800" smtClean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533400" y="1771828"/>
            <a:ext cx="84582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th</a:t>
            </a:r>
            <a:r>
              <a:rPr lang="vi-VN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: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Ai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ơi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đừng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bỏ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ruộng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hoang</a:t>
            </a:r>
            <a:endParaRPr lang="en-US" altLang="en-US" sz="2800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tấc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tấc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vàng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bấy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cạn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sâu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,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Chồng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cày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vợ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cấy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trâu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bừa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800" b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4114800" y="65532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9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916" y="3781242"/>
            <a:ext cx="5121084" cy="29872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97" y="3708083"/>
            <a:ext cx="5383235" cy="3133616"/>
          </a:xfrm>
          <a:prstGeom prst="rect">
            <a:avLst/>
          </a:prstGeom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516166" y="2142146"/>
            <a:ext cx="830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b="1" smtClean="0">
              <a:solidFill>
                <a:srgbClr val="008000"/>
              </a:solidFill>
              <a:latin typeface=".VnTime" panose="020B7200000000000000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668566" y="694346"/>
            <a:ext cx="807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Câu chuyện: Ng</a:t>
            </a:r>
            <a:r>
              <a:rPr lang="vi-VN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ời quét rác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516166" y="1456346"/>
            <a:ext cx="822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1. Lan thấy thế nào khi bố chào bác quét rác?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516166" y="2142146"/>
            <a:ext cx="822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prstClr val="black"/>
                </a:solidFill>
                <a:latin typeface=".VnTime" panose="020B7200000000000000" pitchFamily="34" charset="0"/>
              </a:rPr>
              <a:t>-</a:t>
            </a: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Lan rất ngạc nhiên khi thấy bố chào bác quét rác.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516166" y="2721584"/>
            <a:ext cx="8305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2. Bác quét rác có </a:t>
            </a:r>
            <a:r>
              <a:rPr lang="vi-VN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áng </a:t>
            </a:r>
            <a:r>
              <a:rPr lang="vi-VN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đư</a:t>
            </a: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ợc kính trọng không?Vì sao?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1516166" y="3675671"/>
            <a:ext cx="807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prstClr val="black"/>
                </a:solidFill>
                <a:latin typeface=".VnTime" panose="020B7200000000000000" pitchFamily="34" charset="0"/>
              </a:rPr>
              <a:t>- </a:t>
            </a: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Bác rất </a:t>
            </a:r>
            <a:r>
              <a:rPr lang="vi-VN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áng </a:t>
            </a:r>
            <a:r>
              <a:rPr lang="vi-VN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đư</a:t>
            </a: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ợc kính trọng, vì nhờ có bác mà mọi con </a:t>
            </a:r>
            <a:r>
              <a:rPr lang="vi-VN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đư</a:t>
            </a: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ờng sạch sẽ, môi tr</a:t>
            </a:r>
            <a:r>
              <a:rPr lang="vi-VN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ờng trong sạch.</a:t>
            </a:r>
          </a:p>
        </p:txBody>
      </p:sp>
    </p:spTree>
    <p:extLst>
      <p:ext uri="{BB962C8B-B14F-4D97-AF65-F5344CB8AC3E}">
        <p14:creationId xmlns:p14="http://schemas.microsoft.com/office/powerpoint/2010/main" val="133887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916" y="3789787"/>
            <a:ext cx="5121084" cy="29872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3" y="3716628"/>
            <a:ext cx="5383235" cy="3133616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70176" y="413759"/>
            <a:ext cx="830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     Liên hệ: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98776" y="1023359"/>
            <a:ext cx="8001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smtClean="0">
                <a:solidFill>
                  <a:srgbClr val="00800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Các em </a:t>
            </a:r>
            <a:r>
              <a:rPr lang="vi-VN" altLang="en-US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ã bao giờ có thái </a:t>
            </a:r>
            <a:r>
              <a:rPr lang="vi-VN" altLang="en-US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ộ nh</a:t>
            </a:r>
            <a:r>
              <a:rPr lang="vi-VN" altLang="en-US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 bạn nhỏ trong câu chuyện vừa kể không?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265776" y="6197022"/>
            <a:ext cx="182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598776" y="2471159"/>
            <a:ext cx="7848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u="sng" smtClean="0">
                <a:solidFill>
                  <a:prstClr val="black"/>
                </a:solidFill>
                <a:latin typeface="Times New Roman" panose="02020603050405020304" pitchFamily="18" charset="0"/>
              </a:rPr>
              <a:t>Kết luận</a:t>
            </a: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: Những thành quả nào do ng</a:t>
            </a:r>
            <a:r>
              <a:rPr lang="vi-VN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ời lao </a:t>
            </a:r>
            <a:r>
              <a:rPr lang="vi-VN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ộng làm ra cũng </a:t>
            </a:r>
            <a:r>
              <a:rPr lang="vi-VN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ều </a:t>
            </a:r>
            <a:r>
              <a:rPr lang="vi-VN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áng trân trọng, nâng niu và gìn giữ.</a:t>
            </a:r>
          </a:p>
        </p:txBody>
      </p:sp>
    </p:spTree>
    <p:extLst>
      <p:ext uri="{BB962C8B-B14F-4D97-AF65-F5344CB8AC3E}">
        <p14:creationId xmlns:p14="http://schemas.microsoft.com/office/powerpoint/2010/main" val="151402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916" y="3870701"/>
            <a:ext cx="5121084" cy="29872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05" y="3656809"/>
            <a:ext cx="5383235" cy="3133616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38841" y="98801"/>
            <a:ext cx="8458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Bài tập 6: Hãy kể, viết hoặc vẽ về một người lao động mà em kính phục, yêu quý nhất.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929641" y="6263064"/>
            <a:ext cx="190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425400"/>
              </p:ext>
            </p:extLst>
          </p:nvPr>
        </p:nvGraphicFramePr>
        <p:xfrm>
          <a:off x="4539241" y="1394201"/>
          <a:ext cx="27432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5" imgW="3215640" imgH="2419350" progId="Word.Document.8">
                  <p:embed/>
                </p:oleObj>
              </mc:Choice>
              <mc:Fallback>
                <p:oleObj name="Document" r:id="rId5" imgW="3215640" imgH="241935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9241" y="1394201"/>
                        <a:ext cx="27432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2" descr="lao dong (6).jpg">
            <a:hlinkClick r:id="rId7" tooltip="&quot;click to view next image&quot;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441" y="1394201"/>
            <a:ext cx="3276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lao dong (13)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641" y="1394201"/>
            <a:ext cx="2667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2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047" y="3870701"/>
            <a:ext cx="5121084" cy="29872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81" y="3724384"/>
            <a:ext cx="5383235" cy="3133616"/>
          </a:xfrm>
          <a:prstGeom prst="rect">
            <a:avLst/>
          </a:prstGeom>
        </p:spPr>
      </p:pic>
      <p:pic>
        <p:nvPicPr>
          <p:cNvPr id="17" name="Picture 4" descr="090321195700-28-218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52" y="162371"/>
            <a:ext cx="5388391" cy="288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IMG_007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738" y="3050849"/>
            <a:ext cx="3421523" cy="356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Trang46.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605" y="76912"/>
            <a:ext cx="5919694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878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775" y="3738513"/>
            <a:ext cx="5121084" cy="29872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65354"/>
            <a:ext cx="5383235" cy="31336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3824" y="0"/>
            <a:ext cx="12228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659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3320"/>
            <a:ext cx="5384948" cy="3136788"/>
          </a:xfrm>
          <a:prstGeom prst="rect">
            <a:avLst/>
          </a:prstGeom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257550" y="475092"/>
            <a:ext cx="4210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</a:t>
            </a:r>
            <a:r>
              <a:rPr lang="vi-V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ô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kỳ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diệu</a:t>
            </a:r>
            <a:r>
              <a:rPr lang="en-US" altLang="en-US" sz="2800" b="1" dirty="0" smtClean="0">
                <a:solidFill>
                  <a:srgbClr val="0000FF"/>
                </a:solidFill>
                <a:latin typeface=".VnTime" panose="020B7200000000000000" pitchFamily="34" charset="0"/>
              </a:rPr>
              <a:t>: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962400" y="3335664"/>
            <a:ext cx="4800600" cy="609600"/>
          </a:xfrm>
          <a:prstGeom prst="rect">
            <a:avLst/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962400" y="34290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prstClr val="black"/>
                </a:solidFill>
                <a:latin typeface="Arial" panose="020B0604020202020204" pitchFamily="34" charset="0"/>
              </a:rPr>
              <a:t>L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724400" y="34290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096000" y="34290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prstClr val="black"/>
                </a:solidFill>
                <a:latin typeface="Arial" panose="020B0604020202020204" pitchFamily="34" charset="0"/>
              </a:rPr>
              <a:t>Đ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858000" y="3429000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Ộ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467600" y="34290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prstClr val="black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8229600" y="3429000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prstClr val="black"/>
                </a:solidFill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4572000" y="3352800"/>
            <a:ext cx="0" cy="6858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</a:endParaRP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6019800" y="3352800"/>
            <a:ext cx="0" cy="6096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7391400" y="3352800"/>
            <a:ext cx="0" cy="6096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8001000" y="3352800"/>
            <a:ext cx="0" cy="6096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</a:endParaRP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6705600" y="3352800"/>
            <a:ext cx="0" cy="6096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5486400" y="34290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prstClr val="black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381000" y="1443093"/>
            <a:ext cx="4114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ng</a:t>
            </a:r>
            <a:r>
              <a:rPr lang="vi-VN" alt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ời</a:t>
            </a:r>
            <a:r>
              <a:rPr lang="en-US" alt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quét</a:t>
            </a:r>
            <a:r>
              <a:rPr lang="en-US" alt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dọn</a:t>
            </a:r>
            <a:r>
              <a:rPr lang="en-US" alt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môi</a:t>
            </a:r>
            <a:r>
              <a:rPr lang="en-US" alt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tr</a:t>
            </a:r>
            <a:r>
              <a:rPr lang="vi-VN" alt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ờng</a:t>
            </a:r>
            <a:r>
              <a:rPr lang="en-US" alt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sạch</a:t>
            </a:r>
            <a:r>
              <a:rPr lang="en-US" alt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ẹp</a:t>
            </a:r>
            <a:r>
              <a:rPr lang="en-US" alt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đư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ợc</a:t>
            </a:r>
            <a:r>
              <a:rPr lang="en-US" alt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? </a:t>
            </a: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5334000" y="4191000"/>
            <a:ext cx="266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7 chữ cái</a:t>
            </a:r>
          </a:p>
        </p:txBody>
      </p:sp>
      <p:sp>
        <p:nvSpPr>
          <p:cNvPr id="23" name="Line 85"/>
          <p:cNvSpPr>
            <a:spLocks noChangeShapeType="1"/>
          </p:cNvSpPr>
          <p:nvPr/>
        </p:nvSpPr>
        <p:spPr bwMode="auto">
          <a:xfrm>
            <a:off x="5334000" y="3352800"/>
            <a:ext cx="0" cy="6858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</a:endParaRPr>
          </a:p>
        </p:txBody>
      </p:sp>
      <p:sp>
        <p:nvSpPr>
          <p:cNvPr id="25" name="Text Box 108"/>
          <p:cNvSpPr txBox="1">
            <a:spLocks noChangeArrowheads="1"/>
          </p:cNvSpPr>
          <p:nvPr/>
        </p:nvSpPr>
        <p:spPr bwMode="auto">
          <a:xfrm>
            <a:off x="4419600" y="63246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7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0145" y="3724384"/>
            <a:ext cx="5384948" cy="31367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0" y="3724384"/>
            <a:ext cx="5383235" cy="3133616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73465" y="74775"/>
            <a:ext cx="2438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4000" b="1" u="sng" smtClean="0">
              <a:solidFill>
                <a:srgbClr val="FF0000"/>
              </a:solidFill>
              <a:latin typeface=".VnTime" panose="020B7200000000000000" pitchFamily="34" charset="0"/>
              <a:sym typeface="Wingdings" panose="05000000000000000000" pitchFamily="2" charset="2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235865" y="531975"/>
            <a:ext cx="4953000" cy="609600"/>
          </a:xfrm>
          <a:prstGeom prst="rect">
            <a:avLst/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4921665" y="531975"/>
            <a:ext cx="0" cy="6096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5607465" y="531975"/>
            <a:ext cx="0" cy="6096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6217065" y="531975"/>
            <a:ext cx="0" cy="6096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</a:endParaRP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6826665" y="531975"/>
            <a:ext cx="0" cy="6096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</a:endParaRP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7436265" y="531975"/>
            <a:ext cx="0" cy="6096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8045865" y="531975"/>
            <a:ext cx="0" cy="6096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</a:endParaRP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8655465" y="531975"/>
            <a:ext cx="0" cy="6858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4388265" y="608175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prstClr val="black"/>
                </a:solidFill>
                <a:latin typeface=".VnTime" panose="020B7200000000000000" pitchFamily="34" charset="0"/>
              </a:rPr>
              <a:t>G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4997865" y="608175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prstClr val="black"/>
                </a:solidFill>
                <a:latin typeface=".VnTime" panose="020B7200000000000000" pitchFamily="34" charset="0"/>
              </a:rPr>
              <a:t>I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5683665" y="684375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6369465" y="608175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prstClr val="black"/>
                </a:solidFill>
                <a:latin typeface=".VnTime" panose="020B7200000000000000" pitchFamily="34" charset="0"/>
              </a:rPr>
              <a:t>O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6979065" y="608175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prstClr val="black"/>
                </a:solidFill>
                <a:latin typeface=".VnTime" panose="020B7200000000000000" pitchFamily="34" charset="0"/>
              </a:rPr>
              <a:t>V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7588665" y="608175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prstClr val="black"/>
                </a:solidFill>
                <a:latin typeface=".VnTime" panose="020B7200000000000000" pitchFamily="34" charset="0"/>
              </a:rPr>
              <a:t>I</a:t>
            </a: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8198265" y="608175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8807865" y="608175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prstClr val="black"/>
                </a:solidFill>
                <a:latin typeface=".VnTime" panose="020B7200000000000000" pitchFamily="34" charset="0"/>
              </a:rPr>
              <a:t>N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5455065" y="1293975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8 chữ cái</a:t>
            </a: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425865" y="150975"/>
            <a:ext cx="3657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2. Ng</a:t>
            </a:r>
            <a:r>
              <a:rPr lang="vi-VN" alt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ời</a:t>
            </a:r>
            <a:r>
              <a:rPr lang="en-US" alt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truyền</a:t>
            </a:r>
            <a:r>
              <a:rPr lang="en-US" alt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thụ</a:t>
            </a:r>
            <a:r>
              <a:rPr lang="en-US" alt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họ</a:t>
            </a:r>
            <a:r>
              <a:rPr lang="en-US" alt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nghề</a:t>
            </a:r>
            <a:r>
              <a:rPr lang="en-US" alt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4578765" y="2436975"/>
            <a:ext cx="4419600" cy="533400"/>
          </a:xfrm>
          <a:prstGeom prst="rect">
            <a:avLst/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</a:endParaRPr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5264565" y="2436975"/>
            <a:ext cx="0" cy="5334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</a:endParaRPr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>
            <a:off x="6026565" y="2436975"/>
            <a:ext cx="0" cy="5334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</a:endParaRPr>
          </a:p>
        </p:txBody>
      </p:sp>
      <p:sp>
        <p:nvSpPr>
          <p:cNvPr id="33" name="Line 8"/>
          <p:cNvSpPr>
            <a:spLocks noChangeShapeType="1"/>
          </p:cNvSpPr>
          <p:nvPr/>
        </p:nvSpPr>
        <p:spPr bwMode="auto">
          <a:xfrm>
            <a:off x="6864765" y="2436975"/>
            <a:ext cx="0" cy="5334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</a:endParaRPr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>
            <a:off x="7550565" y="2436975"/>
            <a:ext cx="0" cy="5334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</a:endParaRPr>
          </a:p>
        </p:txBody>
      </p:sp>
      <p:sp>
        <p:nvSpPr>
          <p:cNvPr id="35" name="Line 10"/>
          <p:cNvSpPr>
            <a:spLocks noChangeShapeType="1"/>
          </p:cNvSpPr>
          <p:nvPr/>
        </p:nvSpPr>
        <p:spPr bwMode="auto">
          <a:xfrm>
            <a:off x="8312565" y="2436975"/>
            <a:ext cx="0" cy="5334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4731165" y="2436975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prstClr val="black"/>
                </a:solidFill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5493165" y="2436975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6255165" y="2436975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prstClr val="black"/>
                </a:solidFill>
                <a:latin typeface=".VnTime" panose="020B7200000000000000" pitchFamily="34" charset="0"/>
              </a:rPr>
              <a:t>N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6940965" y="2436975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prstClr val="black"/>
                </a:solidFill>
                <a:latin typeface=".VnTime" panose="020B7200000000000000" pitchFamily="34" charset="0"/>
              </a:rPr>
              <a:t>G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7626765" y="2436975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prstClr val="black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8388765" y="2436975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prstClr val="black"/>
                </a:solidFill>
                <a:latin typeface=".VnTime" panose="020B7200000000000000" pitchFamily="34" charset="0"/>
              </a:rPr>
              <a:t>N</a:t>
            </a: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616365" y="1903575"/>
            <a:ext cx="3962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3. Đây là ng</a:t>
            </a:r>
            <a:r>
              <a:rPr lang="vi-VN" altLang="en-US" sz="28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ời lao </a:t>
            </a:r>
            <a:r>
              <a:rPr lang="vi-VN" altLang="en-US" sz="28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ộng luôn phải </a:t>
            </a:r>
            <a:r>
              <a:rPr lang="vi-VN" altLang="en-US" sz="28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ối mặt với hiểm nguy, những kẻ tội phạm.</a:t>
            </a: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5721765" y="3198975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6 chữ cái</a:t>
            </a:r>
          </a:p>
        </p:txBody>
      </p:sp>
      <p:sp>
        <p:nvSpPr>
          <p:cNvPr id="44" name="Text Box 25"/>
          <p:cNvSpPr txBox="1">
            <a:spLocks noChangeArrowheads="1"/>
          </p:cNvSpPr>
          <p:nvPr/>
        </p:nvSpPr>
        <p:spPr bwMode="auto">
          <a:xfrm>
            <a:off x="4578765" y="6170775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844965" y="3808575"/>
            <a:ext cx="8153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u="sng" smtClean="0">
                <a:solidFill>
                  <a:srgbClr val="C0504D"/>
                </a:solidFill>
                <a:latin typeface="Times New Roman" panose="02020603050405020304" pitchFamily="18" charset="0"/>
              </a:rPr>
              <a:t>Ghi nhớ:</a:t>
            </a:r>
            <a:r>
              <a:rPr lang="en-US" altLang="en-US" sz="2800" b="1" smtClean="0">
                <a:solidFill>
                  <a:srgbClr val="C0504D"/>
                </a:solidFill>
                <a:latin typeface="Times New Roman" panose="02020603050405020304" pitchFamily="18" charset="0"/>
              </a:rPr>
              <a:t> C</a:t>
            </a:r>
            <a:r>
              <a:rPr lang="vi-VN" altLang="en-US" sz="2800" b="1" smtClean="0">
                <a:solidFill>
                  <a:srgbClr val="C0504D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800" b="1" smtClean="0">
                <a:solidFill>
                  <a:srgbClr val="C0504D"/>
                </a:solidFill>
                <a:latin typeface="Times New Roman" panose="02020603050405020304" pitchFamily="18" charset="0"/>
              </a:rPr>
              <a:t>m </a:t>
            </a:r>
            <a:r>
              <a:rPr lang="vi-VN" altLang="en-US" sz="2800" b="1" smtClean="0">
                <a:solidFill>
                  <a:srgbClr val="C0504D"/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sz="2800" b="1" smtClean="0">
                <a:solidFill>
                  <a:srgbClr val="C0504D"/>
                </a:solidFill>
                <a:latin typeface="Times New Roman" panose="02020603050405020304" pitchFamily="18" charset="0"/>
              </a:rPr>
              <a:t>n, áo mặc, sách học và mọi của cải khác trong xã hội có </a:t>
            </a:r>
            <a:r>
              <a:rPr lang="vi-VN" altLang="en-US" sz="2800" b="1" smtClean="0">
                <a:solidFill>
                  <a:srgbClr val="C0504D"/>
                </a:solidFill>
                <a:latin typeface="Times New Roman" panose="02020603050405020304" pitchFamily="18" charset="0"/>
              </a:rPr>
              <a:t>đư</a:t>
            </a:r>
            <a:r>
              <a:rPr lang="en-US" altLang="en-US" sz="2800" b="1" smtClean="0">
                <a:solidFill>
                  <a:srgbClr val="C0504D"/>
                </a:solidFill>
                <a:latin typeface="Times New Roman" panose="02020603050405020304" pitchFamily="18" charset="0"/>
              </a:rPr>
              <a:t>ợc là nhờ những ng</a:t>
            </a:r>
            <a:r>
              <a:rPr lang="vi-VN" altLang="en-US" sz="2800" b="1" smtClean="0">
                <a:solidFill>
                  <a:srgbClr val="C0504D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smtClean="0">
                <a:solidFill>
                  <a:srgbClr val="C0504D"/>
                </a:solidFill>
                <a:latin typeface="Times New Roman" panose="02020603050405020304" pitchFamily="18" charset="0"/>
              </a:rPr>
              <a:t>ời lao </a:t>
            </a:r>
            <a:r>
              <a:rPr lang="vi-VN" altLang="en-US" sz="2800" b="1" smtClean="0">
                <a:solidFill>
                  <a:srgbClr val="C0504D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smtClean="0">
                <a:solidFill>
                  <a:srgbClr val="C0504D"/>
                </a:solidFill>
                <a:latin typeface="Times New Roman" panose="02020603050405020304" pitchFamily="18" charset="0"/>
              </a:rPr>
              <a:t>ộng. Em phải kính trọng và biết </a:t>
            </a:r>
            <a:r>
              <a:rPr lang="vi-VN" altLang="en-US" sz="2800" b="1" smtClean="0">
                <a:solidFill>
                  <a:srgbClr val="C0504D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800" b="1" smtClean="0">
                <a:solidFill>
                  <a:srgbClr val="C0504D"/>
                </a:solidFill>
                <a:latin typeface="Times New Roman" panose="02020603050405020304" pitchFamily="18" charset="0"/>
              </a:rPr>
              <a:t>n ng</a:t>
            </a:r>
            <a:r>
              <a:rPr lang="vi-VN" altLang="en-US" sz="2800" b="1" smtClean="0">
                <a:solidFill>
                  <a:srgbClr val="C0504D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smtClean="0">
                <a:solidFill>
                  <a:srgbClr val="C0504D"/>
                </a:solidFill>
                <a:latin typeface="Times New Roman" panose="02020603050405020304" pitchFamily="18" charset="0"/>
              </a:rPr>
              <a:t>ời lao </a:t>
            </a:r>
            <a:r>
              <a:rPr lang="vi-VN" altLang="en-US" sz="2800" b="1" smtClean="0">
                <a:solidFill>
                  <a:srgbClr val="C0504D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smtClean="0">
                <a:solidFill>
                  <a:srgbClr val="C0504D"/>
                </a:solidFill>
                <a:latin typeface="Times New Roman" panose="02020603050405020304" pitchFamily="18" charset="0"/>
              </a:rPr>
              <a:t>ộng.</a:t>
            </a:r>
          </a:p>
        </p:txBody>
      </p:sp>
    </p:spTree>
    <p:extLst>
      <p:ext uri="{BB962C8B-B14F-4D97-AF65-F5344CB8AC3E}">
        <p14:creationId xmlns:p14="http://schemas.microsoft.com/office/powerpoint/2010/main" val="420140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3" grpId="1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83" r="62980"/>
          <a:stretch/>
        </p:blipFill>
        <p:spPr>
          <a:xfrm flipH="1">
            <a:off x="6231834" y="1531290"/>
            <a:ext cx="5960165" cy="532671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C2DA33D-1683-40CD-A4D9-D7587A4A2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064" y="3567867"/>
            <a:ext cx="1112929" cy="277937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752986AE-CA79-4528-A681-1910DF088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835" y="4582053"/>
            <a:ext cx="5985563" cy="227594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C2A625CA-80F6-4D4C-9870-BCC4895FB0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8" y="4250390"/>
            <a:ext cx="4494220" cy="261793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012591" y="519094"/>
            <a:ext cx="3713473" cy="597876"/>
            <a:chOff x="7518821" y="519094"/>
            <a:chExt cx="3713473" cy="597876"/>
          </a:xfrm>
        </p:grpSpPr>
        <p:grpSp>
          <p:nvGrpSpPr>
            <p:cNvPr id="3" name="Group 2"/>
            <p:cNvGrpSpPr/>
            <p:nvPr/>
          </p:nvGrpSpPr>
          <p:grpSpPr>
            <a:xfrm>
              <a:off x="8043645" y="519094"/>
              <a:ext cx="2701013" cy="597876"/>
              <a:chOff x="8043645" y="519094"/>
              <a:chExt cx="2701013" cy="597876"/>
            </a:xfrm>
          </p:grpSpPr>
          <p:sp>
            <p:nvSpPr>
              <p:cNvPr id="20" name="îṥ1ïdè"/>
              <p:cNvSpPr/>
              <p:nvPr/>
            </p:nvSpPr>
            <p:spPr>
              <a:xfrm>
                <a:off x="8043645" y="519094"/>
                <a:ext cx="2701013" cy="597876"/>
              </a:xfrm>
              <a:prstGeom prst="roundRect">
                <a:avLst>
                  <a:gd name="adj" fmla="val 50000"/>
                </a:avLst>
              </a:prstGeom>
              <a:solidFill>
                <a:srgbClr val="F4E418"/>
              </a:solidFill>
              <a:ln w="57150">
                <a:solidFill>
                  <a:schemeClr val="tx1"/>
                </a:solidFill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文本框 14"/>
              <p:cNvSpPr txBox="1"/>
              <p:nvPr/>
            </p:nvSpPr>
            <p:spPr>
              <a:xfrm>
                <a:off x="8456778" y="562532"/>
                <a:ext cx="16537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defTabSz="914400">
                  <a:defRPr/>
                </a:pPr>
                <a:r>
                  <a:rPr lang="en-US" altLang="zh-CN" sz="2400" b="1" kern="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仓耳青禾体-谷力 W04" panose="02020400000000000000" pitchFamily="18" charset="-122"/>
                    <a:cs typeface="Times New Roman" panose="02020603050405020304" pitchFamily="18" charset="0"/>
                  </a:rPr>
                  <a:t>Đạo</a:t>
                </a:r>
                <a:r>
                  <a:rPr lang="en-US" altLang="zh-CN" sz="2400" b="1" kern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仓耳青禾体-谷力 W04" panose="02020400000000000000" pitchFamily="18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kern="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仓耳青禾体-谷力 W04" panose="02020400000000000000" pitchFamily="18" charset="-122"/>
                    <a:cs typeface="Times New Roman" panose="02020603050405020304" pitchFamily="18" charset="0"/>
                  </a:rPr>
                  <a:t>đức</a:t>
                </a:r>
                <a:endParaRPr lang="zh-CN" altLang="en-US" sz="2400" b="1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仓耳青禾体-谷力 W04" panose="02020400000000000000" pitchFamily="18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" name="椭圆 3"/>
            <p:cNvSpPr/>
            <p:nvPr/>
          </p:nvSpPr>
          <p:spPr>
            <a:xfrm>
              <a:off x="7518821" y="705095"/>
              <a:ext cx="329119" cy="329119"/>
            </a:xfrm>
            <a:prstGeom prst="ellipse">
              <a:avLst/>
            </a:prstGeom>
            <a:solidFill>
              <a:srgbClr val="F4E418"/>
            </a:solidFill>
            <a:ln w="5715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椭圆 15"/>
            <p:cNvSpPr/>
            <p:nvPr/>
          </p:nvSpPr>
          <p:spPr>
            <a:xfrm>
              <a:off x="10903175" y="715005"/>
              <a:ext cx="329119" cy="329119"/>
            </a:xfrm>
            <a:prstGeom prst="ellipse">
              <a:avLst/>
            </a:prstGeom>
            <a:solidFill>
              <a:srgbClr val="F4E418"/>
            </a:solidFill>
            <a:ln w="5715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1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7510" y="4250390"/>
            <a:ext cx="4494220" cy="26179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2388" y="274854"/>
            <a:ext cx="5469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Thứ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sáu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ngày</a:t>
            </a:r>
            <a:r>
              <a:rPr lang="en-US" sz="2800" dirty="0" smtClean="0">
                <a:solidFill>
                  <a:srgbClr val="002060"/>
                </a:solidFill>
              </a:rPr>
              <a:t> 21 </a:t>
            </a:r>
            <a:r>
              <a:rPr lang="en-US" sz="2800" dirty="0" err="1" smtClean="0">
                <a:solidFill>
                  <a:srgbClr val="002060"/>
                </a:solidFill>
              </a:rPr>
              <a:t>tháng</a:t>
            </a:r>
            <a:r>
              <a:rPr lang="en-US" sz="2800" dirty="0" smtClean="0">
                <a:solidFill>
                  <a:srgbClr val="002060"/>
                </a:solidFill>
              </a:rPr>
              <a:t> 1 </a:t>
            </a:r>
            <a:r>
              <a:rPr lang="en-US" sz="2800" dirty="0" err="1" smtClean="0">
                <a:solidFill>
                  <a:srgbClr val="002060"/>
                </a:solidFill>
              </a:rPr>
              <a:t>năm</a:t>
            </a:r>
            <a:r>
              <a:rPr lang="en-US" sz="2800" dirty="0" smtClean="0">
                <a:solidFill>
                  <a:srgbClr val="002060"/>
                </a:solidFill>
              </a:rPr>
              <a:t> 2022</a:t>
            </a:r>
          </a:p>
        </p:txBody>
      </p:sp>
      <p:sp>
        <p:nvSpPr>
          <p:cNvPr id="4" name="Rectangle 3"/>
          <p:cNvSpPr/>
          <p:nvPr/>
        </p:nvSpPr>
        <p:spPr>
          <a:xfrm>
            <a:off x="295730" y="1576052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425912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5"/>
          <p:cNvSpPr txBox="1"/>
          <p:nvPr/>
        </p:nvSpPr>
        <p:spPr>
          <a:xfrm>
            <a:off x="2431710" y="-324082"/>
            <a:ext cx="113848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b="1" dirty="0" err="1">
                <a:solidFill>
                  <a:srgbClr val="88DA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标粗圆体" panose="02010601030101010101" pitchFamily="2" charset="-122"/>
                <a:cs typeface="Times New Roman" panose="02020603050405020304" pitchFamily="18" charset="0"/>
              </a:rPr>
              <a:t>Dặn</a:t>
            </a:r>
            <a:r>
              <a:rPr lang="en-US" altLang="zh-CN" sz="13800" b="1" dirty="0">
                <a:solidFill>
                  <a:srgbClr val="88DA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标粗圆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3800" b="1" dirty="0" err="1">
                <a:solidFill>
                  <a:srgbClr val="88DA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标粗圆体" panose="02010601030101010101" pitchFamily="2" charset="-122"/>
                <a:cs typeface="Times New Roman" panose="02020603050405020304" pitchFamily="18" charset="0"/>
              </a:rPr>
              <a:t>dò</a:t>
            </a:r>
            <a:endParaRPr lang="zh-CN" altLang="en-US" sz="13800" b="1" dirty="0">
              <a:solidFill>
                <a:srgbClr val="88DA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汉标粗圆体" panose="02010601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96840" y="2783247"/>
            <a:ext cx="6995160" cy="40747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49" y="70950"/>
            <a:ext cx="3741221" cy="62806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67079" y="1820408"/>
            <a:ext cx="67606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kính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lao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ộng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48319" y="3241154"/>
            <a:ext cx="73564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-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Học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thuộc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phần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ghi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nhớ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và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chuẩn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bị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: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Lịch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sự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với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mọi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ng</a:t>
            </a:r>
            <a:r>
              <a:rPr kumimoji="0" lang="vi-V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ư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ời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224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9" y="3227832"/>
            <a:ext cx="6249653" cy="3640488"/>
          </a:xfrm>
          <a:prstGeom prst="rect">
            <a:avLst/>
          </a:prstGeom>
        </p:spPr>
      </p:pic>
      <p:pic>
        <p:nvPicPr>
          <p:cNvPr id="46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68312" y="3873398"/>
            <a:ext cx="5123688" cy="2984602"/>
          </a:xfrm>
          <a:prstGeom prst="rect">
            <a:avLst/>
          </a:prstGeom>
        </p:spPr>
      </p:pic>
      <p:sp>
        <p:nvSpPr>
          <p:cNvPr id="41" name="文本框 5"/>
          <p:cNvSpPr txBox="1"/>
          <p:nvPr/>
        </p:nvSpPr>
        <p:spPr>
          <a:xfrm>
            <a:off x="676468" y="1154065"/>
            <a:ext cx="1112775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标粗圆体" panose="02010601030101010101" pitchFamily="2" charset="-122"/>
                <a:cs typeface="Times New Roman" panose="02020603050405020304" pitchFamily="18" charset="0"/>
              </a:rPr>
              <a:t>CHÀO</a:t>
            </a:r>
          </a:p>
          <a:p>
            <a:pPr algn="ctr"/>
            <a:r>
              <a:rPr lang="en-US" altLang="zh-CN" sz="13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标粗圆体" panose="02010601030101010101" pitchFamily="2" charset="-122"/>
                <a:cs typeface="Times New Roman" panose="02020603050405020304" pitchFamily="18" charset="0"/>
              </a:rPr>
              <a:t>TẠM BIỆT</a:t>
            </a:r>
            <a:endParaRPr lang="zh-CN" altLang="en-US" sz="13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汉标粗圆体" panose="02010601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06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0136" y="3053121"/>
            <a:ext cx="6531864" cy="3804879"/>
          </a:xfrm>
          <a:prstGeom prst="rect">
            <a:avLst/>
          </a:prstGeom>
        </p:spPr>
      </p:pic>
      <p:sp>
        <p:nvSpPr>
          <p:cNvPr id="41" name="文本框 5"/>
          <p:cNvSpPr txBox="1"/>
          <p:nvPr/>
        </p:nvSpPr>
        <p:spPr>
          <a:xfrm>
            <a:off x="2313928" y="1211563"/>
            <a:ext cx="1112775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标粗圆体" panose="02010601030101010101" pitchFamily="2" charset="-122"/>
                <a:cs typeface="Times New Roman" panose="02020603050405020304" pitchFamily="18" charset="0"/>
              </a:rPr>
              <a:t>KHỞI</a:t>
            </a:r>
          </a:p>
          <a:p>
            <a:pPr algn="ctr"/>
            <a:r>
              <a:rPr lang="en-US" altLang="zh-CN" sz="13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标粗圆体" panose="02010601030101010101" pitchFamily="2" charset="-122"/>
                <a:cs typeface="Times New Roman" panose="02020603050405020304" pitchFamily="18" charset="0"/>
              </a:rPr>
              <a:t>ĐỘNG</a:t>
            </a:r>
            <a:endParaRPr lang="zh-CN" altLang="en-US" sz="13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汉标粗圆体" panose="02010601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3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5" t="2870" r="27626" b="7257"/>
          <a:stretch/>
        </p:blipFill>
        <p:spPr>
          <a:xfrm>
            <a:off x="1642122" y="0"/>
            <a:ext cx="3238153" cy="6008071"/>
          </a:xfrm>
          <a:prstGeom prst="rect">
            <a:avLst/>
          </a:prstGeom>
        </p:spPr>
      </p:pic>
      <p:pic>
        <p:nvPicPr>
          <p:cNvPr id="45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9" y="3749040"/>
            <a:ext cx="5354891" cy="311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8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9035DBF-9CD5-41A9-9648-EBE8855D2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97780" y="4240070"/>
            <a:ext cx="4494220" cy="261793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5409F75-21B6-4820-AF80-5D8AE5BD8D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53" y="1020966"/>
            <a:ext cx="3367044" cy="5293486"/>
          </a:xfrm>
          <a:prstGeom prst="rect">
            <a:avLst/>
          </a:prstGeom>
        </p:spPr>
      </p:pic>
      <p:pic>
        <p:nvPicPr>
          <p:cNvPr id="29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" y="4240070"/>
            <a:ext cx="4494220" cy="2617930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3411094" y="1002707"/>
            <a:ext cx="8700923" cy="4778049"/>
          </a:xfrm>
          <a:prstGeom prst="roundRect">
            <a:avLst/>
          </a:prstGeom>
          <a:solidFill>
            <a:srgbClr val="FFCC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924299" y="1263058"/>
            <a:ext cx="8200798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sng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Câu 1: </a:t>
            </a: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</a:rPr>
              <a:t>Em hãy kể về một công việc mà em yêu thích.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sng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Câu 2: </a:t>
            </a: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Đối với ng</a:t>
            </a:r>
            <a:r>
              <a:rPr kumimoji="0" lang="vi-VN" sz="4400" b="1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</a:rPr>
              <a:t>ư</a:t>
            </a: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</a:rPr>
              <a:t>ời lao </a:t>
            </a:r>
            <a:r>
              <a:rPr kumimoji="0" lang="vi-VN" sz="4400" b="1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</a:t>
            </a: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</a:rPr>
              <a:t>ộng chúng ta phải có thái </a:t>
            </a:r>
            <a:r>
              <a:rPr kumimoji="0" lang="vi-VN" sz="4400" b="1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</a:t>
            </a: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</a:rPr>
              <a:t>ộ nh</a:t>
            </a:r>
            <a:r>
              <a:rPr kumimoji="0" lang="vi-VN" sz="4400" b="1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</a:rPr>
              <a:t>ư</a:t>
            </a: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thế nào? Vì sao?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718226" y="1383707"/>
            <a:ext cx="8126246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Đối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với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ng</a:t>
            </a:r>
            <a:r>
              <a:rPr kumimoji="0" lang="vi-V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ư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ời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lao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vi-V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ộng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chúng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ta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phải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kính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trọng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và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biết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vi-V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ơ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ng</a:t>
            </a:r>
            <a:r>
              <a:rPr kumimoji="0" lang="vi-V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ư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ời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lao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vi-V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ộng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.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Vì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ng</a:t>
            </a:r>
            <a:r>
              <a:rPr kumimoji="0" lang="vi-V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ư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ời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lao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vi-V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ộng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vi-V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ã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mang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lại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cho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ta c</a:t>
            </a:r>
            <a:r>
              <a:rPr kumimoji="0" lang="vi-V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ơ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m </a:t>
            </a:r>
            <a:r>
              <a:rPr kumimoji="0" lang="vi-V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ă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n,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áo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mặc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sách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học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và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mọi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của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cải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trong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xã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hội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07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9035DBF-9CD5-41A9-9648-EBE8855D2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97780" y="4240070"/>
            <a:ext cx="4494220" cy="2617930"/>
          </a:xfrm>
          <a:prstGeom prst="rect">
            <a:avLst/>
          </a:prstGeom>
        </p:spPr>
      </p:pic>
      <p:pic>
        <p:nvPicPr>
          <p:cNvPr id="29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" y="4240070"/>
            <a:ext cx="4494220" cy="2617930"/>
          </a:xfrm>
          <a:prstGeom prst="rect">
            <a:avLst/>
          </a:prstGeom>
        </p:spPr>
      </p:pic>
      <p:pic>
        <p:nvPicPr>
          <p:cNvPr id="16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010" y="5191710"/>
            <a:ext cx="1762967" cy="1623659"/>
          </a:xfrm>
          <a:prstGeom prst="rect">
            <a:avLst/>
          </a:prstGeom>
        </p:spPr>
      </p:pic>
      <p:pic>
        <p:nvPicPr>
          <p:cNvPr id="17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67" y="5182566"/>
            <a:ext cx="1762967" cy="1623659"/>
          </a:xfrm>
          <a:prstGeom prst="rect">
            <a:avLst/>
          </a:prstGeom>
        </p:spPr>
      </p:pic>
      <p:pic>
        <p:nvPicPr>
          <p:cNvPr id="18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80" y="5182566"/>
            <a:ext cx="1762967" cy="16236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93" y="0"/>
            <a:ext cx="12162007" cy="69990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92010" y="2546647"/>
            <a:ext cx="6101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TẬP,THỰC HÀNH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87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83" r="62980"/>
          <a:stretch/>
        </p:blipFill>
        <p:spPr>
          <a:xfrm flipH="1">
            <a:off x="6231834" y="1531290"/>
            <a:ext cx="5960165" cy="532671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C2DA33D-1683-40CD-A4D9-D7587A4A2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064" y="3567867"/>
            <a:ext cx="1112929" cy="277937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752986AE-CA79-4528-A681-1910DF088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835" y="4582053"/>
            <a:ext cx="5985563" cy="227594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C2A625CA-80F6-4D4C-9870-BCC4895FB0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8" y="4250390"/>
            <a:ext cx="4494220" cy="2617930"/>
          </a:xfrm>
          <a:prstGeom prst="rect">
            <a:avLst/>
          </a:prstGeom>
        </p:spPr>
      </p:pic>
      <p:pic>
        <p:nvPicPr>
          <p:cNvPr id="31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7510" y="4250390"/>
            <a:ext cx="4494220" cy="26179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24701" y="-162370"/>
            <a:ext cx="2639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u="sng" dirty="0">
                <a:solidFill>
                  <a:srgbClr val="660066"/>
                </a:solidFill>
                <a:latin typeface=".VnAristote" panose="020B7200000000000000" pitchFamily="34" charset="0"/>
              </a:rPr>
              <a:t>Ho¹t ®</a:t>
            </a:r>
            <a:r>
              <a:rPr lang="en-US" sz="3600" b="1" u="sng" dirty="0" err="1">
                <a:solidFill>
                  <a:srgbClr val="660066"/>
                </a:solidFill>
                <a:latin typeface=".VnAristote" panose="020B7200000000000000" pitchFamily="34" charset="0"/>
              </a:rPr>
              <a:t>éng</a:t>
            </a:r>
            <a:r>
              <a:rPr lang="en-US" sz="3600" b="1" u="sng" dirty="0">
                <a:solidFill>
                  <a:srgbClr val="660066"/>
                </a:solidFill>
                <a:latin typeface=".VnAristote" panose="020B7200000000000000" pitchFamily="34" charset="0"/>
              </a:rPr>
              <a:t> 1</a:t>
            </a:r>
            <a:r>
              <a:rPr lang="en-US" sz="3600" b="1" dirty="0">
                <a:solidFill>
                  <a:srgbClr val="660066"/>
                </a:solidFill>
                <a:latin typeface=".VnAristote" panose="020B7200000000000000" pitchFamily="34" charset="0"/>
              </a:rPr>
              <a:t>:</a:t>
            </a:r>
            <a:endParaRPr lang="en-US" sz="3600" b="1" dirty="0">
              <a:solidFill>
                <a:srgbClr val="660066"/>
              </a:solidFill>
              <a:latin typeface=".VnAristote" panose="020B7200000000000000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069" y="338570"/>
            <a:ext cx="116422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65000"/>
            </a:pPr>
            <a:r>
              <a:rPr lang="en-US" sz="2400" b="1" u="sng" dirty="0" err="1">
                <a:solidFill>
                  <a:srgbClr val="CCA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Em</a:t>
            </a:r>
            <a:r>
              <a:rPr lang="en-US" sz="2400" b="1" u="sng" dirty="0">
                <a:solidFill>
                  <a:srgbClr val="CCA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</a:t>
            </a:r>
            <a:r>
              <a:rPr lang="en-US" sz="2400" b="1" u="sng" dirty="0" err="1">
                <a:solidFill>
                  <a:srgbClr val="CCA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h</a:t>
            </a:r>
            <a:r>
              <a:rPr lang="en-US" sz="2800" b="1" u="sng" dirty="0" err="1">
                <a:solidFill>
                  <a:srgbClr val="CCA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ãy</a:t>
            </a:r>
            <a:r>
              <a:rPr lang="en-US" sz="2800" b="1" u="sng" dirty="0">
                <a:solidFill>
                  <a:srgbClr val="CCA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</a:t>
            </a:r>
            <a:r>
              <a:rPr lang="en-US" sz="2800" b="1" u="sng" dirty="0" err="1">
                <a:solidFill>
                  <a:srgbClr val="CCA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kể</a:t>
            </a:r>
            <a:r>
              <a:rPr lang="en-US" sz="2800" b="1" u="sng" dirty="0">
                <a:solidFill>
                  <a:srgbClr val="CCA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</a:t>
            </a:r>
            <a:r>
              <a:rPr lang="en-US" sz="2800" b="1" u="sng" dirty="0" err="1">
                <a:solidFill>
                  <a:srgbClr val="CCA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xem</a:t>
            </a:r>
            <a:r>
              <a:rPr lang="en-US" sz="2800" b="1" u="sng" dirty="0">
                <a:solidFill>
                  <a:srgbClr val="CCA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</a:t>
            </a:r>
            <a:r>
              <a:rPr lang="en-US" sz="2800" b="1" u="sng" dirty="0" err="1">
                <a:solidFill>
                  <a:srgbClr val="CCA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công</a:t>
            </a:r>
            <a:r>
              <a:rPr lang="en-US" sz="2800" b="1" u="sng" dirty="0">
                <a:solidFill>
                  <a:srgbClr val="CCA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</a:t>
            </a:r>
            <a:r>
              <a:rPr lang="en-US" sz="2800" b="1" u="sng" dirty="0" err="1">
                <a:solidFill>
                  <a:srgbClr val="CCA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việc</a:t>
            </a:r>
            <a:r>
              <a:rPr lang="en-US" sz="2800" b="1" u="sng" dirty="0">
                <a:solidFill>
                  <a:srgbClr val="CCA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</a:t>
            </a:r>
            <a:r>
              <a:rPr lang="en-US" sz="2800" b="1" u="sng" dirty="0" err="1">
                <a:solidFill>
                  <a:srgbClr val="CCA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nào</a:t>
            </a:r>
            <a:r>
              <a:rPr lang="en-US" sz="2800" b="1" u="sng" dirty="0">
                <a:solidFill>
                  <a:srgbClr val="CCA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</a:t>
            </a:r>
            <a:r>
              <a:rPr lang="en-US" sz="2800" b="1" u="sng" dirty="0" err="1">
                <a:solidFill>
                  <a:srgbClr val="CCA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là</a:t>
            </a:r>
            <a:r>
              <a:rPr lang="en-US" sz="2800" b="1" u="sng" dirty="0">
                <a:solidFill>
                  <a:srgbClr val="CCA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</a:t>
            </a:r>
            <a:r>
              <a:rPr lang="en-US" sz="2800" b="1" u="sng" dirty="0" err="1">
                <a:solidFill>
                  <a:srgbClr val="CCA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của</a:t>
            </a:r>
            <a:r>
              <a:rPr lang="en-US" sz="2800" b="1" u="sng" dirty="0">
                <a:solidFill>
                  <a:srgbClr val="CCA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</a:t>
            </a:r>
            <a:r>
              <a:rPr lang="en-US" sz="2800" b="1" u="sng" dirty="0" err="1">
                <a:solidFill>
                  <a:srgbClr val="CCA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người</a:t>
            </a:r>
            <a:r>
              <a:rPr lang="en-US" sz="2800" b="1" u="sng" dirty="0">
                <a:solidFill>
                  <a:srgbClr val="CCA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</a:t>
            </a:r>
            <a:r>
              <a:rPr lang="en-US" sz="2800" b="1" u="sng" dirty="0" err="1">
                <a:solidFill>
                  <a:srgbClr val="CCA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lao</a:t>
            </a:r>
            <a:r>
              <a:rPr lang="en-US" sz="2800" b="1" u="sng" dirty="0">
                <a:solidFill>
                  <a:srgbClr val="CCA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</a:t>
            </a:r>
            <a:r>
              <a:rPr lang="en-US" sz="2800" b="1" u="sng" dirty="0" err="1">
                <a:solidFill>
                  <a:srgbClr val="CCA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động</a:t>
            </a:r>
            <a:r>
              <a:rPr lang="en-US" sz="2800" b="1" u="sng" dirty="0">
                <a:solidFill>
                  <a:srgbClr val="CCA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, </a:t>
            </a:r>
            <a:r>
              <a:rPr lang="en-US" sz="2800" b="1" u="sng" dirty="0" err="1">
                <a:solidFill>
                  <a:srgbClr val="CCA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công</a:t>
            </a:r>
            <a:r>
              <a:rPr lang="en-US" sz="2800" b="1" u="sng" dirty="0">
                <a:solidFill>
                  <a:srgbClr val="CCA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</a:t>
            </a:r>
            <a:r>
              <a:rPr lang="en-US" sz="2800" b="1" u="sng" dirty="0" err="1">
                <a:solidFill>
                  <a:srgbClr val="CCA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việc</a:t>
            </a:r>
            <a:r>
              <a:rPr lang="en-US" sz="2800" b="1" u="sng" dirty="0">
                <a:solidFill>
                  <a:srgbClr val="CCA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</a:t>
            </a:r>
            <a:r>
              <a:rPr lang="en-US" sz="2800" b="1" u="sng" dirty="0" err="1">
                <a:solidFill>
                  <a:srgbClr val="CCA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nào</a:t>
            </a:r>
            <a:r>
              <a:rPr lang="en-US" sz="2800" b="1" u="sng" dirty="0">
                <a:solidFill>
                  <a:srgbClr val="CCA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</a:t>
            </a:r>
            <a:r>
              <a:rPr lang="en-US" sz="2800" b="1" u="sng" dirty="0" err="1">
                <a:solidFill>
                  <a:srgbClr val="CCA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không</a:t>
            </a:r>
            <a:r>
              <a:rPr lang="en-US" sz="2800" b="1" u="sng" dirty="0">
                <a:solidFill>
                  <a:srgbClr val="CCA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</a:t>
            </a:r>
            <a:r>
              <a:rPr lang="en-US" sz="2800" b="1" u="sng" dirty="0" err="1">
                <a:solidFill>
                  <a:srgbClr val="CCA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phải</a:t>
            </a:r>
            <a:r>
              <a:rPr lang="en-US" sz="2800" b="1" u="sng" dirty="0">
                <a:solidFill>
                  <a:srgbClr val="CCA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</a:t>
            </a:r>
            <a:r>
              <a:rPr lang="en-US" sz="2800" b="1" u="sng" dirty="0" err="1">
                <a:solidFill>
                  <a:srgbClr val="CCA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là</a:t>
            </a:r>
            <a:r>
              <a:rPr lang="en-US" sz="2800" b="1" u="sng" dirty="0">
                <a:solidFill>
                  <a:srgbClr val="CCA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</a:t>
            </a:r>
            <a:r>
              <a:rPr lang="en-US" sz="2800" b="1" u="sng" dirty="0" err="1">
                <a:solidFill>
                  <a:srgbClr val="CCA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của</a:t>
            </a:r>
            <a:r>
              <a:rPr lang="en-US" sz="2800" b="1" u="sng" dirty="0">
                <a:solidFill>
                  <a:srgbClr val="CCA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</a:t>
            </a:r>
            <a:r>
              <a:rPr lang="en-US" sz="2800" b="1" u="sng" dirty="0" err="1">
                <a:solidFill>
                  <a:srgbClr val="CCA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người</a:t>
            </a:r>
            <a:r>
              <a:rPr lang="en-US" sz="2800" b="1" u="sng" dirty="0">
                <a:solidFill>
                  <a:srgbClr val="CCA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</a:t>
            </a:r>
            <a:r>
              <a:rPr lang="en-US" sz="2800" b="1" u="sng" dirty="0" err="1">
                <a:solidFill>
                  <a:srgbClr val="CCA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lao</a:t>
            </a:r>
            <a:r>
              <a:rPr lang="en-US" sz="2800" b="1" u="sng" dirty="0">
                <a:solidFill>
                  <a:srgbClr val="CCA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</a:t>
            </a:r>
            <a:r>
              <a:rPr lang="en-US" sz="2800" b="1" u="sng" dirty="0" err="1">
                <a:solidFill>
                  <a:srgbClr val="CCA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động</a:t>
            </a:r>
            <a:r>
              <a:rPr lang="en-US" sz="2800" b="1" u="sng" dirty="0">
                <a:solidFill>
                  <a:srgbClr val="CCA5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?</a:t>
            </a:r>
            <a:endParaRPr lang="en-US" sz="2800" b="1" u="sng" dirty="0">
              <a:solidFill>
                <a:srgbClr val="CCA5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47590"/>
              </p:ext>
            </p:extLst>
          </p:nvPr>
        </p:nvGraphicFramePr>
        <p:xfrm>
          <a:off x="188719" y="1590844"/>
          <a:ext cx="8451410" cy="2687845"/>
        </p:xfrm>
        <a:graphic>
          <a:graphicData uri="http://schemas.openxmlformats.org/drawingml/2006/table">
            <a:tbl>
              <a:tblPr/>
              <a:tblGrid>
                <a:gridCol w="4225705"/>
                <a:gridCol w="4225705"/>
              </a:tblGrid>
              <a:tr h="95102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"/>
                          <a:cs typeface="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"/>
                          <a:cs typeface="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"/>
                          <a:cs typeface="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"/>
                          <a:cs typeface="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Công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việc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người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lao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động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"/>
                          <a:cs typeface="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"/>
                          <a:cs typeface="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"/>
                          <a:cs typeface="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"/>
                          <a:cs typeface="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C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ông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việc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không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phải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người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lao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động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682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"/>
                          <a:cs typeface="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"/>
                          <a:cs typeface="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"/>
                          <a:cs typeface="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"/>
                          <a:cs typeface="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anose="05000000000000000000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"/>
                          <a:cs typeface="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"/>
                          <a:cs typeface="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"/>
                          <a:cs typeface="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"/>
                          <a:cs typeface="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077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9" y="3749040"/>
            <a:ext cx="5354891" cy="3119280"/>
          </a:xfrm>
          <a:prstGeom prst="rect">
            <a:avLst/>
          </a:prstGeom>
        </p:spPr>
      </p:pic>
      <p:pic>
        <p:nvPicPr>
          <p:cNvPr id="46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0136" y="3053121"/>
            <a:ext cx="6531864" cy="38048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8067" y="144633"/>
            <a:ext cx="10078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u="sng" dirty="0">
                <a:solidFill>
                  <a:srgbClr val="FF0000"/>
                </a:solidFill>
                <a:latin typeface=".VnAristote" panose="020B7200000000000000" pitchFamily="34" charset="0"/>
              </a:rPr>
              <a:t>Ho¹t ®</a:t>
            </a:r>
            <a:r>
              <a:rPr lang="en-US" sz="4000" b="1" u="sng" dirty="0" err="1">
                <a:solidFill>
                  <a:srgbClr val="FF0000"/>
                </a:solidFill>
                <a:latin typeface=".VnAristote" panose="020B7200000000000000" pitchFamily="34" charset="0"/>
              </a:rPr>
              <a:t>éng</a:t>
            </a:r>
            <a:r>
              <a:rPr lang="en-US" sz="4000" b="1" u="sng" dirty="0">
                <a:solidFill>
                  <a:srgbClr val="FF0000"/>
                </a:solidFill>
                <a:latin typeface=".VnAristote" panose="020B7200000000000000" pitchFamily="34" charset="0"/>
              </a:rPr>
              <a:t> </a:t>
            </a:r>
            <a:r>
              <a:rPr lang="en-US" sz="4000" b="1" u="sng" dirty="0" smtClean="0">
                <a:solidFill>
                  <a:srgbClr val="FF0000"/>
                </a:solidFill>
                <a:latin typeface=".VnAristote" panose="020B7200000000000000" pitchFamily="34" charset="0"/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  <a:latin typeface=".VnAristote" panose="020B7200000000000000" pitchFamily="34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.VnAristote" panose="020B7200000000000000" pitchFamily="34" charset="0"/>
              </a:rPr>
              <a:t>Xö</a:t>
            </a:r>
            <a:r>
              <a:rPr lang="en-US" sz="4000" b="1" dirty="0">
                <a:solidFill>
                  <a:srgbClr val="FF0000"/>
                </a:solidFill>
                <a:latin typeface=".VnAristote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ristote" panose="020B7200000000000000" pitchFamily="34" charset="0"/>
              </a:rPr>
              <a:t>lÝ</a:t>
            </a:r>
            <a:r>
              <a:rPr lang="en-US" sz="4000" b="1" dirty="0">
                <a:solidFill>
                  <a:srgbClr val="FF0000"/>
                </a:solidFill>
                <a:latin typeface=".VnAristote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ristote" panose="020B7200000000000000" pitchFamily="34" charset="0"/>
              </a:rPr>
              <a:t>t×nh</a:t>
            </a:r>
            <a:r>
              <a:rPr lang="en-US" sz="4000" b="1" dirty="0">
                <a:solidFill>
                  <a:srgbClr val="FF0000"/>
                </a:solidFill>
                <a:latin typeface=".VnAristote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ristote" panose="020B7200000000000000" pitchFamily="34" charset="0"/>
              </a:rPr>
              <a:t>huèng</a:t>
            </a:r>
            <a:r>
              <a:rPr lang="en-US" sz="4000" b="1" dirty="0">
                <a:solidFill>
                  <a:srgbClr val="FF0000"/>
                </a:solidFill>
                <a:latin typeface=".VnAristote" panose="020B7200000000000000" pitchFamily="34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.VnAristote" panose="020B72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8483" y="983324"/>
            <a:ext cx="10309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huống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984" y="1768154"/>
            <a:ext cx="10197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</a:t>
            </a:r>
            <a:r>
              <a:rPr lang="vi-VN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a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hè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đư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a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mang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</a:t>
            </a:r>
            <a:r>
              <a:rPr lang="vi-VN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ến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T</a:t>
            </a:r>
            <a:r>
              <a:rPr lang="vi-VN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. T</a:t>
            </a:r>
            <a:r>
              <a:rPr lang="vi-VN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... 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5984" y="2529901"/>
            <a:ext cx="11770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Hân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nghe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nhại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</a:t>
            </a:r>
            <a:r>
              <a:rPr lang="vi-VN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ời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rong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Hân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...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5984" y="3271986"/>
            <a:ext cx="115396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c)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bạn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Lan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đ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ến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ch</a:t>
            </a:r>
            <a:r>
              <a:rPr kumimoji="0" lang="vi-V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ơ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i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nô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đ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ùa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khi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bố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đ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ang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ngồi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làm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việc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ở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góc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phòng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Lan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sẽ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…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909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9" y="3749040"/>
            <a:ext cx="5354891" cy="3119280"/>
          </a:xfrm>
          <a:prstGeom prst="rect">
            <a:avLst/>
          </a:prstGeom>
        </p:spPr>
      </p:pic>
      <p:pic>
        <p:nvPicPr>
          <p:cNvPr id="23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0136" y="3053121"/>
            <a:ext cx="6531864" cy="3804879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807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88"/>
          <p:cNvSpPr>
            <a:spLocks noChangeArrowheads="1"/>
          </p:cNvSpPr>
          <p:nvPr/>
        </p:nvSpPr>
        <p:spPr bwMode="auto">
          <a:xfrm>
            <a:off x="1371600" y="990600"/>
            <a:ext cx="797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800" b="1" smtClean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7" name="Rectangle 91"/>
          <p:cNvSpPr>
            <a:spLocks noChangeArrowheads="1"/>
          </p:cNvSpPr>
          <p:nvPr/>
        </p:nvSpPr>
        <p:spPr bwMode="auto">
          <a:xfrm>
            <a:off x="457200" y="381000"/>
            <a:ext cx="838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srgbClr val="66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800" smtClean="0">
                <a:solidFill>
                  <a:prstClr val="black"/>
                </a:solidFill>
                <a:latin typeface="Times New Roman" panose="02020603050405020304" pitchFamily="18" charset="0"/>
              </a:rPr>
              <a:t>a) Giữa tr</a:t>
            </a:r>
            <a:r>
              <a:rPr lang="vi-VN" altLang="en-US" sz="2800" smtClean="0">
                <a:solidFill>
                  <a:prstClr val="black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smtClean="0">
                <a:solidFill>
                  <a:prstClr val="black"/>
                </a:solidFill>
                <a:latin typeface="Times New Roman" panose="02020603050405020304" pitchFamily="18" charset="0"/>
              </a:rPr>
              <a:t>a hè, bác </a:t>
            </a:r>
            <a:r>
              <a:rPr lang="vi-VN" altLang="en-US" sz="2800" smtClean="0">
                <a:solidFill>
                  <a:prstClr val="black"/>
                </a:solidFill>
                <a:latin typeface="Times New Roman" panose="02020603050405020304" pitchFamily="18" charset="0"/>
              </a:rPr>
              <a:t>đư</a:t>
            </a:r>
            <a:r>
              <a:rPr lang="en-US" altLang="en-US" sz="2800" smtClean="0">
                <a:solidFill>
                  <a:prstClr val="black"/>
                </a:solidFill>
                <a:latin typeface="Times New Roman" panose="02020603050405020304" pitchFamily="18" charset="0"/>
              </a:rPr>
              <a:t>a th</a:t>
            </a:r>
            <a:r>
              <a:rPr lang="vi-VN" altLang="en-US" sz="2800" smtClean="0">
                <a:solidFill>
                  <a:prstClr val="black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smtClean="0">
                <a:solidFill>
                  <a:prstClr val="black"/>
                </a:solidFill>
                <a:latin typeface="Times New Roman" panose="02020603050405020304" pitchFamily="18" charset="0"/>
              </a:rPr>
              <a:t> mang th</a:t>
            </a:r>
            <a:r>
              <a:rPr lang="vi-VN" altLang="en-US" sz="2800" smtClean="0">
                <a:solidFill>
                  <a:prstClr val="black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smtClean="0">
                <a:solidFill>
                  <a:prstClr val="black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smtClean="0">
                <a:solidFill>
                  <a:prstClr val="black"/>
                </a:solidFill>
                <a:latin typeface="Times New Roman" panose="02020603050405020304" pitchFamily="18" charset="0"/>
              </a:rPr>
              <a:t>ến cho nhà T</a:t>
            </a:r>
            <a:r>
              <a:rPr lang="vi-VN" altLang="en-US" sz="2800" smtClean="0">
                <a:solidFill>
                  <a:prstClr val="black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smtClean="0">
                <a:solidFill>
                  <a:prstClr val="black"/>
                </a:solidFill>
                <a:latin typeface="Times New Roman" panose="02020603050405020304" pitchFamily="18" charset="0"/>
              </a:rPr>
              <a:t>.T</a:t>
            </a:r>
            <a:r>
              <a:rPr lang="vi-VN" altLang="en-US" sz="2800" smtClean="0">
                <a:solidFill>
                  <a:prstClr val="black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smtClean="0">
                <a:solidFill>
                  <a:prstClr val="black"/>
                </a:solidFill>
                <a:latin typeface="Times New Roman" panose="02020603050405020304" pitchFamily="18" charset="0"/>
              </a:rPr>
              <a:t> sẽ... </a:t>
            </a:r>
          </a:p>
        </p:txBody>
      </p:sp>
      <p:sp>
        <p:nvSpPr>
          <p:cNvPr id="8" name="Rectangle 92"/>
          <p:cNvSpPr>
            <a:spLocks noChangeArrowheads="1"/>
          </p:cNvSpPr>
          <p:nvPr/>
        </p:nvSpPr>
        <p:spPr bwMode="auto">
          <a:xfrm>
            <a:off x="533400" y="3124200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srgbClr val="6600FF"/>
                </a:solidFill>
                <a:latin typeface=".VnTime" panose="020B7200000000000000" pitchFamily="34" charset="0"/>
              </a:rPr>
              <a:t>    </a:t>
            </a:r>
            <a:endParaRPr lang="en-US" altLang="en-US" sz="2800" smtClean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9" name="Rectangle 93"/>
          <p:cNvSpPr>
            <a:spLocks noChangeArrowheads="1"/>
          </p:cNvSpPr>
          <p:nvPr/>
        </p:nvSpPr>
        <p:spPr bwMode="auto">
          <a:xfrm>
            <a:off x="457200" y="1524000"/>
            <a:ext cx="838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prstClr val="black"/>
                </a:solidFill>
                <a:latin typeface=".VnTime" panose="020B7200000000000000" pitchFamily="34" charset="0"/>
              </a:rPr>
              <a:t>     </a:t>
            </a: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Giữa tr</a:t>
            </a:r>
            <a:r>
              <a:rPr lang="vi-VN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a hè, bác </a:t>
            </a:r>
            <a:r>
              <a:rPr lang="vi-VN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đư</a:t>
            </a: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a th</a:t>
            </a:r>
            <a:r>
              <a:rPr lang="vi-VN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 mang th</a:t>
            </a:r>
            <a:r>
              <a:rPr lang="vi-VN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ến cho nhà T</a:t>
            </a:r>
            <a:r>
              <a:rPr lang="vi-VN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. T</a:t>
            </a:r>
            <a:r>
              <a:rPr lang="vi-VN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 sẽ mời bác vào nhà, rót n</a:t>
            </a:r>
            <a:r>
              <a:rPr lang="vi-VN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ớc mời bác uống, sau </a:t>
            </a:r>
            <a:r>
              <a:rPr lang="vi-VN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ó cảm </a:t>
            </a:r>
            <a:r>
              <a:rPr lang="vi-VN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n bác.</a:t>
            </a:r>
            <a:endParaRPr lang="en-US" altLang="en-US" sz="28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4"/>
          <p:cNvSpPr>
            <a:spLocks noChangeArrowheads="1"/>
          </p:cNvSpPr>
          <p:nvPr/>
        </p:nvSpPr>
        <p:spPr bwMode="auto">
          <a:xfrm>
            <a:off x="381000" y="3352800"/>
            <a:ext cx="8610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smtClean="0">
                <a:solidFill>
                  <a:prstClr val="black"/>
                </a:solidFill>
                <a:latin typeface=".VnTime" panose="020B7200000000000000" pitchFamily="34" charset="0"/>
              </a:rPr>
              <a:t>  </a:t>
            </a:r>
            <a:r>
              <a:rPr lang="en-US" altLang="en-US" sz="2800" smtClean="0">
                <a:solidFill>
                  <a:prstClr val="black"/>
                </a:solidFill>
                <a:latin typeface="Times New Roman" panose="02020603050405020304" pitchFamily="18" charset="0"/>
              </a:rPr>
              <a:t>b) Hân nghe mấy bạn cùng lớp nhại tiếng của một ng</a:t>
            </a:r>
            <a:r>
              <a:rPr lang="vi-VN" altLang="en-US" sz="2800" smtClean="0">
                <a:solidFill>
                  <a:prstClr val="black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smtClean="0">
                <a:solidFill>
                  <a:prstClr val="black"/>
                </a:solidFill>
                <a:latin typeface="Times New Roman" panose="02020603050405020304" pitchFamily="18" charset="0"/>
              </a:rPr>
              <a:t>ời bán hàng rong. Hân sẽ...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srgbClr val="6600FF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11" name="Rectangle 95"/>
          <p:cNvSpPr>
            <a:spLocks noChangeArrowheads="1"/>
          </p:cNvSpPr>
          <p:nvPr/>
        </p:nvSpPr>
        <p:spPr bwMode="auto">
          <a:xfrm>
            <a:off x="609600" y="4648200"/>
            <a:ext cx="8382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srgbClr val="7030A0"/>
                </a:solidFill>
                <a:latin typeface=".VnTime" panose="020B7200000000000000" pitchFamily="34" charset="0"/>
              </a:rPr>
              <a:t>   </a:t>
            </a:r>
            <a:r>
              <a:rPr lang="en-US" altLang="en-US" sz="2800" b="1" smtClean="0">
                <a:solidFill>
                  <a:srgbClr val="7030A0"/>
                </a:solidFill>
                <a:latin typeface="Times New Roman" panose="02020603050405020304" pitchFamily="18" charset="0"/>
              </a:rPr>
              <a:t>Hân nghe mấy bạn cùng lớp nhại tiếng của một người bán hàng rong. Hân sẽ khuyên bạn không nên làm nh</a:t>
            </a:r>
            <a:r>
              <a:rPr lang="vi-VN" altLang="en-US" sz="2800" b="1" smtClean="0">
                <a:solidFill>
                  <a:srgbClr val="7030A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smtClean="0">
                <a:solidFill>
                  <a:srgbClr val="7030A0"/>
                </a:solidFill>
                <a:latin typeface="Times New Roman" panose="02020603050405020304" pitchFamily="18" charset="0"/>
              </a:rPr>
              <a:t> vậy, </a:t>
            </a:r>
            <a:r>
              <a:rPr lang="vi-VN" altLang="en-US" sz="2800" b="1" smtClean="0">
                <a:solidFill>
                  <a:srgbClr val="7030A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smtClean="0">
                <a:solidFill>
                  <a:srgbClr val="7030A0"/>
                </a:solidFill>
                <a:latin typeface="Times New Roman" panose="02020603050405020304" pitchFamily="18" charset="0"/>
              </a:rPr>
              <a:t>ó là một hành vi thiếu tôn trọng ng</a:t>
            </a:r>
            <a:r>
              <a:rPr lang="vi-VN" altLang="en-US" sz="2800" b="1" smtClean="0">
                <a:solidFill>
                  <a:srgbClr val="7030A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smtClean="0">
                <a:solidFill>
                  <a:srgbClr val="7030A0"/>
                </a:solidFill>
                <a:latin typeface="Times New Roman" panose="02020603050405020304" pitchFamily="18" charset="0"/>
              </a:rPr>
              <a:t>ời khác, mà </a:t>
            </a:r>
            <a:r>
              <a:rPr lang="vi-VN" altLang="en-US" sz="2800" b="1" smtClean="0">
                <a:solidFill>
                  <a:srgbClr val="7030A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smtClean="0">
                <a:solidFill>
                  <a:srgbClr val="7030A0"/>
                </a:solidFill>
                <a:latin typeface="Times New Roman" panose="02020603050405020304" pitchFamily="18" charset="0"/>
              </a:rPr>
              <a:t>ó là một nghề </a:t>
            </a:r>
            <a:r>
              <a:rPr lang="vi-VN" altLang="en-US" sz="2800" b="1" smtClean="0">
                <a:solidFill>
                  <a:srgbClr val="7030A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smtClean="0">
                <a:solidFill>
                  <a:srgbClr val="7030A0"/>
                </a:solidFill>
                <a:latin typeface="Times New Roman" panose="02020603050405020304" pitchFamily="18" charset="0"/>
              </a:rPr>
              <a:t>áng kính trọng.</a:t>
            </a:r>
          </a:p>
        </p:txBody>
      </p:sp>
      <p:sp>
        <p:nvSpPr>
          <p:cNvPr id="12" name="Text Box 96"/>
          <p:cNvSpPr txBox="1">
            <a:spLocks noChangeArrowheads="1"/>
          </p:cNvSpPr>
          <p:nvPr/>
        </p:nvSpPr>
        <p:spPr bwMode="auto">
          <a:xfrm>
            <a:off x="3352800" y="64008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40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35"/>
          <a:stretch/>
        </p:blipFill>
        <p:spPr>
          <a:xfrm>
            <a:off x="9115813" y="1934307"/>
            <a:ext cx="4439295" cy="5652633"/>
          </a:xfrm>
          <a:prstGeom prst="rect">
            <a:avLst/>
          </a:prstGeom>
        </p:spPr>
      </p:pic>
      <p:pic>
        <p:nvPicPr>
          <p:cNvPr id="18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0434"/>
            <a:ext cx="4133088" cy="2407566"/>
          </a:xfrm>
          <a:prstGeom prst="rect">
            <a:avLst/>
          </a:prstGeom>
        </p:spPr>
      </p:pic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565031" y="937846"/>
            <a:ext cx="8229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smtClean="0">
                <a:solidFill>
                  <a:srgbClr val="7030A0"/>
                </a:solidFill>
                <a:latin typeface="Times New Roman" panose="02020603050405020304" pitchFamily="18" charset="0"/>
              </a:rPr>
              <a:t>c) Các bạn của Lan </a:t>
            </a:r>
            <a:r>
              <a:rPr lang="vi-VN" altLang="en-US" sz="2800" smtClean="0">
                <a:solidFill>
                  <a:srgbClr val="7030A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smtClean="0">
                <a:solidFill>
                  <a:srgbClr val="7030A0"/>
                </a:solidFill>
                <a:latin typeface="Times New Roman" panose="02020603050405020304" pitchFamily="18" charset="0"/>
              </a:rPr>
              <a:t>ến ch</a:t>
            </a:r>
            <a:r>
              <a:rPr lang="vi-VN" altLang="en-US" sz="2800" smtClean="0">
                <a:solidFill>
                  <a:srgbClr val="7030A0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800" smtClean="0">
                <a:solidFill>
                  <a:srgbClr val="7030A0"/>
                </a:solidFill>
                <a:latin typeface="Times New Roman" panose="02020603050405020304" pitchFamily="18" charset="0"/>
              </a:rPr>
              <a:t>i và nô </a:t>
            </a:r>
            <a:r>
              <a:rPr lang="vi-VN" altLang="en-US" sz="2800" smtClean="0">
                <a:solidFill>
                  <a:srgbClr val="7030A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smtClean="0">
                <a:solidFill>
                  <a:srgbClr val="7030A0"/>
                </a:solidFill>
                <a:latin typeface="Times New Roman" panose="02020603050405020304" pitchFamily="18" charset="0"/>
              </a:rPr>
              <a:t>ùa trong khi bố </a:t>
            </a:r>
            <a:r>
              <a:rPr lang="vi-VN" altLang="en-US" sz="2800" smtClean="0">
                <a:solidFill>
                  <a:srgbClr val="7030A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smtClean="0">
                <a:solidFill>
                  <a:srgbClr val="7030A0"/>
                </a:solidFill>
                <a:latin typeface="Times New Roman" panose="02020603050405020304" pitchFamily="18" charset="0"/>
              </a:rPr>
              <a:t>ang ngồi làm việc ở góc phòng. Lan sẽ...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800" b="1" smtClean="0">
              <a:solidFill>
                <a:srgbClr val="7030A0"/>
              </a:solidFill>
              <a:latin typeface=".VnTime" panose="020B7200000000000000" pitchFamily="34" charset="0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1184031" y="2080846"/>
            <a:ext cx="88392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    Các bạn của Lan </a:t>
            </a:r>
            <a:r>
              <a:rPr lang="vi-VN" altLang="en-US" sz="28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ến ch</a:t>
            </a:r>
            <a:r>
              <a:rPr lang="vi-VN" altLang="en-US" sz="28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8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i và nô </a:t>
            </a:r>
            <a:r>
              <a:rPr lang="vi-VN" altLang="en-US" sz="28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ùa trong khi bố </a:t>
            </a:r>
            <a:r>
              <a:rPr lang="vi-VN" altLang="en-US" sz="28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ang ngồi làm việc ở góc phòng. Lan sẽ bảo với các bạn nói nhỏ hoặc cùng các bạn ra ngoài ch</a:t>
            </a:r>
            <a:r>
              <a:rPr lang="vi-VN" altLang="en-US" sz="28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8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i </a:t>
            </a:r>
            <a:r>
              <a:rPr lang="vi-VN" altLang="en-US" sz="28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ể không ảnh h</a:t>
            </a:r>
            <a:r>
              <a:rPr lang="vi-VN" altLang="en-US" sz="28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ởng </a:t>
            </a:r>
            <a:r>
              <a:rPr lang="vi-VN" altLang="en-US" sz="28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ến công việc của bố.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800" b="1" smtClean="0">
              <a:solidFill>
                <a:srgbClr val="FF0066"/>
              </a:solidFill>
              <a:latin typeface=".VnTime" panose="020B7200000000000000" pitchFamily="34" charset="0"/>
            </a:endParaRP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1184031" y="3376246"/>
            <a:ext cx="86868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srgbClr val="6600FF"/>
                </a:solidFill>
                <a:latin typeface=".VnTime" panose="020B7200000000000000" pitchFamily="34" charset="0"/>
              </a:rPr>
              <a:t>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800" b="1" smtClean="0">
              <a:solidFill>
                <a:srgbClr val="6600FF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06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1160</Words>
  <Application>Microsoft Office PowerPoint</Application>
  <PresentationFormat>Widescreen</PresentationFormat>
  <Paragraphs>108</Paragraphs>
  <Slides>21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.VnAristote</vt:lpstr>
      <vt:lpstr>.VnAvant</vt:lpstr>
      <vt:lpstr>.VnTime</vt:lpstr>
      <vt:lpstr>Arial</vt:lpstr>
      <vt:lpstr>Calibri</vt:lpstr>
      <vt:lpstr>Calibri Light</vt:lpstr>
      <vt:lpstr>Tahoma</vt:lpstr>
      <vt:lpstr>Times New Roman</vt:lpstr>
      <vt:lpstr>Wingdings</vt:lpstr>
      <vt:lpstr>仓耳青禾体-谷力 W04</vt:lpstr>
      <vt:lpstr>汉标粗圆体</vt:lpstr>
      <vt:lpstr>等线</vt:lpstr>
      <vt:lpstr>Office Theme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 TD</dc:creator>
  <cp:lastModifiedBy>B85</cp:lastModifiedBy>
  <cp:revision>19</cp:revision>
  <dcterms:created xsi:type="dcterms:W3CDTF">2022-01-13T15:24:06Z</dcterms:created>
  <dcterms:modified xsi:type="dcterms:W3CDTF">2022-01-24T11:11:55Z</dcterms:modified>
</cp:coreProperties>
</file>