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90" r:id="rId11"/>
    <p:sldId id="266" r:id="rId12"/>
    <p:sldId id="267" r:id="rId13"/>
    <p:sldId id="268" r:id="rId14"/>
    <p:sldId id="289"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71"/>
    <a:srgbClr val="FFD347"/>
    <a:srgbClr val="FF0066"/>
    <a:srgbClr val="FFB7D4"/>
    <a:srgbClr val="FF89B9"/>
    <a:srgbClr val="C9A6E4"/>
    <a:srgbClr val="FF6600"/>
    <a:srgbClr val="FFA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2" d="100"/>
          <a:sy n="62" d="100"/>
        </p:scale>
        <p:origin x="25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02DC3-CADC-47D5-89D5-1F1833ED886E}" type="datetimeFigureOut">
              <a:rPr lang="en-GB" smtClean="0"/>
              <a:t>25/01/2022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7CB3B-BE1C-4A7D-A653-737BE213B104}" type="slidenum">
              <a:rPr lang="en-GB" smtClean="0"/>
              <a:t>‹#›</a:t>
            </a:fld>
            <a:endParaRPr lang="en-GB"/>
          </a:p>
        </p:txBody>
      </p:sp>
    </p:spTree>
    <p:extLst>
      <p:ext uri="{BB962C8B-B14F-4D97-AF65-F5344CB8AC3E}">
        <p14:creationId xmlns:p14="http://schemas.microsoft.com/office/powerpoint/2010/main" val="77861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D54C-067A-4AD8-A51F-21485B7FD25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D54C-067A-4AD8-A51F-21485B7FD25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8848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D54C-067A-4AD8-A51F-21485B7FD25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615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D54C-067A-4AD8-A51F-21485B7FD25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09123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151474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11507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168767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344600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155114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30001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390892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377569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177226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147907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spTree>
    <p:extLst>
      <p:ext uri="{BB962C8B-B14F-4D97-AF65-F5344CB8AC3E}">
        <p14:creationId xmlns:p14="http://schemas.microsoft.com/office/powerpoint/2010/main" val="9776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DFE88E-56B4-4341-AAAB-DE83C03763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2C8810-9F3D-4F9A-81B8-042C148954C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60894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2.emf"/><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529" y="5013875"/>
            <a:ext cx="12193057" cy="1950889"/>
          </a:xfrm>
          <a:prstGeom prst="rect">
            <a:avLst/>
          </a:prstGeom>
        </p:spPr>
      </p:pic>
      <p:pic>
        <p:nvPicPr>
          <p:cNvPr id="11" name="图片 10"/>
          <p:cNvPicPr>
            <a:picLocks noChangeAspect="1"/>
          </p:cNvPicPr>
          <p:nvPr/>
        </p:nvPicPr>
        <p:blipFill>
          <a:blip r:embed="rId4"/>
          <a:stretch>
            <a:fillRect/>
          </a:stretch>
        </p:blipFill>
        <p:spPr>
          <a:xfrm>
            <a:off x="10472779" y="-72"/>
            <a:ext cx="1719221" cy="1950889"/>
          </a:xfrm>
          <a:prstGeom prst="rect">
            <a:avLst/>
          </a:prstGeom>
        </p:spPr>
      </p:pic>
      <p:pic>
        <p:nvPicPr>
          <p:cNvPr id="12" name="图片 11"/>
          <p:cNvPicPr>
            <a:picLocks noChangeAspect="1"/>
          </p:cNvPicPr>
          <p:nvPr/>
        </p:nvPicPr>
        <p:blipFill>
          <a:blip r:embed="rId5"/>
          <a:stretch>
            <a:fillRect/>
          </a:stretch>
        </p:blipFill>
        <p:spPr>
          <a:xfrm>
            <a:off x="535012" y="-72"/>
            <a:ext cx="1719221" cy="1676545"/>
          </a:xfrm>
          <a:prstGeom prst="rect">
            <a:avLst/>
          </a:prstGeom>
        </p:spPr>
      </p:pic>
      <p:sp>
        <p:nvSpPr>
          <p:cNvPr id="22"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4"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6" name="十字星 21"/>
          <p:cNvSpPr/>
          <p:nvPr/>
        </p:nvSpPr>
        <p:spPr>
          <a:xfrm>
            <a:off x="852250" y="4396604"/>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accent1">
              <a:lumMod val="75000"/>
            </a:schemeClr>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0" name="任意多边形 49"/>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EBA02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1" name="任意多边形 50"/>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3" name="任意多边形 52"/>
          <p:cNvSpPr/>
          <p:nvPr/>
        </p:nvSpPr>
        <p:spPr>
          <a:xfrm rot="8286032">
            <a:off x="2977434" y="47206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4" name="任意多边形 53"/>
          <p:cNvSpPr/>
          <p:nvPr/>
        </p:nvSpPr>
        <p:spPr>
          <a:xfrm rot="8286032">
            <a:off x="1181885" y="189319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EBA02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5" name="任意多边形 54"/>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6" name="任意多边形 55"/>
          <p:cNvSpPr/>
          <p:nvPr/>
        </p:nvSpPr>
        <p:spPr>
          <a:xfrm rot="8286032">
            <a:off x="6816710" y="4696806"/>
            <a:ext cx="196511" cy="196511"/>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3" name="椭圆 2"/>
          <p:cNvSpPr/>
          <p:nvPr/>
        </p:nvSpPr>
        <p:spPr>
          <a:xfrm>
            <a:off x="4169917" y="906919"/>
            <a:ext cx="243840" cy="24384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3" name="十字星 21"/>
          <p:cNvSpPr/>
          <p:nvPr/>
        </p:nvSpPr>
        <p:spPr>
          <a:xfrm>
            <a:off x="3094028" y="1104202"/>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5" name="任意多边形 24"/>
          <p:cNvSpPr/>
          <p:nvPr/>
        </p:nvSpPr>
        <p:spPr>
          <a:xfrm rot="5400000">
            <a:off x="5062249" y="516622"/>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7" name="椭圆 26"/>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8" name="椭圆 27"/>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32"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99" name="十字星 21"/>
          <p:cNvSpPr/>
          <p:nvPr/>
        </p:nvSpPr>
        <p:spPr>
          <a:xfrm>
            <a:off x="1975830" y="2431270"/>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bg1"/>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00" name="十字星 21"/>
          <p:cNvSpPr/>
          <p:nvPr/>
        </p:nvSpPr>
        <p:spPr>
          <a:xfrm>
            <a:off x="4292355" y="3178310"/>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01" name="十字星 21"/>
          <p:cNvSpPr/>
          <p:nvPr/>
        </p:nvSpPr>
        <p:spPr>
          <a:xfrm>
            <a:off x="5393079" y="1457195"/>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02" name="十字星 21"/>
          <p:cNvSpPr/>
          <p:nvPr/>
        </p:nvSpPr>
        <p:spPr>
          <a:xfrm>
            <a:off x="6001895" y="3499906"/>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DCEEF8"/>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4140" y="2084485"/>
            <a:ext cx="5021922" cy="502192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8466" y="-146737"/>
            <a:ext cx="1380873" cy="1380873"/>
          </a:xfrm>
          <a:prstGeom prst="rect">
            <a:avLst/>
          </a:prstGeom>
        </p:spPr>
      </p:pic>
      <p:pic>
        <p:nvPicPr>
          <p:cNvPr id="5" name="Picture 4"/>
          <p:cNvPicPr>
            <a:picLocks noChangeAspect="1"/>
          </p:cNvPicPr>
          <p:nvPr/>
        </p:nvPicPr>
        <p:blipFill>
          <a:blip r:embed="rId8"/>
          <a:stretch>
            <a:fillRect/>
          </a:stretch>
        </p:blipFill>
        <p:spPr>
          <a:xfrm>
            <a:off x="-1338171" y="1224549"/>
            <a:ext cx="11418798" cy="3139712"/>
          </a:xfrm>
          <a:prstGeom prst="rect">
            <a:avLst/>
          </a:prstGeom>
        </p:spPr>
      </p:pic>
    </p:spTree>
    <p:extLst>
      <p:ext uri="{BB962C8B-B14F-4D97-AF65-F5344CB8AC3E}">
        <p14:creationId xmlns:p14="http://schemas.microsoft.com/office/powerpoint/2010/main" val="1238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500" fill="hold"/>
                                        <p:tgtEl>
                                          <p:spTgt spid="32"/>
                                        </p:tgtEl>
                                        <p:attrNameLst>
                                          <p:attrName>ppt_w</p:attrName>
                                        </p:attrNameLst>
                                      </p:cBhvr>
                                      <p:tavLst>
                                        <p:tav tm="0">
                                          <p:val>
                                            <p:fltVal val="0"/>
                                          </p:val>
                                        </p:tav>
                                        <p:tav tm="100000">
                                          <p:val>
                                            <p:strVal val="#ppt_w"/>
                                          </p:val>
                                        </p:tav>
                                      </p:tavLst>
                                    </p:anim>
                                    <p:anim calcmode="lin" valueType="num">
                                      <p:cBhvr>
                                        <p:cTn id="93" dur="500" fill="hold"/>
                                        <p:tgtEl>
                                          <p:spTgt spid="32"/>
                                        </p:tgtEl>
                                        <p:attrNameLst>
                                          <p:attrName>ppt_h</p:attrName>
                                        </p:attrNameLst>
                                      </p:cBhvr>
                                      <p:tavLst>
                                        <p:tav tm="0">
                                          <p:val>
                                            <p:fltVal val="0"/>
                                          </p:val>
                                        </p:tav>
                                        <p:tav tm="100000">
                                          <p:val>
                                            <p:strVal val="#ppt_h"/>
                                          </p:val>
                                        </p:tav>
                                      </p:tavLst>
                                    </p:anim>
                                    <p:animEffect transition="in" filter="fade">
                                      <p:cBhvr>
                                        <p:cTn id="94" dur="500"/>
                                        <p:tgtEl>
                                          <p:spTgt spid="3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9"/>
                                        </p:tgtEl>
                                        <p:attrNameLst>
                                          <p:attrName>style.visibility</p:attrName>
                                        </p:attrNameLst>
                                      </p:cBhvr>
                                      <p:to>
                                        <p:strVal val="visible"/>
                                      </p:to>
                                    </p:set>
                                    <p:anim calcmode="lin" valueType="num">
                                      <p:cBhvr>
                                        <p:cTn id="97" dur="500" fill="hold"/>
                                        <p:tgtEl>
                                          <p:spTgt spid="99"/>
                                        </p:tgtEl>
                                        <p:attrNameLst>
                                          <p:attrName>ppt_w</p:attrName>
                                        </p:attrNameLst>
                                      </p:cBhvr>
                                      <p:tavLst>
                                        <p:tav tm="0">
                                          <p:val>
                                            <p:fltVal val="0"/>
                                          </p:val>
                                        </p:tav>
                                        <p:tav tm="100000">
                                          <p:val>
                                            <p:strVal val="#ppt_w"/>
                                          </p:val>
                                        </p:tav>
                                      </p:tavLst>
                                    </p:anim>
                                    <p:anim calcmode="lin" valueType="num">
                                      <p:cBhvr>
                                        <p:cTn id="98" dur="500" fill="hold"/>
                                        <p:tgtEl>
                                          <p:spTgt spid="99"/>
                                        </p:tgtEl>
                                        <p:attrNameLst>
                                          <p:attrName>ppt_h</p:attrName>
                                        </p:attrNameLst>
                                      </p:cBhvr>
                                      <p:tavLst>
                                        <p:tav tm="0">
                                          <p:val>
                                            <p:fltVal val="0"/>
                                          </p:val>
                                        </p:tav>
                                        <p:tav tm="100000">
                                          <p:val>
                                            <p:strVal val="#ppt_h"/>
                                          </p:val>
                                        </p:tav>
                                      </p:tavLst>
                                    </p:anim>
                                    <p:animEffect transition="in" filter="fade">
                                      <p:cBhvr>
                                        <p:cTn id="99" dur="500"/>
                                        <p:tgtEl>
                                          <p:spTgt spid="9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00"/>
                                        </p:tgtEl>
                                        <p:attrNameLst>
                                          <p:attrName>style.visibility</p:attrName>
                                        </p:attrNameLst>
                                      </p:cBhvr>
                                      <p:to>
                                        <p:strVal val="visible"/>
                                      </p:to>
                                    </p:set>
                                    <p:anim calcmode="lin" valueType="num">
                                      <p:cBhvr>
                                        <p:cTn id="102" dur="500" fill="hold"/>
                                        <p:tgtEl>
                                          <p:spTgt spid="100"/>
                                        </p:tgtEl>
                                        <p:attrNameLst>
                                          <p:attrName>ppt_w</p:attrName>
                                        </p:attrNameLst>
                                      </p:cBhvr>
                                      <p:tavLst>
                                        <p:tav tm="0">
                                          <p:val>
                                            <p:fltVal val="0"/>
                                          </p:val>
                                        </p:tav>
                                        <p:tav tm="100000">
                                          <p:val>
                                            <p:strVal val="#ppt_w"/>
                                          </p:val>
                                        </p:tav>
                                      </p:tavLst>
                                    </p:anim>
                                    <p:anim calcmode="lin" valueType="num">
                                      <p:cBhvr>
                                        <p:cTn id="103" dur="500" fill="hold"/>
                                        <p:tgtEl>
                                          <p:spTgt spid="100"/>
                                        </p:tgtEl>
                                        <p:attrNameLst>
                                          <p:attrName>ppt_h</p:attrName>
                                        </p:attrNameLst>
                                      </p:cBhvr>
                                      <p:tavLst>
                                        <p:tav tm="0">
                                          <p:val>
                                            <p:fltVal val="0"/>
                                          </p:val>
                                        </p:tav>
                                        <p:tav tm="100000">
                                          <p:val>
                                            <p:strVal val="#ppt_h"/>
                                          </p:val>
                                        </p:tav>
                                      </p:tavLst>
                                    </p:anim>
                                    <p:animEffect transition="in" filter="fade">
                                      <p:cBhvr>
                                        <p:cTn id="104" dur="500"/>
                                        <p:tgtEl>
                                          <p:spTgt spid="10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p:cTn id="107" dur="500" fill="hold"/>
                                        <p:tgtEl>
                                          <p:spTgt spid="101"/>
                                        </p:tgtEl>
                                        <p:attrNameLst>
                                          <p:attrName>ppt_w</p:attrName>
                                        </p:attrNameLst>
                                      </p:cBhvr>
                                      <p:tavLst>
                                        <p:tav tm="0">
                                          <p:val>
                                            <p:fltVal val="0"/>
                                          </p:val>
                                        </p:tav>
                                        <p:tav tm="100000">
                                          <p:val>
                                            <p:strVal val="#ppt_w"/>
                                          </p:val>
                                        </p:tav>
                                      </p:tavLst>
                                    </p:anim>
                                    <p:anim calcmode="lin" valueType="num">
                                      <p:cBhvr>
                                        <p:cTn id="108" dur="500" fill="hold"/>
                                        <p:tgtEl>
                                          <p:spTgt spid="101"/>
                                        </p:tgtEl>
                                        <p:attrNameLst>
                                          <p:attrName>ppt_h</p:attrName>
                                        </p:attrNameLst>
                                      </p:cBhvr>
                                      <p:tavLst>
                                        <p:tav tm="0">
                                          <p:val>
                                            <p:fltVal val="0"/>
                                          </p:val>
                                        </p:tav>
                                        <p:tav tm="100000">
                                          <p:val>
                                            <p:strVal val="#ppt_h"/>
                                          </p:val>
                                        </p:tav>
                                      </p:tavLst>
                                    </p:anim>
                                    <p:animEffect transition="in" filter="fade">
                                      <p:cBhvr>
                                        <p:cTn id="109" dur="500"/>
                                        <p:tgtEl>
                                          <p:spTgt spid="101"/>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02"/>
                                        </p:tgtEl>
                                        <p:attrNameLst>
                                          <p:attrName>style.visibility</p:attrName>
                                        </p:attrNameLst>
                                      </p:cBhvr>
                                      <p:to>
                                        <p:strVal val="visible"/>
                                      </p:to>
                                    </p:set>
                                    <p:anim calcmode="lin" valueType="num">
                                      <p:cBhvr>
                                        <p:cTn id="112" dur="500" fill="hold"/>
                                        <p:tgtEl>
                                          <p:spTgt spid="102"/>
                                        </p:tgtEl>
                                        <p:attrNameLst>
                                          <p:attrName>ppt_w</p:attrName>
                                        </p:attrNameLst>
                                      </p:cBhvr>
                                      <p:tavLst>
                                        <p:tav tm="0">
                                          <p:val>
                                            <p:fltVal val="0"/>
                                          </p:val>
                                        </p:tav>
                                        <p:tav tm="100000">
                                          <p:val>
                                            <p:strVal val="#ppt_w"/>
                                          </p:val>
                                        </p:tav>
                                      </p:tavLst>
                                    </p:anim>
                                    <p:anim calcmode="lin" valueType="num">
                                      <p:cBhvr>
                                        <p:cTn id="113" dur="500" fill="hold"/>
                                        <p:tgtEl>
                                          <p:spTgt spid="102"/>
                                        </p:tgtEl>
                                        <p:attrNameLst>
                                          <p:attrName>ppt_h</p:attrName>
                                        </p:attrNameLst>
                                      </p:cBhvr>
                                      <p:tavLst>
                                        <p:tav tm="0">
                                          <p:val>
                                            <p:fltVal val="0"/>
                                          </p:val>
                                        </p:tav>
                                        <p:tav tm="100000">
                                          <p:val>
                                            <p:strVal val="#ppt_h"/>
                                          </p:val>
                                        </p:tav>
                                      </p:tavLst>
                                    </p:anim>
                                    <p:animEffect transition="in" filter="fade">
                                      <p:cBhvr>
                                        <p:cTn id="114" dur="500"/>
                                        <p:tgtEl>
                                          <p:spTgt spid="102"/>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barn(inVertical)">
                                      <p:cBhvr>
                                        <p:cTn id="1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50" grpId="0" animBg="1"/>
      <p:bldP spid="51" grpId="0" animBg="1"/>
      <p:bldP spid="53" grpId="0" animBg="1"/>
      <p:bldP spid="54" grpId="0" animBg="1"/>
      <p:bldP spid="55" grpId="0" animBg="1"/>
      <p:bldP spid="56" grpId="0" animBg="1"/>
      <p:bldP spid="3" grpId="0" animBg="1"/>
      <p:bldP spid="23" grpId="0" animBg="1"/>
      <p:bldP spid="25" grpId="0" animBg="1"/>
      <p:bldP spid="27" grpId="0" animBg="1"/>
      <p:bldP spid="28" grpId="0" animBg="1"/>
      <p:bldP spid="32" grpId="0" animBg="1"/>
      <p:bldP spid="99" grpId="0" animBg="1"/>
      <p:bldP spid="100" grpId="0" animBg="1"/>
      <p:bldP spid="101" grpId="0" animBg="1"/>
      <p:bldP spid="10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5" y="754380"/>
            <a:ext cx="12191365" cy="1248040"/>
            <a:chOff x="0" y="403860"/>
            <a:chExt cx="12191365" cy="1036320"/>
          </a:xfrm>
        </p:grpSpPr>
        <p:grpSp>
          <p:nvGrpSpPr>
            <p:cNvPr id="5" name="Group 4"/>
            <p:cNvGrpSpPr/>
            <p:nvPr/>
          </p:nvGrpSpPr>
          <p:grpSpPr>
            <a:xfrm>
              <a:off x="0" y="457200"/>
              <a:ext cx="1130300" cy="982980"/>
              <a:chOff x="0" y="720"/>
              <a:chExt cx="2064" cy="1548"/>
            </a:xfrm>
          </p:grpSpPr>
          <p:pic>
            <p:nvPicPr>
              <p:cNvPr id="10" name="Graphic 3"/>
              <p:cNvPicPr>
                <a:picLocks noChangeAspect="1"/>
              </p:cNvPicPr>
              <p:nvPr/>
            </p:nvPicPr>
            <p:blipFill rotWithShape="1">
              <a:blip>
                <a:extLst/>
              </a:blip>
              <a:srcRect l="67465"/>
              <a:stretch>
                <a:fillRect/>
              </a:stretch>
            </p:blipFill>
            <p:spPr>
              <a:xfrm>
                <a:off x="0" y="720"/>
                <a:ext cx="2064" cy="1464"/>
              </a:xfrm>
              <a:prstGeom prst="rect">
                <a:avLst/>
              </a:prstGeom>
              <a:effectLst>
                <a:outerShdw blurRad="50800" dist="38100" dir="2700000" algn="tl" rotWithShape="0">
                  <a:prstClr val="black">
                    <a:alpha val="40000"/>
                  </a:prstClr>
                </a:outerShdw>
              </a:effectLst>
            </p:spPr>
          </p:pic>
          <p:sp>
            <p:nvSpPr>
              <p:cNvPr id="11" name="文本框 25"/>
              <p:cNvSpPr txBox="1"/>
              <p:nvPr/>
            </p:nvSpPr>
            <p:spPr>
              <a:xfrm>
                <a:off x="299" y="816"/>
                <a:ext cx="542" cy="1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rPr>
                  <a:t>1</a:t>
                </a:r>
                <a:endParaRPr kumimoji="0" lang="en-US" altLang="zh-CN" sz="5400" b="0" i="0" u="none" strike="noStrike" kern="1200" cap="none" spc="0" normalizeH="0" baseline="0" noProof="0" dirty="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endParaRPr>
              </a:p>
            </p:txBody>
          </p:sp>
        </p:grpSp>
        <p:grpSp>
          <p:nvGrpSpPr>
            <p:cNvPr id="6" name="Group 5"/>
            <p:cNvGrpSpPr/>
            <p:nvPr/>
          </p:nvGrpSpPr>
          <p:grpSpPr>
            <a:xfrm>
              <a:off x="950976" y="403860"/>
              <a:ext cx="11240389" cy="1036320"/>
              <a:chOff x="1780" y="636"/>
              <a:chExt cx="17419" cy="1632"/>
            </a:xfrm>
          </p:grpSpPr>
          <p:pic>
            <p:nvPicPr>
              <p:cNvPr id="8" name="Picture 7"/>
              <p:cNvPicPr>
                <a:picLocks noChangeAspect="1"/>
              </p:cNvPicPr>
              <p:nvPr/>
            </p:nvPicPr>
            <p:blipFill rotWithShape="1">
              <a:blip r:embed="rId2"/>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2"/>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1620723" y="741105"/>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
        <p:nvSpPr>
          <p:cNvPr id="12" name="TextBox 11"/>
          <p:cNvSpPr txBox="1"/>
          <p:nvPr/>
        </p:nvSpPr>
        <p:spPr>
          <a:xfrm>
            <a:off x="1713723" y="1022107"/>
            <a:ext cx="86469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Pacifico" panose="00000500000000000000" pitchFamily="2" charset="0"/>
                <a:ea typeface="+mn-ea"/>
                <a:cs typeface="+mn-cs"/>
              </a:rPr>
              <a:t>Năng lượng mặt trời đối với thực vật</a:t>
            </a:r>
            <a:endParaRPr kumimoji="0" lang="en-GB" sz="4400" b="0" i="0" u="none" strike="noStrike" kern="1200" cap="none" spc="0" normalizeH="0" baseline="0" noProof="0">
              <a:ln>
                <a:noFill/>
              </a:ln>
              <a:solidFill>
                <a:prstClr val="white"/>
              </a:solidFill>
              <a:effectLst/>
              <a:uLnTx/>
              <a:uFillTx/>
              <a:latin typeface="Pacifico" panose="00000500000000000000" pitchFamily="2" charset="0"/>
              <a:ea typeface="+mn-ea"/>
              <a:cs typeface="+mn-cs"/>
            </a:endParaRPr>
          </a:p>
        </p:txBody>
      </p:sp>
      <p:pic>
        <p:nvPicPr>
          <p:cNvPr id="13" name="Picture 12"/>
          <p:cNvPicPr>
            <a:picLocks noChangeAspect="1"/>
          </p:cNvPicPr>
          <p:nvPr/>
        </p:nvPicPr>
        <p:blipFill>
          <a:blip r:embed="rId3"/>
          <a:stretch>
            <a:fillRect/>
          </a:stretch>
        </p:blipFill>
        <p:spPr>
          <a:xfrm>
            <a:off x="164375" y="2270147"/>
            <a:ext cx="6191250" cy="4095750"/>
          </a:xfrm>
          <a:prstGeom prst="rect">
            <a:avLst/>
          </a:prstGeom>
        </p:spPr>
      </p:pic>
      <p:grpSp>
        <p:nvGrpSpPr>
          <p:cNvPr id="20" name="Group 19"/>
          <p:cNvGrpSpPr/>
          <p:nvPr/>
        </p:nvGrpSpPr>
        <p:grpSpPr>
          <a:xfrm>
            <a:off x="6355625" y="2663930"/>
            <a:ext cx="5786219" cy="954107"/>
            <a:chOff x="6355625" y="2663930"/>
            <a:chExt cx="5786219" cy="954107"/>
          </a:xfrm>
        </p:grpSpPr>
        <p:sp>
          <p:nvSpPr>
            <p:cNvPr id="14" name="TextBox 13"/>
            <p:cNvSpPr txBox="1"/>
            <p:nvPr/>
          </p:nvSpPr>
          <p:spPr>
            <a:xfrm>
              <a:off x="6969083" y="2663930"/>
              <a:ext cx="51727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Thực vật cần năng lượng Mặt Trời để sống và phát triển bình thường.</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625" y="2663930"/>
              <a:ext cx="788921" cy="828566"/>
            </a:xfrm>
            <a:prstGeom prst="rect">
              <a:avLst/>
            </a:prstGeom>
          </p:spPr>
        </p:pic>
      </p:grpSp>
      <p:grpSp>
        <p:nvGrpSpPr>
          <p:cNvPr id="21" name="Group 20"/>
          <p:cNvGrpSpPr/>
          <p:nvPr/>
        </p:nvGrpSpPr>
        <p:grpSpPr>
          <a:xfrm>
            <a:off x="6355625" y="3893778"/>
            <a:ext cx="4935100" cy="828566"/>
            <a:chOff x="6355625" y="3893778"/>
            <a:chExt cx="4935100" cy="828566"/>
          </a:xfrm>
        </p:grpSpPr>
        <p:sp>
          <p:nvSpPr>
            <p:cNvPr id="15" name="TextBox 14"/>
            <p:cNvSpPr txBox="1"/>
            <p:nvPr/>
          </p:nvSpPr>
          <p:spPr>
            <a:xfrm>
              <a:off x="6927030" y="4056412"/>
              <a:ext cx="43636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Giúp cho thực vật quang hợp</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625" y="3893778"/>
              <a:ext cx="788921" cy="828566"/>
            </a:xfrm>
            <a:prstGeom prst="rect">
              <a:avLst/>
            </a:prstGeom>
          </p:spPr>
        </p:pic>
      </p:grpSp>
      <p:grpSp>
        <p:nvGrpSpPr>
          <p:cNvPr id="22" name="Group 21"/>
          <p:cNvGrpSpPr/>
          <p:nvPr/>
        </p:nvGrpSpPr>
        <p:grpSpPr>
          <a:xfrm>
            <a:off x="6355624" y="5053030"/>
            <a:ext cx="5389336" cy="954107"/>
            <a:chOff x="6355624" y="5053030"/>
            <a:chExt cx="5389336" cy="954107"/>
          </a:xfrm>
        </p:grpSpPr>
        <p:sp>
          <p:nvSpPr>
            <p:cNvPr id="16" name="TextBox 15"/>
            <p:cNvSpPr txBox="1"/>
            <p:nvPr/>
          </p:nvSpPr>
          <p:spPr>
            <a:xfrm>
              <a:off x="6969083" y="5053030"/>
              <a:ext cx="477587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Giúp cho thực vật trao đổi chất, trao đổi khí</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624" y="5115800"/>
              <a:ext cx="832738" cy="828566"/>
            </a:xfrm>
            <a:prstGeom prst="rect">
              <a:avLst/>
            </a:prstGeom>
          </p:spPr>
        </p:pic>
      </p:grpSp>
    </p:spTree>
    <p:extLst>
      <p:ext uri="{BB962C8B-B14F-4D97-AF65-F5344CB8AC3E}">
        <p14:creationId xmlns:p14="http://schemas.microsoft.com/office/powerpoint/2010/main" val="385985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5" y="754380"/>
            <a:ext cx="12191365" cy="1248040"/>
            <a:chOff x="0" y="403860"/>
            <a:chExt cx="12191365" cy="1036320"/>
          </a:xfrm>
        </p:grpSpPr>
        <p:grpSp>
          <p:nvGrpSpPr>
            <p:cNvPr id="5" name="Group 4"/>
            <p:cNvGrpSpPr/>
            <p:nvPr/>
          </p:nvGrpSpPr>
          <p:grpSpPr>
            <a:xfrm>
              <a:off x="0" y="457200"/>
              <a:ext cx="1130300" cy="929640"/>
              <a:chOff x="0" y="720"/>
              <a:chExt cx="2064" cy="1464"/>
            </a:xfrm>
          </p:grpSpPr>
          <p:pic>
            <p:nvPicPr>
              <p:cNvPr id="10" name="Graphic 3"/>
              <p:cNvPicPr>
                <a:picLocks noChangeAspect="1"/>
              </p:cNvPicPr>
              <p:nvPr/>
            </p:nvPicPr>
            <p:blipFill rotWithShape="1">
              <a:blip>
                <a:extLst/>
              </a:blip>
              <a:srcRect l="67465"/>
              <a:stretch>
                <a:fillRect/>
              </a:stretch>
            </p:blipFill>
            <p:spPr>
              <a:xfrm>
                <a:off x="0" y="720"/>
                <a:ext cx="2064" cy="1464"/>
              </a:xfrm>
              <a:prstGeom prst="rect">
                <a:avLst/>
              </a:prstGeom>
              <a:effectLst>
                <a:outerShdw blurRad="50800" dist="38100" dir="2700000" algn="tl" rotWithShape="0">
                  <a:prstClr val="black">
                    <a:alpha val="40000"/>
                  </a:prstClr>
                </a:outerShdw>
              </a:effectLst>
            </p:spPr>
          </p:pic>
          <p:sp>
            <p:nvSpPr>
              <p:cNvPr id="11" name="文本框 25"/>
              <p:cNvSpPr txBox="1"/>
              <p:nvPr/>
            </p:nvSpPr>
            <p:spPr>
              <a:xfrm>
                <a:off x="299" y="816"/>
                <a:ext cx="542" cy="1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rPr>
                  <a:t>2</a:t>
                </a:r>
                <a:endParaRPr kumimoji="0" lang="en-US" altLang="zh-CN" sz="5400" b="0" i="0" u="none" strike="noStrike" kern="1200" cap="none" spc="0" normalizeH="0" baseline="0" noProof="0" dirty="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endParaRPr>
              </a:p>
            </p:txBody>
          </p:sp>
        </p:grpSp>
        <p:grpSp>
          <p:nvGrpSpPr>
            <p:cNvPr id="6" name="Group 5"/>
            <p:cNvGrpSpPr/>
            <p:nvPr/>
          </p:nvGrpSpPr>
          <p:grpSpPr>
            <a:xfrm>
              <a:off x="950976" y="403860"/>
              <a:ext cx="11240389" cy="1036320"/>
              <a:chOff x="1780" y="636"/>
              <a:chExt cx="17419" cy="1632"/>
            </a:xfrm>
          </p:grpSpPr>
          <p:pic>
            <p:nvPicPr>
              <p:cNvPr id="8" name="Picture 7"/>
              <p:cNvPicPr>
                <a:picLocks noChangeAspect="1"/>
              </p:cNvPicPr>
              <p:nvPr/>
            </p:nvPicPr>
            <p:blipFill rotWithShape="1">
              <a:blip r:embed="rId2"/>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2"/>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1620723" y="741105"/>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
        <p:nvSpPr>
          <p:cNvPr id="12" name="TextBox 11"/>
          <p:cNvSpPr txBox="1"/>
          <p:nvPr/>
        </p:nvSpPr>
        <p:spPr>
          <a:xfrm>
            <a:off x="1713723" y="1022107"/>
            <a:ext cx="871584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Pacifico" panose="00000500000000000000" pitchFamily="2" charset="0"/>
                <a:ea typeface="+mn-ea"/>
                <a:cs typeface="+mn-cs"/>
              </a:rPr>
              <a:t>Năng lượng mặt trời đối với động vật</a:t>
            </a:r>
            <a:endParaRPr kumimoji="0" lang="en-GB" sz="4400" b="0" i="0" u="none" strike="noStrike" kern="1200" cap="none" spc="0" normalizeH="0" baseline="0" noProof="0">
              <a:ln>
                <a:noFill/>
              </a:ln>
              <a:solidFill>
                <a:prstClr val="white"/>
              </a:solidFill>
              <a:effectLst/>
              <a:uLnTx/>
              <a:uFillTx/>
              <a:latin typeface="Pacifico" panose="00000500000000000000" pitchFamily="2" charset="0"/>
              <a:ea typeface="+mn-ea"/>
              <a:cs typeface="+mn-cs"/>
            </a:endParaRPr>
          </a:p>
        </p:txBody>
      </p:sp>
      <p:grpSp>
        <p:nvGrpSpPr>
          <p:cNvPr id="23" name="Group 22"/>
          <p:cNvGrpSpPr/>
          <p:nvPr/>
        </p:nvGrpSpPr>
        <p:grpSpPr>
          <a:xfrm>
            <a:off x="6071647" y="2847148"/>
            <a:ext cx="5786219" cy="1384995"/>
            <a:chOff x="6355625" y="2663930"/>
            <a:chExt cx="5786219" cy="1384995"/>
          </a:xfrm>
        </p:grpSpPr>
        <p:sp>
          <p:nvSpPr>
            <p:cNvPr id="14" name="TextBox 13"/>
            <p:cNvSpPr txBox="1"/>
            <p:nvPr/>
          </p:nvSpPr>
          <p:spPr>
            <a:xfrm>
              <a:off x="6969083" y="2663930"/>
              <a:ext cx="517276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Động vật cần năng lượng mặt trời để sống khỏe mạnh, thích nghi với môi trường sống.</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25" y="2663930"/>
              <a:ext cx="788921" cy="828566"/>
            </a:xfrm>
            <a:prstGeom prst="rect">
              <a:avLst/>
            </a:prstGeom>
          </p:spPr>
        </p:pic>
      </p:grpSp>
      <p:grpSp>
        <p:nvGrpSpPr>
          <p:cNvPr id="24" name="Group 23"/>
          <p:cNvGrpSpPr/>
          <p:nvPr/>
        </p:nvGrpSpPr>
        <p:grpSpPr>
          <a:xfrm>
            <a:off x="6071646" y="4857693"/>
            <a:ext cx="5988273" cy="1384995"/>
            <a:chOff x="6355624" y="4380890"/>
            <a:chExt cx="5786220" cy="1384995"/>
          </a:xfrm>
        </p:grpSpPr>
        <p:sp>
          <p:nvSpPr>
            <p:cNvPr id="16" name="TextBox 15"/>
            <p:cNvSpPr txBox="1"/>
            <p:nvPr/>
          </p:nvSpPr>
          <p:spPr>
            <a:xfrm>
              <a:off x="6969083" y="4380890"/>
              <a:ext cx="517276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Năng lượng mặt trời giúp cho động vật kiếm ăn, vận động và phát triển sức khỏe</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24" y="4443660"/>
              <a:ext cx="788921" cy="828566"/>
            </a:xfrm>
            <a:prstGeom prst="rect">
              <a:avLst/>
            </a:prstGeom>
          </p:spPr>
        </p:pic>
      </p:grpSp>
      <p:pic>
        <p:nvPicPr>
          <p:cNvPr id="2" name="Picture 1"/>
          <p:cNvPicPr>
            <a:picLocks noChangeAspect="1"/>
          </p:cNvPicPr>
          <p:nvPr/>
        </p:nvPicPr>
        <p:blipFill>
          <a:blip r:embed="rId4"/>
          <a:stretch>
            <a:fillRect/>
          </a:stretch>
        </p:blipFill>
        <p:spPr>
          <a:xfrm>
            <a:off x="949236" y="4609197"/>
            <a:ext cx="4687215" cy="1881988"/>
          </a:xfrm>
          <a:prstGeom prst="rect">
            <a:avLst/>
          </a:prstGeom>
        </p:spPr>
      </p:pic>
      <p:pic>
        <p:nvPicPr>
          <p:cNvPr id="22" name="Picture 21"/>
          <p:cNvPicPr>
            <a:picLocks noChangeAspect="1"/>
          </p:cNvPicPr>
          <p:nvPr/>
        </p:nvPicPr>
        <p:blipFill>
          <a:blip r:embed="rId5"/>
          <a:stretch>
            <a:fillRect/>
          </a:stretch>
        </p:blipFill>
        <p:spPr>
          <a:xfrm>
            <a:off x="948221" y="2239966"/>
            <a:ext cx="4688230" cy="2176461"/>
          </a:xfrm>
          <a:prstGeom prst="rect">
            <a:avLst/>
          </a:prstGeom>
        </p:spPr>
      </p:pic>
    </p:spTree>
    <p:extLst>
      <p:ext uri="{BB962C8B-B14F-4D97-AF65-F5344CB8AC3E}">
        <p14:creationId xmlns:p14="http://schemas.microsoft.com/office/powerpoint/2010/main" val="22937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5" y="754380"/>
            <a:ext cx="12191365" cy="1248040"/>
            <a:chOff x="0" y="403860"/>
            <a:chExt cx="12191365" cy="1036320"/>
          </a:xfrm>
        </p:grpSpPr>
        <p:grpSp>
          <p:nvGrpSpPr>
            <p:cNvPr id="5" name="Group 4"/>
            <p:cNvGrpSpPr/>
            <p:nvPr/>
          </p:nvGrpSpPr>
          <p:grpSpPr>
            <a:xfrm>
              <a:off x="0" y="457200"/>
              <a:ext cx="1130300" cy="929640"/>
              <a:chOff x="0" y="720"/>
              <a:chExt cx="2064" cy="1464"/>
            </a:xfrm>
          </p:grpSpPr>
          <p:pic>
            <p:nvPicPr>
              <p:cNvPr id="10" name="Graphic 3"/>
              <p:cNvPicPr>
                <a:picLocks noChangeAspect="1"/>
              </p:cNvPicPr>
              <p:nvPr/>
            </p:nvPicPr>
            <p:blipFill rotWithShape="1">
              <a:blip>
                <a:extLst/>
              </a:blip>
              <a:srcRect l="67465"/>
              <a:stretch>
                <a:fillRect/>
              </a:stretch>
            </p:blipFill>
            <p:spPr>
              <a:xfrm>
                <a:off x="0" y="720"/>
                <a:ext cx="2064" cy="1464"/>
              </a:xfrm>
              <a:prstGeom prst="rect">
                <a:avLst/>
              </a:prstGeom>
              <a:effectLst>
                <a:outerShdw blurRad="50800" dist="38100" dir="2700000" algn="tl" rotWithShape="0">
                  <a:prstClr val="black">
                    <a:alpha val="40000"/>
                  </a:prstClr>
                </a:outerShdw>
              </a:effectLst>
            </p:spPr>
          </p:pic>
          <p:sp>
            <p:nvSpPr>
              <p:cNvPr id="11" name="文本框 25"/>
              <p:cNvSpPr txBox="1"/>
              <p:nvPr/>
            </p:nvSpPr>
            <p:spPr>
              <a:xfrm>
                <a:off x="299" y="816"/>
                <a:ext cx="542" cy="1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rPr>
                  <a:t>3</a:t>
                </a:r>
                <a:endParaRPr kumimoji="0" lang="en-US" altLang="zh-CN" sz="5400" b="0" i="0" u="none" strike="noStrike" kern="1200" cap="none" spc="0" normalizeH="0" baseline="0" noProof="0" dirty="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endParaRPr>
              </a:p>
            </p:txBody>
          </p:sp>
        </p:grpSp>
        <p:grpSp>
          <p:nvGrpSpPr>
            <p:cNvPr id="6" name="Group 5"/>
            <p:cNvGrpSpPr/>
            <p:nvPr/>
          </p:nvGrpSpPr>
          <p:grpSpPr>
            <a:xfrm>
              <a:off x="950976" y="403860"/>
              <a:ext cx="11240389" cy="1036320"/>
              <a:chOff x="1780" y="636"/>
              <a:chExt cx="17419" cy="1632"/>
            </a:xfrm>
          </p:grpSpPr>
          <p:pic>
            <p:nvPicPr>
              <p:cNvPr id="8" name="Picture 7"/>
              <p:cNvPicPr>
                <a:picLocks noChangeAspect="1"/>
              </p:cNvPicPr>
              <p:nvPr/>
            </p:nvPicPr>
            <p:blipFill rotWithShape="1">
              <a:blip r:embed="rId2"/>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2"/>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1620723" y="741105"/>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
        <p:nvSpPr>
          <p:cNvPr id="12" name="TextBox 11"/>
          <p:cNvSpPr txBox="1"/>
          <p:nvPr/>
        </p:nvSpPr>
        <p:spPr>
          <a:xfrm>
            <a:off x="1713723" y="1022107"/>
            <a:ext cx="888416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Pacifico" panose="00000500000000000000" pitchFamily="2" charset="0"/>
                <a:ea typeface="+mn-ea"/>
                <a:cs typeface="+mn-cs"/>
              </a:rPr>
              <a:t>Năng lượng mặt trời đối với con người</a:t>
            </a:r>
            <a:endParaRPr kumimoji="0" lang="en-GB" sz="4400" b="0" i="0" u="none" strike="noStrike" kern="1200" cap="none" spc="0" normalizeH="0" baseline="0" noProof="0">
              <a:ln>
                <a:noFill/>
              </a:ln>
              <a:solidFill>
                <a:prstClr val="white"/>
              </a:solidFill>
              <a:effectLst/>
              <a:uLnTx/>
              <a:uFillTx/>
              <a:latin typeface="Pacifico" panose="00000500000000000000" pitchFamily="2" charset="0"/>
              <a:ea typeface="+mn-ea"/>
              <a:cs typeface="+mn-cs"/>
            </a:endParaRPr>
          </a:p>
        </p:txBody>
      </p:sp>
      <p:grpSp>
        <p:nvGrpSpPr>
          <p:cNvPr id="23" name="Group 22"/>
          <p:cNvGrpSpPr/>
          <p:nvPr/>
        </p:nvGrpSpPr>
        <p:grpSpPr>
          <a:xfrm>
            <a:off x="5380767" y="2720398"/>
            <a:ext cx="5786219" cy="954107"/>
            <a:chOff x="6355625" y="2663930"/>
            <a:chExt cx="5786219" cy="954107"/>
          </a:xfrm>
        </p:grpSpPr>
        <p:sp>
          <p:nvSpPr>
            <p:cNvPr id="14" name="TextBox 13"/>
            <p:cNvSpPr txBox="1"/>
            <p:nvPr/>
          </p:nvSpPr>
          <p:spPr>
            <a:xfrm>
              <a:off x="6969083" y="2663930"/>
              <a:ext cx="51727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Nhờ có ánh sáng giúp con người thấy rõ mọi vật xung quanh.</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25" y="2663930"/>
              <a:ext cx="788921" cy="828566"/>
            </a:xfrm>
            <a:prstGeom prst="rect">
              <a:avLst/>
            </a:prstGeom>
          </p:spPr>
        </p:pic>
      </p:grpSp>
      <p:grpSp>
        <p:nvGrpSpPr>
          <p:cNvPr id="24" name="Group 23"/>
          <p:cNvGrpSpPr/>
          <p:nvPr/>
        </p:nvGrpSpPr>
        <p:grpSpPr>
          <a:xfrm>
            <a:off x="5380766" y="4042019"/>
            <a:ext cx="6699473" cy="954107"/>
            <a:chOff x="6355624" y="4380890"/>
            <a:chExt cx="5786220" cy="954107"/>
          </a:xfrm>
        </p:grpSpPr>
        <p:sp>
          <p:nvSpPr>
            <p:cNvPr id="16" name="TextBox 15"/>
            <p:cNvSpPr txBox="1"/>
            <p:nvPr/>
          </p:nvSpPr>
          <p:spPr>
            <a:xfrm>
              <a:off x="6969083" y="4380890"/>
              <a:ext cx="51727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Năng lượng mặt trời bổ sung vitamin D cho con người</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24" y="4443660"/>
              <a:ext cx="788921" cy="828566"/>
            </a:xfrm>
            <a:prstGeom prst="rect">
              <a:avLst/>
            </a:prstGeom>
          </p:spPr>
        </p:pic>
      </p:grpSp>
      <p:pic>
        <p:nvPicPr>
          <p:cNvPr id="3" name="Picture 2"/>
          <p:cNvPicPr>
            <a:picLocks noChangeAspect="1"/>
          </p:cNvPicPr>
          <p:nvPr/>
        </p:nvPicPr>
        <p:blipFill>
          <a:blip r:embed="rId4"/>
          <a:stretch>
            <a:fillRect/>
          </a:stretch>
        </p:blipFill>
        <p:spPr>
          <a:xfrm>
            <a:off x="899843" y="4583397"/>
            <a:ext cx="4291917" cy="2255310"/>
          </a:xfrm>
          <a:prstGeom prst="rect">
            <a:avLst/>
          </a:prstGeom>
        </p:spPr>
      </p:pic>
      <p:pic>
        <p:nvPicPr>
          <p:cNvPr id="13" name="Picture 12"/>
          <p:cNvPicPr>
            <a:picLocks noChangeAspect="1"/>
          </p:cNvPicPr>
          <p:nvPr/>
        </p:nvPicPr>
        <p:blipFill>
          <a:blip r:embed="rId5"/>
          <a:stretch>
            <a:fillRect/>
          </a:stretch>
        </p:blipFill>
        <p:spPr>
          <a:xfrm>
            <a:off x="899843" y="2270911"/>
            <a:ext cx="4291917" cy="2165851"/>
          </a:xfrm>
          <a:prstGeom prst="rect">
            <a:avLst/>
          </a:prstGeom>
        </p:spPr>
      </p:pic>
      <p:grpSp>
        <p:nvGrpSpPr>
          <p:cNvPr id="21" name="Group 20"/>
          <p:cNvGrpSpPr/>
          <p:nvPr/>
        </p:nvGrpSpPr>
        <p:grpSpPr>
          <a:xfrm>
            <a:off x="5380766" y="5363639"/>
            <a:ext cx="6699473" cy="1384995"/>
            <a:chOff x="6355624" y="4380890"/>
            <a:chExt cx="5786220" cy="1384995"/>
          </a:xfrm>
        </p:grpSpPr>
        <p:sp>
          <p:nvSpPr>
            <p:cNvPr id="25" name="TextBox 24"/>
            <p:cNvSpPr txBox="1"/>
            <p:nvPr/>
          </p:nvSpPr>
          <p:spPr>
            <a:xfrm>
              <a:off x="6969083" y="4380890"/>
              <a:ext cx="517276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Năng lượng mặt trời chiếu sang giúp con người hoạt động vui chơi, giã ngoại</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24" y="4443660"/>
              <a:ext cx="788921" cy="828566"/>
            </a:xfrm>
            <a:prstGeom prst="rect">
              <a:avLst/>
            </a:prstGeom>
          </p:spPr>
        </p:pic>
      </p:grpSp>
    </p:spTree>
    <p:extLst>
      <p:ext uri="{BB962C8B-B14F-4D97-AF65-F5344CB8AC3E}">
        <p14:creationId xmlns:p14="http://schemas.microsoft.com/office/powerpoint/2010/main" val="375978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5" y="754380"/>
            <a:ext cx="12191365" cy="1248040"/>
            <a:chOff x="0" y="403860"/>
            <a:chExt cx="12191365" cy="1036320"/>
          </a:xfrm>
        </p:grpSpPr>
        <p:grpSp>
          <p:nvGrpSpPr>
            <p:cNvPr id="5" name="Group 4"/>
            <p:cNvGrpSpPr/>
            <p:nvPr/>
          </p:nvGrpSpPr>
          <p:grpSpPr>
            <a:xfrm>
              <a:off x="0" y="457200"/>
              <a:ext cx="1130300" cy="929640"/>
              <a:chOff x="0" y="720"/>
              <a:chExt cx="2064" cy="1464"/>
            </a:xfrm>
          </p:grpSpPr>
          <p:pic>
            <p:nvPicPr>
              <p:cNvPr id="10" name="Graphic 3"/>
              <p:cNvPicPr>
                <a:picLocks noChangeAspect="1"/>
              </p:cNvPicPr>
              <p:nvPr/>
            </p:nvPicPr>
            <p:blipFill rotWithShape="1">
              <a:blip>
                <a:extLst/>
              </a:blip>
              <a:srcRect l="67465"/>
              <a:stretch>
                <a:fillRect/>
              </a:stretch>
            </p:blipFill>
            <p:spPr>
              <a:xfrm>
                <a:off x="0" y="720"/>
                <a:ext cx="2064" cy="1464"/>
              </a:xfrm>
              <a:prstGeom prst="rect">
                <a:avLst/>
              </a:prstGeom>
              <a:effectLst>
                <a:outerShdw blurRad="50800" dist="38100" dir="2700000" algn="tl" rotWithShape="0">
                  <a:prstClr val="black">
                    <a:alpha val="40000"/>
                  </a:prstClr>
                </a:outerShdw>
              </a:effectLst>
            </p:spPr>
          </p:pic>
          <p:sp>
            <p:nvSpPr>
              <p:cNvPr id="11" name="文本框 25"/>
              <p:cNvSpPr txBox="1"/>
              <p:nvPr/>
            </p:nvSpPr>
            <p:spPr>
              <a:xfrm>
                <a:off x="299" y="816"/>
                <a:ext cx="542" cy="1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rPr>
                  <a:t>4</a:t>
                </a:r>
                <a:endParaRPr kumimoji="0" lang="en-US" altLang="zh-CN" sz="5400" b="0" i="0" u="none" strike="noStrike" kern="1200" cap="none" spc="0" normalizeH="0" baseline="0" noProof="0" dirty="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endParaRPr>
              </a:p>
            </p:txBody>
          </p:sp>
        </p:grpSp>
        <p:grpSp>
          <p:nvGrpSpPr>
            <p:cNvPr id="6" name="Group 5"/>
            <p:cNvGrpSpPr/>
            <p:nvPr/>
          </p:nvGrpSpPr>
          <p:grpSpPr>
            <a:xfrm>
              <a:off x="950976" y="403860"/>
              <a:ext cx="11240389" cy="1036320"/>
              <a:chOff x="1780" y="636"/>
              <a:chExt cx="17419" cy="1632"/>
            </a:xfrm>
          </p:grpSpPr>
          <p:pic>
            <p:nvPicPr>
              <p:cNvPr id="8" name="Picture 7"/>
              <p:cNvPicPr>
                <a:picLocks noChangeAspect="1"/>
              </p:cNvPicPr>
              <p:nvPr/>
            </p:nvPicPr>
            <p:blipFill rotWithShape="1">
              <a:blip r:embed="rId2"/>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2"/>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1620723" y="741105"/>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
        <p:nvSpPr>
          <p:cNvPr id="12" name="TextBox 11"/>
          <p:cNvSpPr txBox="1"/>
          <p:nvPr/>
        </p:nvSpPr>
        <p:spPr>
          <a:xfrm>
            <a:off x="1713723" y="1022107"/>
            <a:ext cx="843532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Pacifico" panose="00000500000000000000" pitchFamily="2" charset="0"/>
                <a:ea typeface="+mn-ea"/>
                <a:cs typeface="+mn-cs"/>
              </a:rPr>
              <a:t>Năng lượng mặt trời đối với khí hậu</a:t>
            </a:r>
            <a:endParaRPr kumimoji="0" lang="en-GB" sz="4400" b="0" i="0" u="none" strike="noStrike" kern="1200" cap="none" spc="0" normalizeH="0" baseline="0" noProof="0">
              <a:ln>
                <a:noFill/>
              </a:ln>
              <a:solidFill>
                <a:prstClr val="white"/>
              </a:solidFill>
              <a:effectLst/>
              <a:uLnTx/>
              <a:uFillTx/>
              <a:latin typeface="Pacifico" panose="00000500000000000000" pitchFamily="2" charset="0"/>
              <a:ea typeface="+mn-ea"/>
              <a:cs typeface="+mn-cs"/>
            </a:endParaRPr>
          </a:p>
        </p:txBody>
      </p:sp>
      <p:grpSp>
        <p:nvGrpSpPr>
          <p:cNvPr id="23" name="Group 22"/>
          <p:cNvGrpSpPr/>
          <p:nvPr/>
        </p:nvGrpSpPr>
        <p:grpSpPr>
          <a:xfrm>
            <a:off x="5469781" y="3103084"/>
            <a:ext cx="5786219" cy="954107"/>
            <a:chOff x="6355625" y="2663930"/>
            <a:chExt cx="5786219" cy="954107"/>
          </a:xfrm>
        </p:grpSpPr>
        <p:sp>
          <p:nvSpPr>
            <p:cNvPr id="14" name="TextBox 13"/>
            <p:cNvSpPr txBox="1"/>
            <p:nvPr/>
          </p:nvSpPr>
          <p:spPr>
            <a:xfrm>
              <a:off x="6969083" y="2663930"/>
              <a:ext cx="51727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Không có nắng thì nước sẽ ngừng chảy và đóng băng.</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25" y="2663930"/>
              <a:ext cx="788921" cy="828566"/>
            </a:xfrm>
            <a:prstGeom prst="rect">
              <a:avLst/>
            </a:prstGeom>
          </p:spPr>
        </p:pic>
      </p:grpSp>
      <p:grpSp>
        <p:nvGrpSpPr>
          <p:cNvPr id="24" name="Group 23"/>
          <p:cNvGrpSpPr/>
          <p:nvPr/>
        </p:nvGrpSpPr>
        <p:grpSpPr>
          <a:xfrm>
            <a:off x="5380767" y="5094321"/>
            <a:ext cx="6699473" cy="954107"/>
            <a:chOff x="6355624" y="4380890"/>
            <a:chExt cx="5786220" cy="954107"/>
          </a:xfrm>
        </p:grpSpPr>
        <p:sp>
          <p:nvSpPr>
            <p:cNvPr id="16" name="TextBox 15"/>
            <p:cNvSpPr txBox="1"/>
            <p:nvPr/>
          </p:nvSpPr>
          <p:spPr>
            <a:xfrm>
              <a:off x="6969083" y="4380890"/>
              <a:ext cx="51727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Không có ánh nắng thì không có sự bốc hơi nước, trời sẽ không có mưa.</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24" y="4443660"/>
              <a:ext cx="788921" cy="828566"/>
            </a:xfrm>
            <a:prstGeom prst="rect">
              <a:avLst/>
            </a:prstGeom>
          </p:spPr>
        </p:pic>
      </p:grpSp>
      <p:pic>
        <p:nvPicPr>
          <p:cNvPr id="2" name="Picture 1"/>
          <p:cNvPicPr>
            <a:picLocks noChangeAspect="1"/>
          </p:cNvPicPr>
          <p:nvPr/>
        </p:nvPicPr>
        <p:blipFill>
          <a:blip r:embed="rId4"/>
          <a:stretch>
            <a:fillRect/>
          </a:stretch>
        </p:blipFill>
        <p:spPr>
          <a:xfrm>
            <a:off x="1130935" y="4466144"/>
            <a:ext cx="3775945" cy="2210462"/>
          </a:xfrm>
          <a:prstGeom prst="rect">
            <a:avLst/>
          </a:prstGeom>
        </p:spPr>
      </p:pic>
      <p:pic>
        <p:nvPicPr>
          <p:cNvPr id="15" name="Picture 14"/>
          <p:cNvPicPr>
            <a:picLocks noChangeAspect="1"/>
          </p:cNvPicPr>
          <p:nvPr/>
        </p:nvPicPr>
        <p:blipFill>
          <a:blip r:embed="rId5"/>
          <a:stretch>
            <a:fillRect/>
          </a:stretch>
        </p:blipFill>
        <p:spPr>
          <a:xfrm>
            <a:off x="1130935" y="2409330"/>
            <a:ext cx="3741633" cy="1918398"/>
          </a:xfrm>
          <a:prstGeom prst="rect">
            <a:avLst/>
          </a:prstGeom>
        </p:spPr>
      </p:pic>
    </p:spTree>
    <p:extLst>
      <p:ext uri="{BB962C8B-B14F-4D97-AF65-F5344CB8AC3E}">
        <p14:creationId xmlns:p14="http://schemas.microsoft.com/office/powerpoint/2010/main" val="374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5" y="754380"/>
            <a:ext cx="12191365" cy="1248040"/>
            <a:chOff x="0" y="403860"/>
            <a:chExt cx="12191365" cy="1036320"/>
          </a:xfrm>
        </p:grpSpPr>
        <p:grpSp>
          <p:nvGrpSpPr>
            <p:cNvPr id="5" name="Group 4"/>
            <p:cNvGrpSpPr/>
            <p:nvPr/>
          </p:nvGrpSpPr>
          <p:grpSpPr>
            <a:xfrm>
              <a:off x="0" y="457200"/>
              <a:ext cx="1130300" cy="929640"/>
              <a:chOff x="0" y="720"/>
              <a:chExt cx="2064" cy="1464"/>
            </a:xfrm>
          </p:grpSpPr>
          <p:pic>
            <p:nvPicPr>
              <p:cNvPr id="10" name="Graphic 3"/>
              <p:cNvPicPr>
                <a:picLocks noChangeAspect="1"/>
              </p:cNvPicPr>
              <p:nvPr/>
            </p:nvPicPr>
            <p:blipFill rotWithShape="1">
              <a:blip>
                <a:extLst/>
              </a:blip>
              <a:srcRect l="67465"/>
              <a:stretch>
                <a:fillRect/>
              </a:stretch>
            </p:blipFill>
            <p:spPr>
              <a:xfrm>
                <a:off x="0" y="720"/>
                <a:ext cx="2064" cy="1464"/>
              </a:xfrm>
              <a:prstGeom prst="rect">
                <a:avLst/>
              </a:prstGeom>
              <a:effectLst>
                <a:outerShdw blurRad="50800" dist="38100" dir="2700000" algn="tl" rotWithShape="0">
                  <a:prstClr val="black">
                    <a:alpha val="40000"/>
                  </a:prstClr>
                </a:outerShdw>
              </a:effectLst>
            </p:spPr>
          </p:pic>
          <p:sp>
            <p:nvSpPr>
              <p:cNvPr id="11" name="文本框 25"/>
              <p:cNvSpPr txBox="1"/>
              <p:nvPr/>
            </p:nvSpPr>
            <p:spPr>
              <a:xfrm>
                <a:off x="299" y="816"/>
                <a:ext cx="542" cy="1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rPr>
                  <a:t>4</a:t>
                </a:r>
                <a:endParaRPr kumimoji="0" lang="en-US" altLang="zh-CN" sz="5400" b="0" i="0" u="none" strike="noStrike" kern="1200" cap="none" spc="0" normalizeH="0" baseline="0" noProof="0" dirty="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endParaRPr>
              </a:p>
            </p:txBody>
          </p:sp>
        </p:grpSp>
        <p:grpSp>
          <p:nvGrpSpPr>
            <p:cNvPr id="6" name="Group 5"/>
            <p:cNvGrpSpPr/>
            <p:nvPr/>
          </p:nvGrpSpPr>
          <p:grpSpPr>
            <a:xfrm>
              <a:off x="950976" y="403860"/>
              <a:ext cx="11240389" cy="1036320"/>
              <a:chOff x="1780" y="636"/>
              <a:chExt cx="17419" cy="1632"/>
            </a:xfrm>
          </p:grpSpPr>
          <p:pic>
            <p:nvPicPr>
              <p:cNvPr id="8" name="Picture 7"/>
              <p:cNvPicPr>
                <a:picLocks noChangeAspect="1"/>
              </p:cNvPicPr>
              <p:nvPr/>
            </p:nvPicPr>
            <p:blipFill rotWithShape="1">
              <a:blip r:embed="rId2"/>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2"/>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1620723" y="741105"/>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
        <p:nvSpPr>
          <p:cNvPr id="12" name="TextBox 11"/>
          <p:cNvSpPr txBox="1"/>
          <p:nvPr/>
        </p:nvSpPr>
        <p:spPr>
          <a:xfrm>
            <a:off x="1713723" y="1022107"/>
            <a:ext cx="843532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Pacifico" panose="00000500000000000000" pitchFamily="2" charset="0"/>
                <a:ea typeface="+mn-ea"/>
                <a:cs typeface="+mn-cs"/>
              </a:rPr>
              <a:t>Năng lượng mặt trời đối với khí hậu</a:t>
            </a:r>
            <a:endParaRPr kumimoji="0" lang="en-GB" sz="4400" b="0" i="0" u="none" strike="noStrike" kern="1200" cap="none" spc="0" normalizeH="0" baseline="0" noProof="0">
              <a:ln>
                <a:noFill/>
              </a:ln>
              <a:solidFill>
                <a:prstClr val="white"/>
              </a:solidFill>
              <a:effectLst/>
              <a:uLnTx/>
              <a:uFillTx/>
              <a:latin typeface="Pacifico" panose="00000500000000000000" pitchFamily="2" charset="0"/>
              <a:ea typeface="+mn-ea"/>
              <a:cs typeface="+mn-cs"/>
            </a:endParaRPr>
          </a:p>
        </p:txBody>
      </p:sp>
      <p:pic>
        <p:nvPicPr>
          <p:cNvPr id="2" name="Picture 1"/>
          <p:cNvPicPr>
            <a:picLocks noChangeAspect="1"/>
          </p:cNvPicPr>
          <p:nvPr/>
        </p:nvPicPr>
        <p:blipFill>
          <a:blip r:embed="rId3"/>
          <a:stretch>
            <a:fillRect/>
          </a:stretch>
        </p:blipFill>
        <p:spPr>
          <a:xfrm>
            <a:off x="573151" y="4327726"/>
            <a:ext cx="3775945" cy="2210462"/>
          </a:xfrm>
          <a:prstGeom prst="rect">
            <a:avLst/>
          </a:prstGeom>
        </p:spPr>
      </p:pic>
      <p:pic>
        <p:nvPicPr>
          <p:cNvPr id="15" name="Picture 14"/>
          <p:cNvPicPr>
            <a:picLocks noChangeAspect="1"/>
          </p:cNvPicPr>
          <p:nvPr/>
        </p:nvPicPr>
        <p:blipFill>
          <a:blip r:embed="rId4"/>
          <a:stretch>
            <a:fillRect/>
          </a:stretch>
        </p:blipFill>
        <p:spPr>
          <a:xfrm>
            <a:off x="573151" y="2270912"/>
            <a:ext cx="3741633" cy="1918398"/>
          </a:xfrm>
          <a:prstGeom prst="rect">
            <a:avLst/>
          </a:prstGeom>
        </p:spPr>
      </p:pic>
      <p:pic>
        <p:nvPicPr>
          <p:cNvPr id="3" name="Picture 2"/>
          <p:cNvPicPr>
            <a:picLocks noChangeAspect="1"/>
          </p:cNvPicPr>
          <p:nvPr/>
        </p:nvPicPr>
        <p:blipFill>
          <a:blip r:embed="rId5"/>
          <a:stretch>
            <a:fillRect/>
          </a:stretch>
        </p:blipFill>
        <p:spPr>
          <a:xfrm>
            <a:off x="4529875" y="2270912"/>
            <a:ext cx="3343108" cy="1918398"/>
          </a:xfrm>
          <a:prstGeom prst="rect">
            <a:avLst/>
          </a:prstGeom>
        </p:spPr>
      </p:pic>
      <p:pic>
        <p:nvPicPr>
          <p:cNvPr id="13" name="Picture 12"/>
          <p:cNvPicPr>
            <a:picLocks noChangeAspect="1"/>
          </p:cNvPicPr>
          <p:nvPr/>
        </p:nvPicPr>
        <p:blipFill>
          <a:blip r:embed="rId6"/>
          <a:stretch>
            <a:fillRect/>
          </a:stretch>
        </p:blipFill>
        <p:spPr>
          <a:xfrm>
            <a:off x="4529874" y="4327726"/>
            <a:ext cx="3343109" cy="224500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6303" y="2758440"/>
            <a:ext cx="4541520" cy="4541520"/>
          </a:xfrm>
          <a:prstGeom prst="rect">
            <a:avLst/>
          </a:prstGeom>
        </p:spPr>
      </p:pic>
    </p:spTree>
    <p:extLst>
      <p:ext uri="{BB962C8B-B14F-4D97-AF65-F5344CB8AC3E}">
        <p14:creationId xmlns:p14="http://schemas.microsoft.com/office/powerpoint/2010/main" val="90688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402" y="2085734"/>
            <a:ext cx="3681248" cy="3681248"/>
          </a:xfrm>
          <a:prstGeom prst="rect">
            <a:avLst/>
          </a:prstGeom>
        </p:spPr>
      </p:pic>
      <p:pic>
        <p:nvPicPr>
          <p:cNvPr id="2" name="Picture 1"/>
          <p:cNvPicPr>
            <a:picLocks noChangeAspect="1"/>
          </p:cNvPicPr>
          <p:nvPr/>
        </p:nvPicPr>
        <p:blipFill>
          <a:blip r:embed="rId4"/>
          <a:stretch>
            <a:fillRect/>
          </a:stretch>
        </p:blipFill>
        <p:spPr>
          <a:xfrm>
            <a:off x="3357800" y="465196"/>
            <a:ext cx="5279594" cy="1981372"/>
          </a:xfrm>
          <a:prstGeom prst="rect">
            <a:avLst/>
          </a:prstGeom>
        </p:spPr>
      </p:pic>
      <p:grpSp>
        <p:nvGrpSpPr>
          <p:cNvPr id="4" name="Group 3"/>
          <p:cNvGrpSpPr/>
          <p:nvPr/>
        </p:nvGrpSpPr>
        <p:grpSpPr>
          <a:xfrm>
            <a:off x="180222" y="2002353"/>
            <a:ext cx="4481457" cy="1569660"/>
            <a:chOff x="180222" y="2002353"/>
            <a:chExt cx="4481457" cy="1569660"/>
          </a:xfrm>
        </p:grpSpPr>
        <p:grpSp>
          <p:nvGrpSpPr>
            <p:cNvPr id="24" name="组合 23"/>
            <p:cNvGrpSpPr/>
            <p:nvPr/>
          </p:nvGrpSpPr>
          <p:grpSpPr>
            <a:xfrm>
              <a:off x="3961445" y="2353912"/>
              <a:ext cx="700234" cy="693303"/>
              <a:chOff x="4342042" y="2369152"/>
              <a:chExt cx="839558" cy="831248"/>
            </a:xfrm>
          </p:grpSpPr>
          <p:sp>
            <p:nvSpPr>
              <p:cNvPr id="22" name="圆角矩形 21"/>
              <p:cNvSpPr/>
              <p:nvPr/>
            </p:nvSpPr>
            <p:spPr>
              <a:xfrm>
                <a:off x="4450080" y="2468880"/>
                <a:ext cx="731520" cy="7315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3" name="圆角矩形 22"/>
              <p:cNvSpPr/>
              <p:nvPr/>
            </p:nvSpPr>
            <p:spPr>
              <a:xfrm>
                <a:off x="4342042" y="2369152"/>
                <a:ext cx="731520" cy="731520"/>
              </a:xfrm>
              <a:prstGeom prst="roundRect">
                <a:avLst/>
              </a:pr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sp>
          <p:nvSpPr>
            <p:cNvPr id="3" name="TextBox 2"/>
            <p:cNvSpPr txBox="1"/>
            <p:nvPr/>
          </p:nvSpPr>
          <p:spPr>
            <a:xfrm>
              <a:off x="180222" y="2002353"/>
              <a:ext cx="378122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Mặt trời chiếu sáng và sưởi ấm muôn loài, giúp cho cây xanh tốt, người và động vật khỏe mạnh</a:t>
              </a:r>
              <a:endParaRPr kumimoji="0" lang="en-GB"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5" name="Group 4"/>
          <p:cNvGrpSpPr/>
          <p:nvPr/>
        </p:nvGrpSpPr>
        <p:grpSpPr>
          <a:xfrm>
            <a:off x="7636815" y="2111866"/>
            <a:ext cx="4065825" cy="2123658"/>
            <a:chOff x="7636815" y="2111866"/>
            <a:chExt cx="4065825" cy="2123658"/>
          </a:xfrm>
        </p:grpSpPr>
        <p:grpSp>
          <p:nvGrpSpPr>
            <p:cNvPr id="46" name="组合 45"/>
            <p:cNvGrpSpPr/>
            <p:nvPr/>
          </p:nvGrpSpPr>
          <p:grpSpPr>
            <a:xfrm>
              <a:off x="7636815" y="2297456"/>
              <a:ext cx="700234" cy="693303"/>
              <a:chOff x="4342042" y="2369152"/>
              <a:chExt cx="839558" cy="831248"/>
            </a:xfrm>
          </p:grpSpPr>
          <p:sp>
            <p:nvSpPr>
              <p:cNvPr id="50" name="圆角矩形 49"/>
              <p:cNvSpPr/>
              <p:nvPr/>
            </p:nvSpPr>
            <p:spPr>
              <a:xfrm>
                <a:off x="4450080" y="2468880"/>
                <a:ext cx="731520" cy="731520"/>
              </a:xfrm>
              <a:prstGeom prst="roundRect">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1" name="圆角矩形 50"/>
              <p:cNvSpPr/>
              <p:nvPr/>
            </p:nvSpPr>
            <p:spPr>
              <a:xfrm>
                <a:off x="4342042" y="2369152"/>
                <a:ext cx="731520" cy="731520"/>
              </a:xfrm>
              <a:prstGeom prst="roundRect">
                <a:avLst/>
              </a:pr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sp>
          <p:nvSpPr>
            <p:cNvPr id="62" name="TextBox 61"/>
            <p:cNvSpPr txBox="1"/>
            <p:nvPr/>
          </p:nvSpPr>
          <p:spPr>
            <a:xfrm>
              <a:off x="8500886" y="2111866"/>
              <a:ext cx="3201754"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Cây xanh hấp thụ năng lượng mặt trời để sinh trưởng và phát triển. Cây là thức ăn trực tiếp hoặc gián tiếp của động vật. Cây còn cung cấp củi đun.</a:t>
              </a:r>
              <a:endParaRPr kumimoji="0" lang="en-GB"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6" name="Group 5"/>
          <p:cNvGrpSpPr/>
          <p:nvPr/>
        </p:nvGrpSpPr>
        <p:grpSpPr>
          <a:xfrm>
            <a:off x="7699167" y="4623715"/>
            <a:ext cx="4156337" cy="1107996"/>
            <a:chOff x="7699167" y="4623715"/>
            <a:chExt cx="4156337" cy="1107996"/>
          </a:xfrm>
        </p:grpSpPr>
        <p:grpSp>
          <p:nvGrpSpPr>
            <p:cNvPr id="54" name="组合 53"/>
            <p:cNvGrpSpPr/>
            <p:nvPr/>
          </p:nvGrpSpPr>
          <p:grpSpPr>
            <a:xfrm>
              <a:off x="7699167" y="4692554"/>
              <a:ext cx="700234" cy="693303"/>
              <a:chOff x="4342042" y="2369152"/>
              <a:chExt cx="839558" cy="831248"/>
            </a:xfrm>
          </p:grpSpPr>
          <p:sp>
            <p:nvSpPr>
              <p:cNvPr id="58" name="圆角矩形 57"/>
              <p:cNvSpPr/>
              <p:nvPr/>
            </p:nvSpPr>
            <p:spPr>
              <a:xfrm>
                <a:off x="4450080" y="2468880"/>
                <a:ext cx="731520" cy="731520"/>
              </a:xfrm>
              <a:prstGeom prst="roundRect">
                <a:avLst/>
              </a:prstGeom>
              <a:solidFill>
                <a:srgbClr val="55B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9" name="圆角矩形 58"/>
              <p:cNvSpPr/>
              <p:nvPr/>
            </p:nvSpPr>
            <p:spPr>
              <a:xfrm>
                <a:off x="4342042" y="2369152"/>
                <a:ext cx="731520" cy="731520"/>
              </a:xfrm>
              <a:prstGeom prst="roundRect">
                <a:avLst/>
              </a:pr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sp>
          <p:nvSpPr>
            <p:cNvPr id="63" name="TextBox 62"/>
            <p:cNvSpPr txBox="1"/>
            <p:nvPr/>
          </p:nvSpPr>
          <p:spPr>
            <a:xfrm>
              <a:off x="8489510" y="4623715"/>
              <a:ext cx="336599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Than đá, dầu mỏ, khí đốt tự nhiên cũng được hình thành do năng lượng mặt trời.</a:t>
              </a:r>
              <a:endParaRPr kumimoji="0" lang="en-GB"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6"/>
          <p:cNvGrpSpPr/>
          <p:nvPr/>
        </p:nvGrpSpPr>
        <p:grpSpPr>
          <a:xfrm>
            <a:off x="263430" y="4566653"/>
            <a:ext cx="4398249" cy="1200329"/>
            <a:chOff x="263430" y="4566653"/>
            <a:chExt cx="4398249" cy="1200329"/>
          </a:xfrm>
        </p:grpSpPr>
        <p:grpSp>
          <p:nvGrpSpPr>
            <p:cNvPr id="39" name="组合 38"/>
            <p:cNvGrpSpPr/>
            <p:nvPr/>
          </p:nvGrpSpPr>
          <p:grpSpPr>
            <a:xfrm>
              <a:off x="3961445" y="4778578"/>
              <a:ext cx="700234" cy="693303"/>
              <a:chOff x="4342042" y="2369152"/>
              <a:chExt cx="839558" cy="831248"/>
            </a:xfrm>
          </p:grpSpPr>
          <p:sp>
            <p:nvSpPr>
              <p:cNvPr id="43" name="圆角矩形 42"/>
              <p:cNvSpPr/>
              <p:nvPr/>
            </p:nvSpPr>
            <p:spPr>
              <a:xfrm>
                <a:off x="4450080" y="2468880"/>
                <a:ext cx="731520" cy="731520"/>
              </a:xfrm>
              <a:prstGeom prst="roundRect">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44" name="圆角矩形 43"/>
              <p:cNvSpPr/>
              <p:nvPr/>
            </p:nvSpPr>
            <p:spPr>
              <a:xfrm>
                <a:off x="4342042" y="2369152"/>
                <a:ext cx="731520" cy="731520"/>
              </a:xfrm>
              <a:prstGeom prst="roundRect">
                <a:avLst/>
              </a:pr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sp>
          <p:nvSpPr>
            <p:cNvPr id="64" name="TextBox 63"/>
            <p:cNvSpPr txBox="1"/>
            <p:nvPr/>
          </p:nvSpPr>
          <p:spPr>
            <a:xfrm>
              <a:off x="263430" y="4566653"/>
              <a:ext cx="3484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Năng lượng mặt trời con gây ra nắng, mưa, gió, bão trên trái đất</a:t>
              </a:r>
              <a:endParaRPr kumimoji="0" lang="en-GB"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714251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623788" y="6507480"/>
            <a:ext cx="8598360" cy="0"/>
            <a:chOff x="1154982" y="5882640"/>
            <a:chExt cx="8598360" cy="0"/>
          </a:xfrm>
        </p:grpSpPr>
        <p:cxnSp>
          <p:nvCxnSpPr>
            <p:cNvPr id="35" name="直接连接符 34"/>
            <p:cNvCxnSpPr/>
            <p:nvPr/>
          </p:nvCxnSpPr>
          <p:spPr>
            <a:xfrm>
              <a:off x="1154982" y="5882640"/>
              <a:ext cx="233497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71414"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381562" y="5882640"/>
              <a:ext cx="73552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324232" y="5882640"/>
              <a:ext cx="119848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771586" y="5882640"/>
              <a:ext cx="228097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303762"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4076591" y="457200"/>
            <a:ext cx="6024542" cy="3253740"/>
            <a:chOff x="3778428" y="952500"/>
            <a:chExt cx="5654874" cy="3009900"/>
          </a:xfrm>
        </p:grpSpPr>
        <p:sp>
          <p:nvSpPr>
            <p:cNvPr id="5" name="圆角矩形 4"/>
            <p:cNvSpPr/>
            <p:nvPr/>
          </p:nvSpPr>
          <p:spPr>
            <a:xfrm>
              <a:off x="3977640" y="1082040"/>
              <a:ext cx="4450080" cy="21793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22" name="组合 21"/>
            <p:cNvGrpSpPr/>
            <p:nvPr/>
          </p:nvGrpSpPr>
          <p:grpSpPr>
            <a:xfrm>
              <a:off x="3778428" y="952500"/>
              <a:ext cx="4298772" cy="2179320"/>
              <a:chOff x="3778428" y="952500"/>
              <a:chExt cx="4298772" cy="2179320"/>
            </a:xfrm>
          </p:grpSpPr>
          <p:grpSp>
            <p:nvGrpSpPr>
              <p:cNvPr id="19" name="组合 18"/>
              <p:cNvGrpSpPr/>
              <p:nvPr/>
            </p:nvGrpSpPr>
            <p:grpSpPr>
              <a:xfrm>
                <a:off x="3778428" y="952500"/>
                <a:ext cx="4298772" cy="2179320"/>
                <a:chOff x="3778428" y="952500"/>
                <a:chExt cx="4298772" cy="2179320"/>
              </a:xfrm>
            </p:grpSpPr>
            <p:sp>
              <p:nvSpPr>
                <p:cNvPr id="11" name="任意多边形 10"/>
                <p:cNvSpPr/>
                <p:nvPr/>
              </p:nvSpPr>
              <p:spPr>
                <a:xfrm>
                  <a:off x="3778428" y="95250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0" name="任意多边形 9"/>
                <p:cNvSpPr/>
                <p:nvPr/>
              </p:nvSpPr>
              <p:spPr>
                <a:xfrm>
                  <a:off x="6736080" y="95250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cxnSp>
              <p:nvCxnSpPr>
                <p:cNvPr id="14" name="直接连接符 13"/>
                <p:cNvCxnSpPr/>
                <p:nvPr/>
              </p:nvCxnSpPr>
              <p:spPr>
                <a:xfrm>
                  <a:off x="5908846" y="95250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nvGrpSpPr>
                <p:cNvPr id="18" name="组合 17"/>
                <p:cNvGrpSpPr/>
                <p:nvPr/>
              </p:nvGrpSpPr>
              <p:grpSpPr>
                <a:xfrm>
                  <a:off x="5004192" y="3124200"/>
                  <a:ext cx="1577325" cy="0"/>
                  <a:chOff x="5004192" y="3124200"/>
                  <a:chExt cx="1577325" cy="0"/>
                </a:xfrm>
              </p:grpSpPr>
              <p:cxnSp>
                <p:nvCxnSpPr>
                  <p:cNvPr id="15" name="直接连接符 14"/>
                  <p:cNvCxnSpPr/>
                  <p:nvPr/>
                </p:nvCxnSpPr>
                <p:spPr>
                  <a:xfrm>
                    <a:off x="5004192" y="3124200"/>
                    <a:ext cx="969888"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6211483" y="312420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cxnSp>
            <p:nvCxnSpPr>
              <p:cNvPr id="21" name="直接连接符 20"/>
              <p:cNvCxnSpPr/>
              <p:nvPr/>
            </p:nvCxnSpPr>
            <p:spPr>
              <a:xfrm>
                <a:off x="5358043" y="95250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517" y="1951741"/>
              <a:ext cx="2851785" cy="2010659"/>
            </a:xfrm>
            <a:prstGeom prst="rect">
              <a:avLst/>
            </a:prstGeom>
          </p:spPr>
        </p:pic>
      </p:grpSp>
      <p:sp>
        <p:nvSpPr>
          <p:cNvPr id="25" name="文本框 24"/>
          <p:cNvSpPr txBox="1"/>
          <p:nvPr/>
        </p:nvSpPr>
        <p:spPr>
          <a:xfrm>
            <a:off x="4337002" y="1171783"/>
            <a:ext cx="49564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7200" b="0" i="0" u="none" strike="noStrike" kern="1200" cap="none" spc="0" normalizeH="0" baseline="0" noProof="0">
                <a:ln w="28575">
                  <a:solidFill>
                    <a:srgbClr val="ED7D31">
                      <a:lumMod val="50000"/>
                    </a:srgbClr>
                  </a:solidFill>
                </a:ln>
                <a:solidFill>
                  <a:prstClr val="white"/>
                </a:solidFill>
                <a:effectLst/>
                <a:uLnTx/>
                <a:uFillTx/>
                <a:latin typeface="Coiny" panose="02000903060500060000" pitchFamily="2" charset="0"/>
                <a:ea typeface="印品粗朗体" panose="02000000000000000000" pitchFamily="2" charset="-122"/>
                <a:cs typeface="+mn-cs"/>
              </a:rPr>
              <a:t>Mục tiêu</a:t>
            </a:r>
            <a:endParaRPr kumimoji="0" lang="zh-CN" altLang="en-US" sz="7200" b="0" i="0" u="none" strike="noStrike" kern="1200" cap="none" spc="0" normalizeH="0" baseline="0" noProof="0" dirty="0">
              <a:ln w="28575">
                <a:solidFill>
                  <a:srgbClr val="ED7D31">
                    <a:lumMod val="50000"/>
                  </a:srgbClr>
                </a:solidFill>
              </a:ln>
              <a:solidFill>
                <a:prstClr val="white"/>
              </a:solidFill>
              <a:effectLst/>
              <a:uLnTx/>
              <a:uFillTx/>
              <a:latin typeface="Coiny" panose="02000903060500060000" pitchFamily="2" charset="0"/>
              <a:ea typeface="印品粗朗体" panose="02000000000000000000" pitchFamily="2" charset="-122"/>
              <a:cs typeface="+mn-cs"/>
            </a:endParaRPr>
          </a:p>
        </p:txBody>
      </p:sp>
      <p:grpSp>
        <p:nvGrpSpPr>
          <p:cNvPr id="124" name="组合 123"/>
          <p:cNvGrpSpPr/>
          <p:nvPr/>
        </p:nvGrpSpPr>
        <p:grpSpPr>
          <a:xfrm>
            <a:off x="1810949" y="3496634"/>
            <a:ext cx="4221419" cy="963645"/>
            <a:chOff x="852250" y="4069127"/>
            <a:chExt cx="4221419" cy="963645"/>
          </a:xfrm>
        </p:grpSpPr>
        <p:sp>
          <p:nvSpPr>
            <p:cNvPr id="118" name="十字星 21"/>
            <p:cNvSpPr/>
            <p:nvPr/>
          </p:nvSpPr>
          <p:spPr>
            <a:xfrm>
              <a:off x="852250" y="4396604"/>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19" name="任意多边形 118"/>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20" name="任意多边形 119"/>
            <p:cNvSpPr/>
            <p:nvPr/>
          </p:nvSpPr>
          <p:spPr>
            <a:xfrm rot="8286032">
              <a:off x="2977434" y="47206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21" name="椭圆 120"/>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22" name="椭圆 121"/>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23"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grpSp>
        <p:nvGrpSpPr>
          <p:cNvPr id="125" name="组合 124"/>
          <p:cNvGrpSpPr/>
          <p:nvPr/>
        </p:nvGrpSpPr>
        <p:grpSpPr>
          <a:xfrm>
            <a:off x="7406126" y="3878863"/>
            <a:ext cx="3371610" cy="617377"/>
            <a:chOff x="852250" y="4113119"/>
            <a:chExt cx="3818733" cy="626413"/>
          </a:xfrm>
        </p:grpSpPr>
        <p:sp>
          <p:nvSpPr>
            <p:cNvPr id="126" name="十字星 21"/>
            <p:cNvSpPr/>
            <p:nvPr/>
          </p:nvSpPr>
          <p:spPr>
            <a:xfrm>
              <a:off x="852250" y="4396604"/>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27" name="任意多边形 126"/>
            <p:cNvSpPr/>
            <p:nvPr/>
          </p:nvSpPr>
          <p:spPr>
            <a:xfrm rot="5400000">
              <a:off x="4085813" y="4425741"/>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D8876"/>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29" name="椭圆 128"/>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30" name="椭圆 129"/>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31"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098" y="740183"/>
            <a:ext cx="2348513" cy="2132557"/>
          </a:xfrm>
          <a:prstGeom prst="rect">
            <a:avLst/>
          </a:prstGeom>
        </p:spPr>
      </p:pic>
      <p:grpSp>
        <p:nvGrpSpPr>
          <p:cNvPr id="6" name="Group 5"/>
          <p:cNvGrpSpPr/>
          <p:nvPr/>
        </p:nvGrpSpPr>
        <p:grpSpPr>
          <a:xfrm>
            <a:off x="611102" y="3774575"/>
            <a:ext cx="3260707" cy="2253727"/>
            <a:chOff x="611102" y="3774575"/>
            <a:chExt cx="3260707" cy="2253727"/>
          </a:xfrm>
        </p:grpSpPr>
        <p:grpSp>
          <p:nvGrpSpPr>
            <p:cNvPr id="76" name="组合 75"/>
            <p:cNvGrpSpPr/>
            <p:nvPr/>
          </p:nvGrpSpPr>
          <p:grpSpPr>
            <a:xfrm>
              <a:off x="1086409" y="3774575"/>
              <a:ext cx="1214539" cy="1109883"/>
              <a:chOff x="1135912" y="3142077"/>
              <a:chExt cx="2012150" cy="1838764"/>
            </a:xfrm>
          </p:grpSpPr>
          <p:sp>
            <p:nvSpPr>
              <p:cNvPr id="50" name="任意多边形 49"/>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75" name="组合 74"/>
              <p:cNvGrpSpPr/>
              <p:nvPr/>
            </p:nvGrpSpPr>
            <p:grpSpPr>
              <a:xfrm>
                <a:off x="1135912" y="3489276"/>
                <a:ext cx="1830957" cy="1144365"/>
                <a:chOff x="8001274" y="4165036"/>
                <a:chExt cx="1830957" cy="1144365"/>
              </a:xfrm>
            </p:grpSpPr>
            <p:sp>
              <p:nvSpPr>
                <p:cNvPr id="74" name="任意多边形 73"/>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71" name="组合 70"/>
                <p:cNvGrpSpPr/>
                <p:nvPr/>
              </p:nvGrpSpPr>
              <p:grpSpPr>
                <a:xfrm>
                  <a:off x="8001274" y="4165036"/>
                  <a:ext cx="1830957" cy="928228"/>
                  <a:chOff x="4250868" y="853440"/>
                  <a:chExt cx="4298772" cy="2179320"/>
                </a:xfrm>
              </p:grpSpPr>
              <p:sp>
                <p:nvSpPr>
                  <p:cNvPr id="65" name="任意多边形 64"/>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66" name="任意多边形 65"/>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cxnSp>
                <p:nvCxnSpPr>
                  <p:cNvPr id="67" name="直接连接符 66"/>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直接连接符 68"/>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直接连接符 69"/>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3" name="TextBox 2"/>
            <p:cNvSpPr txBox="1"/>
            <p:nvPr/>
          </p:nvSpPr>
          <p:spPr>
            <a:xfrm flipH="1">
              <a:off x="611102" y="5197305"/>
              <a:ext cx="32607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Vai trò của năng lượng mặt trời trong tự nhiên</a:t>
              </a:r>
            </a:p>
          </p:txBody>
        </p:sp>
      </p:grpSp>
      <p:grpSp>
        <p:nvGrpSpPr>
          <p:cNvPr id="7" name="Group 6"/>
          <p:cNvGrpSpPr/>
          <p:nvPr/>
        </p:nvGrpSpPr>
        <p:grpSpPr>
          <a:xfrm>
            <a:off x="4575324" y="3795139"/>
            <a:ext cx="3541908" cy="2628504"/>
            <a:chOff x="4575324" y="3795139"/>
            <a:chExt cx="3541908" cy="2628504"/>
          </a:xfrm>
        </p:grpSpPr>
        <p:grpSp>
          <p:nvGrpSpPr>
            <p:cNvPr id="80" name="组合 79"/>
            <p:cNvGrpSpPr/>
            <p:nvPr/>
          </p:nvGrpSpPr>
          <p:grpSpPr>
            <a:xfrm>
              <a:off x="5447848" y="3795139"/>
              <a:ext cx="1214539" cy="1109883"/>
              <a:chOff x="1135912" y="3142077"/>
              <a:chExt cx="2012150" cy="1838764"/>
            </a:xfrm>
          </p:grpSpPr>
          <p:sp>
            <p:nvSpPr>
              <p:cNvPr id="82" name="任意多边形 81"/>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83" name="组合 82"/>
              <p:cNvGrpSpPr/>
              <p:nvPr/>
            </p:nvGrpSpPr>
            <p:grpSpPr>
              <a:xfrm>
                <a:off x="1135912" y="3489276"/>
                <a:ext cx="1830957" cy="1144365"/>
                <a:chOff x="8001274" y="4165036"/>
                <a:chExt cx="1830957" cy="1144365"/>
              </a:xfrm>
            </p:grpSpPr>
            <p:sp>
              <p:nvSpPr>
                <p:cNvPr id="84" name="任意多边形 83"/>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85" name="组合 84"/>
                <p:cNvGrpSpPr/>
                <p:nvPr/>
              </p:nvGrpSpPr>
              <p:grpSpPr>
                <a:xfrm>
                  <a:off x="8001274" y="4165036"/>
                  <a:ext cx="1830957" cy="928228"/>
                  <a:chOff x="4250868" y="853440"/>
                  <a:chExt cx="4298772" cy="2179320"/>
                </a:xfrm>
              </p:grpSpPr>
              <p:sp>
                <p:nvSpPr>
                  <p:cNvPr id="86" name="任意多边形 85"/>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87" name="任意多边形 86"/>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cxnSp>
                <p:nvCxnSpPr>
                  <p:cNvPr id="88" name="直接连接符 87"/>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直接连接符 88"/>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直接连接符 89"/>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115" name="TextBox 114"/>
            <p:cNvSpPr txBox="1"/>
            <p:nvPr/>
          </p:nvSpPr>
          <p:spPr>
            <a:xfrm flipH="1">
              <a:off x="4575324" y="5223314"/>
              <a:ext cx="35419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Nêu ví dụ về ứng dụng năng lượng mặt trời trong cuộc sống</a:t>
              </a:r>
            </a:p>
          </p:txBody>
        </p:sp>
      </p:grpSp>
      <p:grpSp>
        <p:nvGrpSpPr>
          <p:cNvPr id="8" name="Group 7"/>
          <p:cNvGrpSpPr/>
          <p:nvPr/>
        </p:nvGrpSpPr>
        <p:grpSpPr>
          <a:xfrm>
            <a:off x="8297035" y="3781523"/>
            <a:ext cx="3902680" cy="2554839"/>
            <a:chOff x="8297035" y="3781523"/>
            <a:chExt cx="3902680" cy="2554839"/>
          </a:xfrm>
        </p:grpSpPr>
        <p:grpSp>
          <p:nvGrpSpPr>
            <p:cNvPr id="104" name="组合 103"/>
            <p:cNvGrpSpPr/>
            <p:nvPr/>
          </p:nvGrpSpPr>
          <p:grpSpPr>
            <a:xfrm>
              <a:off x="8886594" y="3781523"/>
              <a:ext cx="1214539" cy="1109883"/>
              <a:chOff x="1135912" y="3142077"/>
              <a:chExt cx="2012150" cy="1838764"/>
            </a:xfrm>
          </p:grpSpPr>
          <p:sp>
            <p:nvSpPr>
              <p:cNvPr id="106" name="任意多边形 105"/>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7" name="组合 106"/>
              <p:cNvGrpSpPr/>
              <p:nvPr/>
            </p:nvGrpSpPr>
            <p:grpSpPr>
              <a:xfrm>
                <a:off x="1135912" y="3489276"/>
                <a:ext cx="1830957" cy="1144365"/>
                <a:chOff x="8001274" y="4165036"/>
                <a:chExt cx="1830957" cy="1144365"/>
              </a:xfrm>
            </p:grpSpPr>
            <p:sp>
              <p:nvSpPr>
                <p:cNvPr id="108" name="任意多边形 107"/>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9" name="组合 108"/>
                <p:cNvGrpSpPr/>
                <p:nvPr/>
              </p:nvGrpSpPr>
              <p:grpSpPr>
                <a:xfrm>
                  <a:off x="8001274" y="4165036"/>
                  <a:ext cx="1830957" cy="928228"/>
                  <a:chOff x="4250868" y="853440"/>
                  <a:chExt cx="4298772" cy="2179320"/>
                </a:xfrm>
              </p:grpSpPr>
              <p:sp>
                <p:nvSpPr>
                  <p:cNvPr id="110" name="任意多边形 109"/>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11" name="任意多边形 110"/>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cxnSp>
                <p:nvCxnSpPr>
                  <p:cNvPr id="112" name="直接连接符 111"/>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直接连接符 112"/>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直接连接符 113"/>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116" name="TextBox 115"/>
            <p:cNvSpPr txBox="1"/>
            <p:nvPr/>
          </p:nvSpPr>
          <p:spPr>
            <a:xfrm flipH="1">
              <a:off x="8297035" y="5136033"/>
              <a:ext cx="3902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Tiết kiệm nguồn năng lượng mặt trời, nâng cao ý thức bảo vệ môi trường</a:t>
              </a:r>
            </a:p>
          </p:txBody>
        </p:sp>
      </p:grpSp>
    </p:spTree>
    <p:extLst>
      <p:ext uri="{BB962C8B-B14F-4D97-AF65-F5344CB8AC3E}">
        <p14:creationId xmlns:p14="http://schemas.microsoft.com/office/powerpoint/2010/main" val="3974200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par>
                                <p:cTn id="16" presetID="53" presetClass="entr" presetSubtype="16" fill="hold" nodeType="withEffect">
                                  <p:stCondLst>
                                    <p:cond delay="0"/>
                                  </p:stCondLst>
                                  <p:childTnLst>
                                    <p:set>
                                      <p:cBhvr>
                                        <p:cTn id="17" dur="1" fill="hold">
                                          <p:stCondLst>
                                            <p:cond delay="0"/>
                                          </p:stCondLst>
                                        </p:cTn>
                                        <p:tgtEl>
                                          <p:spTgt spid="124"/>
                                        </p:tgtEl>
                                        <p:attrNameLst>
                                          <p:attrName>style.visibility</p:attrName>
                                        </p:attrNameLst>
                                      </p:cBhvr>
                                      <p:to>
                                        <p:strVal val="visible"/>
                                      </p:to>
                                    </p:set>
                                    <p:anim calcmode="lin" valueType="num">
                                      <p:cBhvr>
                                        <p:cTn id="18" dur="500" fill="hold"/>
                                        <p:tgtEl>
                                          <p:spTgt spid="124"/>
                                        </p:tgtEl>
                                        <p:attrNameLst>
                                          <p:attrName>ppt_w</p:attrName>
                                        </p:attrNameLst>
                                      </p:cBhvr>
                                      <p:tavLst>
                                        <p:tav tm="0">
                                          <p:val>
                                            <p:fltVal val="0"/>
                                          </p:val>
                                        </p:tav>
                                        <p:tav tm="100000">
                                          <p:val>
                                            <p:strVal val="#ppt_w"/>
                                          </p:val>
                                        </p:tav>
                                      </p:tavLst>
                                    </p:anim>
                                    <p:anim calcmode="lin" valueType="num">
                                      <p:cBhvr>
                                        <p:cTn id="19" dur="500" fill="hold"/>
                                        <p:tgtEl>
                                          <p:spTgt spid="124"/>
                                        </p:tgtEl>
                                        <p:attrNameLst>
                                          <p:attrName>ppt_h</p:attrName>
                                        </p:attrNameLst>
                                      </p:cBhvr>
                                      <p:tavLst>
                                        <p:tav tm="0">
                                          <p:val>
                                            <p:fltVal val="0"/>
                                          </p:val>
                                        </p:tav>
                                        <p:tav tm="100000">
                                          <p:val>
                                            <p:strVal val="#ppt_h"/>
                                          </p:val>
                                        </p:tav>
                                      </p:tavLst>
                                    </p:anim>
                                    <p:animEffect transition="in" filter="fade">
                                      <p:cBhvr>
                                        <p:cTn id="20" dur="500"/>
                                        <p:tgtEl>
                                          <p:spTgt spid="124"/>
                                        </p:tgtEl>
                                      </p:cBhvr>
                                    </p:animEffect>
                                  </p:childTnLst>
                                </p:cTn>
                              </p:par>
                              <p:par>
                                <p:cTn id="21" presetID="53" presetClass="entr" presetSubtype="16"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p:cTn id="23" dur="500" fill="hold"/>
                                        <p:tgtEl>
                                          <p:spTgt spid="125"/>
                                        </p:tgtEl>
                                        <p:attrNameLst>
                                          <p:attrName>ppt_w</p:attrName>
                                        </p:attrNameLst>
                                      </p:cBhvr>
                                      <p:tavLst>
                                        <p:tav tm="0">
                                          <p:val>
                                            <p:fltVal val="0"/>
                                          </p:val>
                                        </p:tav>
                                        <p:tav tm="100000">
                                          <p:val>
                                            <p:strVal val="#ppt_w"/>
                                          </p:val>
                                        </p:tav>
                                      </p:tavLst>
                                    </p:anim>
                                    <p:anim calcmode="lin" valueType="num">
                                      <p:cBhvr>
                                        <p:cTn id="24" dur="500" fill="hold"/>
                                        <p:tgtEl>
                                          <p:spTgt spid="125"/>
                                        </p:tgtEl>
                                        <p:attrNameLst>
                                          <p:attrName>ppt_h</p:attrName>
                                        </p:attrNameLst>
                                      </p:cBhvr>
                                      <p:tavLst>
                                        <p:tav tm="0">
                                          <p:val>
                                            <p:fltVal val="0"/>
                                          </p:val>
                                        </p:tav>
                                        <p:tav tm="100000">
                                          <p:val>
                                            <p:strVal val="#ppt_h"/>
                                          </p:val>
                                        </p:tav>
                                      </p:tavLst>
                                    </p:anim>
                                    <p:animEffect transition="in" filter="fade">
                                      <p:cBhvr>
                                        <p:cTn id="25" dur="500"/>
                                        <p:tgtEl>
                                          <p:spTgt spid="1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82"/>
          <p:cNvPicPr>
            <a:picLocks noChangeAspect="1"/>
          </p:cNvPicPr>
          <p:nvPr/>
        </p:nvPicPr>
        <p:blipFill>
          <a:blip r:embed="rId3"/>
          <a:stretch>
            <a:fillRect/>
          </a:stretch>
        </p:blipFill>
        <p:spPr>
          <a:xfrm>
            <a:off x="-529" y="5013875"/>
            <a:ext cx="12193057" cy="1950889"/>
          </a:xfrm>
          <a:prstGeom prst="rect">
            <a:avLst/>
          </a:prstGeom>
        </p:spPr>
      </p:pic>
      <p:pic>
        <p:nvPicPr>
          <p:cNvPr id="85" name="图片 84"/>
          <p:cNvPicPr>
            <a:picLocks noChangeAspect="1"/>
          </p:cNvPicPr>
          <p:nvPr/>
        </p:nvPicPr>
        <p:blipFill>
          <a:blip r:embed="rId4"/>
          <a:stretch>
            <a:fillRect/>
          </a:stretch>
        </p:blipFill>
        <p:spPr>
          <a:xfrm>
            <a:off x="11052978" y="-72"/>
            <a:ext cx="1139022" cy="1292507"/>
          </a:xfrm>
          <a:prstGeom prst="rect">
            <a:avLst/>
          </a:prstGeom>
        </p:spPr>
      </p:pic>
      <p:pic>
        <p:nvPicPr>
          <p:cNvPr id="86" name="图片 85"/>
          <p:cNvPicPr>
            <a:picLocks noChangeAspect="1"/>
          </p:cNvPicPr>
          <p:nvPr/>
        </p:nvPicPr>
        <p:blipFill>
          <a:blip r:embed="rId5"/>
          <a:stretch>
            <a:fillRect/>
          </a:stretch>
        </p:blipFill>
        <p:spPr>
          <a:xfrm>
            <a:off x="535012" y="-72"/>
            <a:ext cx="1719221" cy="1676545"/>
          </a:xfrm>
          <a:prstGeom prst="rect">
            <a:avLst/>
          </a:prstGeom>
        </p:spPr>
      </p:pic>
      <p:pic>
        <p:nvPicPr>
          <p:cNvPr id="3" name="Picture 2"/>
          <p:cNvPicPr>
            <a:picLocks noChangeAspect="1"/>
          </p:cNvPicPr>
          <p:nvPr/>
        </p:nvPicPr>
        <p:blipFill>
          <a:blip r:embed="rId6"/>
          <a:stretch>
            <a:fillRect/>
          </a:stretch>
        </p:blipFill>
        <p:spPr>
          <a:xfrm>
            <a:off x="502435" y="1030016"/>
            <a:ext cx="11187130" cy="4797968"/>
          </a:xfrm>
          <a:prstGeom prst="rect">
            <a:avLst/>
          </a:prstGeom>
        </p:spPr>
      </p:pic>
    </p:spTree>
    <p:extLst>
      <p:ext uri="{BB962C8B-B14F-4D97-AF65-F5344CB8AC3E}">
        <p14:creationId xmlns:p14="http://schemas.microsoft.com/office/powerpoint/2010/main" val="147441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1+#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Effect transition="in" filter="fad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160" t="26831" r="54051" b="49188"/>
          <a:stretch/>
        </p:blipFill>
        <p:spPr>
          <a:xfrm>
            <a:off x="703905" y="2377440"/>
            <a:ext cx="7703820" cy="3268980"/>
          </a:xfrm>
          <a:prstGeom prst="roundRect">
            <a:avLst/>
          </a:prstGeom>
          <a:ln>
            <a:solidFill>
              <a:srgbClr val="FF0000"/>
            </a:solidFill>
          </a:ln>
        </p:spPr>
      </p:pic>
      <p:grpSp>
        <p:nvGrpSpPr>
          <p:cNvPr id="17" name="Group 16"/>
          <p:cNvGrpSpPr/>
          <p:nvPr/>
        </p:nvGrpSpPr>
        <p:grpSpPr>
          <a:xfrm>
            <a:off x="635" y="754380"/>
            <a:ext cx="12191365" cy="1036320"/>
            <a:chOff x="0" y="403860"/>
            <a:chExt cx="12191365" cy="1036320"/>
          </a:xfrm>
        </p:grpSpPr>
        <p:pic>
          <p:nvPicPr>
            <p:cNvPr id="5" name="Graphic 3"/>
            <p:cNvPicPr>
              <a:picLocks noChangeAspect="1"/>
            </p:cNvPicPr>
            <p:nvPr/>
          </p:nvPicPr>
          <p:blipFill rotWithShape="1">
            <a:blip>
              <a:extLst/>
            </a:blip>
            <a:srcRect l="67465"/>
            <a:stretch>
              <a:fillRect/>
            </a:stretch>
          </p:blipFill>
          <p:spPr>
            <a:xfrm>
              <a:off x="0" y="457200"/>
              <a:ext cx="1130300" cy="929640"/>
            </a:xfrm>
            <a:prstGeom prst="rect">
              <a:avLst/>
            </a:prstGeom>
            <a:effectLst>
              <a:outerShdw blurRad="50800" dist="38100" dir="2700000" algn="tl" rotWithShape="0">
                <a:prstClr val="black">
                  <a:alpha val="40000"/>
                </a:prstClr>
              </a:outerShdw>
            </a:effectLst>
          </p:spPr>
        </p:pic>
        <p:grpSp>
          <p:nvGrpSpPr>
            <p:cNvPr id="8" name="Group 7"/>
            <p:cNvGrpSpPr/>
            <p:nvPr/>
          </p:nvGrpSpPr>
          <p:grpSpPr>
            <a:xfrm>
              <a:off x="950976" y="403860"/>
              <a:ext cx="11240389" cy="1036320"/>
              <a:chOff x="1780" y="636"/>
              <a:chExt cx="17419" cy="1632"/>
            </a:xfrm>
          </p:grpSpPr>
          <p:pic>
            <p:nvPicPr>
              <p:cNvPr id="10" name="Picture 9"/>
              <p:cNvPicPr>
                <a:picLocks noChangeAspect="1"/>
              </p:cNvPicPr>
              <p:nvPr/>
            </p:nvPicPr>
            <p:blipFill rotWithShape="1">
              <a:blip r:embed="rId3"/>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3"/>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15" name="TextBox 14"/>
            <p:cNvSpPr txBox="1"/>
            <p:nvPr/>
          </p:nvSpPr>
          <p:spPr>
            <a:xfrm>
              <a:off x="1620723" y="741105"/>
              <a:ext cx="92833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rPr>
                <a:t>Em hãy vẽ sơ đồ chuỗi thức ăn theo hình minh họa</a:t>
              </a: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Tree>
    <p:extLst>
      <p:ext uri="{BB962C8B-B14F-4D97-AF65-F5344CB8AC3E}">
        <p14:creationId xmlns:p14="http://schemas.microsoft.com/office/powerpoint/2010/main" val="188808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160" t="26831" r="54051" b="49188"/>
          <a:stretch/>
        </p:blipFill>
        <p:spPr>
          <a:xfrm>
            <a:off x="343367" y="625033"/>
            <a:ext cx="8858903" cy="3759119"/>
          </a:xfrm>
          <a:prstGeom prst="roundRect">
            <a:avLst/>
          </a:prstGeom>
          <a:ln>
            <a:solidFill>
              <a:srgbClr val="FF0000"/>
            </a:solidFill>
          </a:ln>
        </p:spPr>
      </p:pic>
      <p:sp>
        <p:nvSpPr>
          <p:cNvPr id="5" name="Rectangle 4"/>
          <p:cNvSpPr/>
          <p:nvPr/>
        </p:nvSpPr>
        <p:spPr>
          <a:xfrm>
            <a:off x="1224601" y="5257462"/>
            <a:ext cx="7309108" cy="1200329"/>
          </a:xfrm>
          <a:prstGeom prst="rect">
            <a:avLst/>
          </a:prstGeom>
          <a:noFill/>
          <a:extLst>
            <a:ext uri="{909E8E84-426E-40DD-AFC4-6F175D3DCCD1}">
              <a14:hiddenFill xmlns:a14="http://schemas.microsoft.com/office/drawing/2010/main">
                <a:grpFill/>
              </a14:hiddenFill>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字魂107号-萌趣欢乐体"/>
                <a:cs typeface="Times New Roman" panose="02020603050405020304" pitchFamily="18" charset="0"/>
                <a:sym typeface="Arial" panose="020B0604020202020204"/>
              </a:rPr>
              <a:t>Mặt trời có vai trò gì trong chuỗi thức ăn trên?</a:t>
            </a:r>
            <a:endPar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字魂107号-萌趣欢乐体"/>
              <a:cs typeface="Times New Roman" panose="02020603050405020304" pitchFamily="18" charset="0"/>
              <a:sym typeface="Arial" panose="020B0604020202020204"/>
            </a:endParaRPr>
          </a:p>
        </p:txBody>
      </p:sp>
      <p:sp>
        <p:nvSpPr>
          <p:cNvPr id="6" name="TextBox 5"/>
          <p:cNvSpPr txBox="1"/>
          <p:nvPr/>
        </p:nvSpPr>
        <p:spPr>
          <a:xfrm>
            <a:off x="1444520" y="4647209"/>
            <a:ext cx="6463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CỎ</a:t>
            </a:r>
            <a:endParaRPr kumimoji="0" lang="en-GB"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4160150" y="4647209"/>
            <a:ext cx="6286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BÒ</a:t>
            </a:r>
            <a:endParaRPr kumimoji="0" lang="en-GB"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6996809" y="4647209"/>
            <a:ext cx="12506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GB"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087" y="3432857"/>
            <a:ext cx="4362691" cy="4362691"/>
          </a:xfrm>
          <a:prstGeom prst="rect">
            <a:avLst/>
          </a:prstGeom>
        </p:spPr>
      </p:pic>
    </p:spTree>
    <p:extLst>
      <p:ext uri="{BB962C8B-B14F-4D97-AF65-F5344CB8AC3E}">
        <p14:creationId xmlns:p14="http://schemas.microsoft.com/office/powerpoint/2010/main" val="39832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160" t="26831" r="54051" b="49188"/>
          <a:stretch/>
        </p:blipFill>
        <p:spPr>
          <a:xfrm>
            <a:off x="343367" y="625033"/>
            <a:ext cx="8858903" cy="3759119"/>
          </a:xfrm>
          <a:prstGeom prst="roundRect">
            <a:avLst/>
          </a:prstGeom>
          <a:ln>
            <a:solidFill>
              <a:srgbClr val="FF0000"/>
            </a:solidFill>
          </a:ln>
        </p:spPr>
      </p:pic>
      <p:grpSp>
        <p:nvGrpSpPr>
          <p:cNvPr id="4" name="Group 3"/>
          <p:cNvGrpSpPr/>
          <p:nvPr/>
        </p:nvGrpSpPr>
        <p:grpSpPr>
          <a:xfrm>
            <a:off x="625033" y="5218702"/>
            <a:ext cx="7649054" cy="1465546"/>
            <a:chOff x="625033" y="5218702"/>
            <a:chExt cx="7649054" cy="1465546"/>
          </a:xfrm>
        </p:grpSpPr>
        <p:sp>
          <p:nvSpPr>
            <p:cNvPr id="3" name="Rounded Rectangle 2"/>
            <p:cNvSpPr/>
            <p:nvPr/>
          </p:nvSpPr>
          <p:spPr>
            <a:xfrm>
              <a:off x="625033" y="5218702"/>
              <a:ext cx="7649054" cy="1465546"/>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Rectangle 4"/>
            <p:cNvSpPr/>
            <p:nvPr/>
          </p:nvSpPr>
          <p:spPr>
            <a:xfrm>
              <a:off x="1224601" y="5474421"/>
              <a:ext cx="6761931" cy="954107"/>
            </a:xfrm>
            <a:prstGeom prst="rect">
              <a:avLst/>
            </a:prstGeom>
            <a:noFill/>
            <a:extLst>
              <a:ext uri="{909E8E84-426E-40DD-AFC4-6F175D3DCCD1}">
                <a14:hiddenFill xmlns:a14="http://schemas.microsoft.com/office/drawing/2010/main">
                  <a:grpFill/>
                </a14:hiddenFill>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字魂107号-萌趣欢乐体"/>
                  <a:cs typeface="Times New Roman" panose="02020603050405020304" pitchFamily="18" charset="0"/>
                  <a:sym typeface="Arial" panose="020B0604020202020204"/>
                </a:rPr>
                <a:t>Mặt trời cung cấp năng lượng cho thực vật, động vật và con người</a:t>
              </a:r>
              <a:endPar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字魂107号-萌趣欢乐体"/>
                <a:cs typeface="Times New Roman" panose="02020603050405020304" pitchFamily="18" charset="0"/>
                <a:sym typeface="Arial" panose="020B0604020202020204"/>
              </a:endParaRPr>
            </a:p>
          </p:txBody>
        </p:sp>
      </p:grpSp>
      <p:sp>
        <p:nvSpPr>
          <p:cNvPr id="6" name="TextBox 5"/>
          <p:cNvSpPr txBox="1"/>
          <p:nvPr/>
        </p:nvSpPr>
        <p:spPr>
          <a:xfrm>
            <a:off x="1444520" y="4647209"/>
            <a:ext cx="6463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CỎ</a:t>
            </a:r>
            <a:endParaRPr kumimoji="0" lang="en-GB"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4160150" y="4647209"/>
            <a:ext cx="6286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BÒ</a:t>
            </a:r>
            <a:endParaRPr kumimoji="0" lang="en-GB"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6996809" y="4647209"/>
            <a:ext cx="12506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GB"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3655" y="2791704"/>
            <a:ext cx="3456653" cy="4172673"/>
          </a:xfrm>
          <a:prstGeom prst="rect">
            <a:avLst/>
          </a:prstGeom>
        </p:spPr>
      </p:pic>
    </p:spTree>
    <p:extLst>
      <p:ext uri="{BB962C8B-B14F-4D97-AF65-F5344CB8AC3E}">
        <p14:creationId xmlns:p14="http://schemas.microsoft.com/office/powerpoint/2010/main" val="37709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0719" y="3862974"/>
            <a:ext cx="5026262" cy="2946121"/>
          </a:xfrm>
          <a:prstGeom prst="rect">
            <a:avLst/>
          </a:prstGeom>
        </p:spPr>
      </p:pic>
      <p:pic>
        <p:nvPicPr>
          <p:cNvPr id="9" name="Picture 8"/>
          <p:cNvPicPr>
            <a:picLocks noChangeAspect="1"/>
          </p:cNvPicPr>
          <p:nvPr/>
        </p:nvPicPr>
        <p:blipFill>
          <a:blip r:embed="rId3"/>
          <a:stretch>
            <a:fillRect/>
          </a:stretch>
        </p:blipFill>
        <p:spPr>
          <a:xfrm>
            <a:off x="6181094" y="2711550"/>
            <a:ext cx="5950212" cy="1609483"/>
          </a:xfrm>
          <a:prstGeom prst="rect">
            <a:avLst/>
          </a:prstGeom>
        </p:spPr>
      </p:pic>
      <p:grpSp>
        <p:nvGrpSpPr>
          <p:cNvPr id="12" name="Group 11"/>
          <p:cNvGrpSpPr/>
          <p:nvPr/>
        </p:nvGrpSpPr>
        <p:grpSpPr>
          <a:xfrm>
            <a:off x="635" y="754380"/>
            <a:ext cx="12191365" cy="1248040"/>
            <a:chOff x="0" y="403860"/>
            <a:chExt cx="12191365" cy="1036320"/>
          </a:xfrm>
        </p:grpSpPr>
        <p:grpSp>
          <p:nvGrpSpPr>
            <p:cNvPr id="13" name="Group 12"/>
            <p:cNvGrpSpPr/>
            <p:nvPr/>
          </p:nvGrpSpPr>
          <p:grpSpPr>
            <a:xfrm>
              <a:off x="0" y="457200"/>
              <a:ext cx="1130300" cy="929640"/>
              <a:chOff x="0" y="720"/>
              <a:chExt cx="2064" cy="1464"/>
            </a:xfrm>
          </p:grpSpPr>
          <p:pic>
            <p:nvPicPr>
              <p:cNvPr id="18" name="Graphic 3"/>
              <p:cNvPicPr>
                <a:picLocks noChangeAspect="1"/>
              </p:cNvPicPr>
              <p:nvPr/>
            </p:nvPicPr>
            <p:blipFill rotWithShape="1">
              <a:blip>
                <a:extLst/>
              </a:blip>
              <a:srcRect l="67465"/>
              <a:stretch>
                <a:fillRect/>
              </a:stretch>
            </p:blipFill>
            <p:spPr>
              <a:xfrm>
                <a:off x="0" y="720"/>
                <a:ext cx="2064" cy="1464"/>
              </a:xfrm>
              <a:prstGeom prst="rect">
                <a:avLst/>
              </a:prstGeom>
              <a:effectLst>
                <a:outerShdw blurRad="50800" dist="38100" dir="2700000" algn="tl" rotWithShape="0">
                  <a:prstClr val="black">
                    <a:alpha val="40000"/>
                  </a:prstClr>
                </a:outerShdw>
              </a:effectLst>
            </p:spPr>
          </p:pic>
          <p:sp>
            <p:nvSpPr>
              <p:cNvPr id="19" name="文本框 25"/>
              <p:cNvSpPr txBox="1"/>
              <p:nvPr/>
            </p:nvSpPr>
            <p:spPr>
              <a:xfrm>
                <a:off x="299" y="816"/>
                <a:ext cx="542" cy="1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5400" b="0" i="0" u="none" strike="noStrike" kern="1200" cap="none" spc="0" normalizeH="0" baseline="0" noProof="0" dirty="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endParaRPr>
              </a:p>
            </p:txBody>
          </p:sp>
        </p:grpSp>
        <p:grpSp>
          <p:nvGrpSpPr>
            <p:cNvPr id="14" name="Group 13"/>
            <p:cNvGrpSpPr/>
            <p:nvPr/>
          </p:nvGrpSpPr>
          <p:grpSpPr>
            <a:xfrm>
              <a:off x="950976" y="403860"/>
              <a:ext cx="11240389" cy="1036320"/>
              <a:chOff x="1780" y="636"/>
              <a:chExt cx="17419" cy="1632"/>
            </a:xfrm>
          </p:grpSpPr>
          <p:pic>
            <p:nvPicPr>
              <p:cNvPr id="16" name="Picture 15"/>
              <p:cNvPicPr>
                <a:picLocks noChangeAspect="1"/>
              </p:cNvPicPr>
              <p:nvPr/>
            </p:nvPicPr>
            <p:blipFill rotWithShape="1">
              <a:blip r:embed="rId4"/>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4"/>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15" name="TextBox 14"/>
            <p:cNvSpPr txBox="1"/>
            <p:nvPr/>
          </p:nvSpPr>
          <p:spPr>
            <a:xfrm>
              <a:off x="1620723" y="741105"/>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
        <p:nvSpPr>
          <p:cNvPr id="20" name="Rectangle 19"/>
          <p:cNvSpPr/>
          <p:nvPr/>
        </p:nvSpPr>
        <p:spPr>
          <a:xfrm>
            <a:off x="1412164" y="892031"/>
            <a:ext cx="1071914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Đọc các thông tin dưới đây và</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dựa vào vốn hiểu biết của mình các em hãy thảo luận nhóm</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trả lời câu hỏi</a:t>
            </a:r>
            <a:endParaRPr kumimoji="0" lang="en-GB"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26" name="Group 25"/>
          <p:cNvGrpSpPr/>
          <p:nvPr/>
        </p:nvGrpSpPr>
        <p:grpSpPr>
          <a:xfrm>
            <a:off x="496336" y="3662678"/>
            <a:ext cx="5916038" cy="972197"/>
            <a:chOff x="565785" y="2890777"/>
            <a:chExt cx="5916038" cy="972197"/>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785" y="2890777"/>
              <a:ext cx="750425" cy="750425"/>
            </a:xfrm>
            <a:prstGeom prst="rect">
              <a:avLst/>
            </a:prstGeom>
          </p:spPr>
        </p:pic>
        <p:sp>
          <p:nvSpPr>
            <p:cNvPr id="24" name="TextBox 23"/>
            <p:cNvSpPr txBox="1"/>
            <p:nvPr/>
          </p:nvSpPr>
          <p:spPr>
            <a:xfrm>
              <a:off x="1316209" y="3031977"/>
              <a:ext cx="5165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rPr>
                <a:t>Năng lượng Mặt Trời có vai trò gì đối với thực vật, động vật, con người?</a:t>
              </a:r>
              <a:endParaRPr kumimoji="0" lang="en-GB"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endParaRPr>
            </a:p>
          </p:txBody>
        </p:sp>
      </p:grpSp>
      <p:grpSp>
        <p:nvGrpSpPr>
          <p:cNvPr id="27" name="Group 26"/>
          <p:cNvGrpSpPr/>
          <p:nvPr/>
        </p:nvGrpSpPr>
        <p:grpSpPr>
          <a:xfrm>
            <a:off x="496336" y="4773292"/>
            <a:ext cx="6054935" cy="1373103"/>
            <a:chOff x="565784" y="4148259"/>
            <a:chExt cx="6054935" cy="1373103"/>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784" y="4148259"/>
              <a:ext cx="750425" cy="750425"/>
            </a:xfrm>
            <a:prstGeom prst="rect">
              <a:avLst/>
            </a:prstGeom>
          </p:spPr>
        </p:pic>
        <p:sp>
          <p:nvSpPr>
            <p:cNvPr id="25" name="TextBox 24"/>
            <p:cNvSpPr txBox="1"/>
            <p:nvPr/>
          </p:nvSpPr>
          <p:spPr>
            <a:xfrm>
              <a:off x="1233665" y="4321033"/>
              <a:ext cx="538705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rPr>
                <a:t>Năng lượng Mặt Trời có vai trò gì đối với thời tiết, khí hậu và sự hình thành của nguyên liệu tự nhiên?</a:t>
              </a:r>
              <a:endParaRPr kumimoji="0" lang="en-GB"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endParaRPr>
            </a:p>
          </p:txBody>
        </p:sp>
      </p:grpSp>
      <p:grpSp>
        <p:nvGrpSpPr>
          <p:cNvPr id="21" name="Group 20"/>
          <p:cNvGrpSpPr/>
          <p:nvPr/>
        </p:nvGrpSpPr>
        <p:grpSpPr>
          <a:xfrm>
            <a:off x="496336" y="2451862"/>
            <a:ext cx="5916038" cy="972197"/>
            <a:chOff x="565785" y="2890777"/>
            <a:chExt cx="5916038" cy="972197"/>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785" y="2890777"/>
              <a:ext cx="750425" cy="750425"/>
            </a:xfrm>
            <a:prstGeom prst="rect">
              <a:avLst/>
            </a:prstGeom>
          </p:spPr>
        </p:pic>
        <p:sp>
          <p:nvSpPr>
            <p:cNvPr id="29" name="TextBox 28"/>
            <p:cNvSpPr txBox="1"/>
            <p:nvPr/>
          </p:nvSpPr>
          <p:spPr>
            <a:xfrm>
              <a:off x="1316209" y="3031977"/>
              <a:ext cx="5165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rPr>
                <a:t>Mặt</a:t>
              </a:r>
              <a:r>
                <a:rPr kumimoji="0" lang="en-US" sz="2400" b="0" i="0" u="none" strike="noStrike" kern="1200" cap="none" spc="0" normalizeH="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rPr>
                <a:t> Trời cung cấp năng lượng cho Trái Đất ở những dạng nào?</a:t>
              </a:r>
              <a:endParaRPr kumimoji="0" lang="en-GB"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endParaRPr>
            </a:p>
          </p:txBody>
        </p:sp>
      </p:grpSp>
    </p:spTree>
    <p:extLst>
      <p:ext uri="{BB962C8B-B14F-4D97-AF65-F5344CB8AC3E}">
        <p14:creationId xmlns:p14="http://schemas.microsoft.com/office/powerpoint/2010/main" val="32428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35" y="754380"/>
            <a:ext cx="12191365" cy="1248040"/>
            <a:chOff x="0" y="403860"/>
            <a:chExt cx="12191365" cy="1036320"/>
          </a:xfrm>
        </p:grpSpPr>
        <p:grpSp>
          <p:nvGrpSpPr>
            <p:cNvPr id="13" name="Group 12"/>
            <p:cNvGrpSpPr/>
            <p:nvPr/>
          </p:nvGrpSpPr>
          <p:grpSpPr>
            <a:xfrm>
              <a:off x="0" y="457200"/>
              <a:ext cx="1130300" cy="929640"/>
              <a:chOff x="0" y="720"/>
              <a:chExt cx="2064" cy="1464"/>
            </a:xfrm>
          </p:grpSpPr>
          <p:pic>
            <p:nvPicPr>
              <p:cNvPr id="18" name="Graphic 3"/>
              <p:cNvPicPr>
                <a:picLocks noChangeAspect="1"/>
              </p:cNvPicPr>
              <p:nvPr/>
            </p:nvPicPr>
            <p:blipFill rotWithShape="1">
              <a:blip>
                <a:extLst/>
              </a:blip>
              <a:srcRect l="67465"/>
              <a:stretch>
                <a:fillRect/>
              </a:stretch>
            </p:blipFill>
            <p:spPr>
              <a:xfrm>
                <a:off x="0" y="720"/>
                <a:ext cx="2064" cy="1464"/>
              </a:xfrm>
              <a:prstGeom prst="rect">
                <a:avLst/>
              </a:prstGeom>
              <a:effectLst>
                <a:outerShdw blurRad="50800" dist="38100" dir="2700000" algn="tl" rotWithShape="0">
                  <a:prstClr val="black">
                    <a:alpha val="40000"/>
                  </a:prstClr>
                </a:outerShdw>
              </a:effectLst>
            </p:spPr>
          </p:pic>
          <p:sp>
            <p:nvSpPr>
              <p:cNvPr id="19" name="文本框 25"/>
              <p:cNvSpPr txBox="1"/>
              <p:nvPr/>
            </p:nvSpPr>
            <p:spPr>
              <a:xfrm>
                <a:off x="299" y="816"/>
                <a:ext cx="542" cy="1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5400" b="0" i="0" u="none" strike="noStrike" kern="1200" cap="none" spc="0" normalizeH="0" baseline="0" noProof="0" dirty="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endParaRPr>
              </a:p>
            </p:txBody>
          </p:sp>
        </p:grpSp>
        <p:grpSp>
          <p:nvGrpSpPr>
            <p:cNvPr id="14" name="Group 13"/>
            <p:cNvGrpSpPr/>
            <p:nvPr/>
          </p:nvGrpSpPr>
          <p:grpSpPr>
            <a:xfrm>
              <a:off x="950976" y="403860"/>
              <a:ext cx="11240389" cy="1036320"/>
              <a:chOff x="1780" y="636"/>
              <a:chExt cx="17419" cy="1632"/>
            </a:xfrm>
          </p:grpSpPr>
          <p:pic>
            <p:nvPicPr>
              <p:cNvPr id="16" name="Picture 15"/>
              <p:cNvPicPr>
                <a:picLocks noChangeAspect="1"/>
              </p:cNvPicPr>
              <p:nvPr/>
            </p:nvPicPr>
            <p:blipFill rotWithShape="1">
              <a:blip r:embed="rId2"/>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2"/>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15" name="TextBox 14"/>
            <p:cNvSpPr txBox="1"/>
            <p:nvPr/>
          </p:nvSpPr>
          <p:spPr>
            <a:xfrm>
              <a:off x="1620723" y="741105"/>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
        <p:nvSpPr>
          <p:cNvPr id="20" name="Rectangle 19"/>
          <p:cNvSpPr/>
          <p:nvPr/>
        </p:nvSpPr>
        <p:spPr>
          <a:xfrm>
            <a:off x="1412164" y="892031"/>
            <a:ext cx="1071914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Đọc các thông tin dưới đây và</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dựa vào vốn hiểu biết của mình các em hãy thảo luận nhóm</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trả lời câu hỏi</a:t>
            </a:r>
            <a:endParaRPr kumimoji="0" lang="en-GB"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26" name="Group 25"/>
          <p:cNvGrpSpPr/>
          <p:nvPr/>
        </p:nvGrpSpPr>
        <p:grpSpPr>
          <a:xfrm>
            <a:off x="565785" y="3559780"/>
            <a:ext cx="5916038" cy="972197"/>
            <a:chOff x="565785" y="2890777"/>
            <a:chExt cx="5916038" cy="972197"/>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85" y="2890777"/>
              <a:ext cx="750425" cy="750425"/>
            </a:xfrm>
            <a:prstGeom prst="rect">
              <a:avLst/>
            </a:prstGeom>
          </p:spPr>
        </p:pic>
        <p:sp>
          <p:nvSpPr>
            <p:cNvPr id="24" name="TextBox 23"/>
            <p:cNvSpPr txBox="1"/>
            <p:nvPr/>
          </p:nvSpPr>
          <p:spPr>
            <a:xfrm>
              <a:off x="1316209" y="3031977"/>
              <a:ext cx="5165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rPr>
                <a:t>Năng lượng Mặt Trời có vai trò gì đối với thực vật, động vật, con người?</a:t>
              </a:r>
              <a:endParaRPr kumimoji="0" lang="en-GB"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endParaRPr>
            </a:p>
          </p:txBody>
        </p:sp>
      </p:grpSp>
      <p:grpSp>
        <p:nvGrpSpPr>
          <p:cNvPr id="27" name="Group 26"/>
          <p:cNvGrpSpPr/>
          <p:nvPr/>
        </p:nvGrpSpPr>
        <p:grpSpPr>
          <a:xfrm>
            <a:off x="496336" y="4773292"/>
            <a:ext cx="6054935" cy="1373103"/>
            <a:chOff x="565784" y="4148259"/>
            <a:chExt cx="6054935" cy="1373103"/>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84" y="4148259"/>
              <a:ext cx="750425" cy="750425"/>
            </a:xfrm>
            <a:prstGeom prst="rect">
              <a:avLst/>
            </a:prstGeom>
          </p:spPr>
        </p:pic>
        <p:sp>
          <p:nvSpPr>
            <p:cNvPr id="25" name="TextBox 24"/>
            <p:cNvSpPr txBox="1"/>
            <p:nvPr/>
          </p:nvSpPr>
          <p:spPr>
            <a:xfrm>
              <a:off x="1233665" y="4321033"/>
              <a:ext cx="538705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rPr>
                <a:t>Năng lượng Mặt Trời có vai trò gì đối với thời tiết, khí hậu và sự hình thành của nguyên liệu tự nhiên?</a:t>
              </a:r>
              <a:endParaRPr kumimoji="0" lang="en-GB"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endParaRPr>
            </a:p>
          </p:txBody>
        </p:sp>
      </p:grpSp>
      <p:pic>
        <p:nvPicPr>
          <p:cNvPr id="4" name="Picture 3"/>
          <p:cNvPicPr>
            <a:picLocks noChangeAspect="1"/>
          </p:cNvPicPr>
          <p:nvPr/>
        </p:nvPicPr>
        <p:blipFill>
          <a:blip r:embed="rId4"/>
          <a:stretch>
            <a:fillRect/>
          </a:stretch>
        </p:blipFill>
        <p:spPr>
          <a:xfrm>
            <a:off x="6285556" y="2800759"/>
            <a:ext cx="5485898" cy="14198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9753" y="3672245"/>
            <a:ext cx="4259484" cy="3132404"/>
          </a:xfrm>
          <a:prstGeom prst="rect">
            <a:avLst/>
          </a:prstGeom>
        </p:spPr>
      </p:pic>
      <p:grpSp>
        <p:nvGrpSpPr>
          <p:cNvPr id="21" name="Group 20"/>
          <p:cNvGrpSpPr/>
          <p:nvPr/>
        </p:nvGrpSpPr>
        <p:grpSpPr>
          <a:xfrm>
            <a:off x="496336" y="2451862"/>
            <a:ext cx="5916038" cy="972197"/>
            <a:chOff x="565785" y="2890777"/>
            <a:chExt cx="5916038" cy="972197"/>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85" y="2890777"/>
              <a:ext cx="750425" cy="750425"/>
            </a:xfrm>
            <a:prstGeom prst="rect">
              <a:avLst/>
            </a:prstGeom>
          </p:spPr>
        </p:pic>
        <p:sp>
          <p:nvSpPr>
            <p:cNvPr id="29" name="TextBox 28"/>
            <p:cNvSpPr txBox="1"/>
            <p:nvPr/>
          </p:nvSpPr>
          <p:spPr>
            <a:xfrm>
              <a:off x="1316209" y="3031977"/>
              <a:ext cx="5165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rPr>
                <a:t>Mặt</a:t>
              </a:r>
              <a:r>
                <a:rPr kumimoji="0" lang="en-US" sz="2400" b="0" i="0" u="none" strike="noStrike" kern="1200" cap="none" spc="0" normalizeH="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rPr>
                <a:t> Trời cung cấp năng lượng cho Trái Đất ở những dạng nào?</a:t>
              </a:r>
              <a:endParaRPr kumimoji="0" lang="en-GB" sz="2400" b="0" i="0" u="none" strike="noStrike" kern="1200" cap="none" spc="0" normalizeH="0" baseline="0" noProof="0">
                <a:ln>
                  <a:noFill/>
                </a:ln>
                <a:solidFill>
                  <a:srgbClr val="002060"/>
                </a:solidFill>
                <a:effectLst/>
                <a:uLnTx/>
                <a:uFillTx/>
                <a:latin typeface="#9Slide03 Arima Madurai Bold" panose="00000800000000000000" pitchFamily="2" charset="0"/>
                <a:ea typeface="+mn-ea"/>
                <a:cs typeface="#9Slide03 Arima Madurai Bold" panose="00000800000000000000" pitchFamily="2" charset="0"/>
              </a:endParaRPr>
            </a:p>
          </p:txBody>
        </p:sp>
      </p:grpSp>
    </p:spTree>
    <p:extLst>
      <p:ext uri="{BB962C8B-B14F-4D97-AF65-F5344CB8AC3E}">
        <p14:creationId xmlns:p14="http://schemas.microsoft.com/office/powerpoint/2010/main" val="298106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5" y="754380"/>
            <a:ext cx="12191365" cy="1248040"/>
            <a:chOff x="0" y="403860"/>
            <a:chExt cx="12191365" cy="1036320"/>
          </a:xfrm>
        </p:grpSpPr>
        <p:grpSp>
          <p:nvGrpSpPr>
            <p:cNvPr id="5" name="Group 4"/>
            <p:cNvGrpSpPr/>
            <p:nvPr/>
          </p:nvGrpSpPr>
          <p:grpSpPr>
            <a:xfrm>
              <a:off x="0" y="457200"/>
              <a:ext cx="1130300" cy="929640"/>
              <a:chOff x="0" y="720"/>
              <a:chExt cx="2064" cy="1464"/>
            </a:xfrm>
          </p:grpSpPr>
          <p:pic>
            <p:nvPicPr>
              <p:cNvPr id="10" name="Graphic 3"/>
              <p:cNvPicPr>
                <a:picLocks noChangeAspect="1"/>
              </p:cNvPicPr>
              <p:nvPr/>
            </p:nvPicPr>
            <p:blipFill rotWithShape="1">
              <a:blip>
                <a:extLst/>
              </a:blip>
              <a:srcRect l="67465"/>
              <a:stretch>
                <a:fillRect/>
              </a:stretch>
            </p:blipFill>
            <p:spPr>
              <a:xfrm>
                <a:off x="0" y="720"/>
                <a:ext cx="2064" cy="1464"/>
              </a:xfrm>
              <a:prstGeom prst="rect">
                <a:avLst/>
              </a:prstGeom>
              <a:effectLst>
                <a:outerShdw blurRad="50800" dist="38100" dir="2700000" algn="tl" rotWithShape="0">
                  <a:prstClr val="black">
                    <a:alpha val="40000"/>
                  </a:prstClr>
                </a:outerShdw>
              </a:effectLst>
            </p:spPr>
          </p:pic>
          <p:sp>
            <p:nvSpPr>
              <p:cNvPr id="11" name="文本框 25"/>
              <p:cNvSpPr txBox="1"/>
              <p:nvPr/>
            </p:nvSpPr>
            <p:spPr>
              <a:xfrm>
                <a:off x="299" y="816"/>
                <a:ext cx="542" cy="1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5400" b="0" i="0" u="none" strike="noStrike" kern="1200" cap="none" spc="0" normalizeH="0" baseline="0" noProof="0" dirty="0">
                  <a:ln>
                    <a:noFill/>
                  </a:ln>
                  <a:solidFill>
                    <a:prstClr val="white"/>
                  </a:solidFill>
                  <a:effectLst/>
                  <a:uLnTx/>
                  <a:uFillTx/>
                  <a:latin typeface="iCiel Cadena" panose="02000503000000020004" pitchFamily="2" charset="0"/>
                  <a:ea typeface="Source Han Sans CN Medium" panose="020B0600000000000000" pitchFamily="34" charset="-122"/>
                  <a:cs typeface="Calibri" panose="020F0502020204030204" charset="0"/>
                </a:endParaRPr>
              </a:p>
            </p:txBody>
          </p:sp>
        </p:grpSp>
        <p:grpSp>
          <p:nvGrpSpPr>
            <p:cNvPr id="6" name="Group 5"/>
            <p:cNvGrpSpPr/>
            <p:nvPr/>
          </p:nvGrpSpPr>
          <p:grpSpPr>
            <a:xfrm>
              <a:off x="950976" y="403860"/>
              <a:ext cx="11240389" cy="1036320"/>
              <a:chOff x="1780" y="636"/>
              <a:chExt cx="17419" cy="1632"/>
            </a:xfrm>
          </p:grpSpPr>
          <p:pic>
            <p:nvPicPr>
              <p:cNvPr id="8" name="Picture 7"/>
              <p:cNvPicPr>
                <a:picLocks noChangeAspect="1"/>
              </p:cNvPicPr>
              <p:nvPr/>
            </p:nvPicPr>
            <p:blipFill rotWithShape="1">
              <a:blip r:embed="rId2"/>
              <a:srcRect r="2420"/>
              <a:stretch>
                <a:fillRect/>
              </a:stretch>
            </p:blipFill>
            <p:spPr>
              <a:xfrm>
                <a:off x="1780" y="636"/>
                <a:ext cx="14520" cy="163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2"/>
              <a:srcRect l="78071" r="2420"/>
              <a:stretch>
                <a:fillRect/>
              </a:stretch>
            </p:blipFill>
            <p:spPr>
              <a:xfrm>
                <a:off x="16297" y="636"/>
                <a:ext cx="2903" cy="1633"/>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1620723" y="741105"/>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9Slide03 Arima Madurai Bold" panose="00000800000000000000" pitchFamily="2" charset="0"/>
                <a:ea typeface="+mn-ea"/>
                <a:cs typeface="#9Slide03 Arima Madurai Bold" panose="00000800000000000000" pitchFamily="2" charset="0"/>
              </a:endParaRPr>
            </a:p>
          </p:txBody>
        </p:sp>
      </p:grpSp>
      <p:sp>
        <p:nvSpPr>
          <p:cNvPr id="12" name="TextBox 11"/>
          <p:cNvSpPr txBox="1"/>
          <p:nvPr/>
        </p:nvSpPr>
        <p:spPr>
          <a:xfrm>
            <a:off x="1621358" y="1152949"/>
            <a:ext cx="10012677" cy="584775"/>
          </a:xfrm>
          <a:prstGeom prst="rect">
            <a:avLst/>
          </a:prstGeom>
          <a:noFill/>
        </p:spPr>
        <p:txBody>
          <a:bodyPr wrap="none" rtlCol="0">
            <a:spAutoFit/>
          </a:bodyPr>
          <a:lstStyle/>
          <a:p>
            <a:pPr lvl="0">
              <a:defRPr/>
            </a:pPr>
            <a:r>
              <a:rPr lang="en-US" sz="3200">
                <a:solidFill>
                  <a:schemeClr val="bg1"/>
                </a:solidFill>
                <a:latin typeface="Pacifico" panose="00000500000000000000" pitchFamily="2" charset="0"/>
                <a:cs typeface="#9Slide03 Arima Madurai Bold" panose="00000800000000000000" pitchFamily="2" charset="0"/>
              </a:rPr>
              <a:t>Mặt Trời cung cấp năng lượng cho Trái Đất ở những dạng</a:t>
            </a:r>
            <a:endParaRPr kumimoji="0" lang="en-GB" sz="3200" b="0" i="0" u="none" strike="noStrike" kern="1200" cap="none" spc="0" normalizeH="0" baseline="0" noProof="0">
              <a:ln>
                <a:noFill/>
              </a:ln>
              <a:solidFill>
                <a:schemeClr val="bg1"/>
              </a:solidFill>
              <a:effectLst/>
              <a:uLnTx/>
              <a:uFillTx/>
              <a:latin typeface="Pacifico" panose="00000500000000000000" pitchFamily="2" charset="0"/>
            </a:endParaRPr>
          </a:p>
        </p:txBody>
      </p:sp>
      <p:grpSp>
        <p:nvGrpSpPr>
          <p:cNvPr id="20" name="Group 19"/>
          <p:cNvGrpSpPr/>
          <p:nvPr/>
        </p:nvGrpSpPr>
        <p:grpSpPr>
          <a:xfrm>
            <a:off x="6406427" y="2892530"/>
            <a:ext cx="5786219" cy="828566"/>
            <a:chOff x="6355625" y="2663930"/>
            <a:chExt cx="5786219" cy="828566"/>
          </a:xfrm>
        </p:grpSpPr>
        <p:sp>
          <p:nvSpPr>
            <p:cNvPr id="14" name="TextBox 13"/>
            <p:cNvSpPr txBox="1"/>
            <p:nvPr/>
          </p:nvSpPr>
          <p:spPr>
            <a:xfrm>
              <a:off x="6969083" y="2663930"/>
              <a:ext cx="51727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Times New Roman" panose="02020603050405020304" pitchFamily="18" charset="0"/>
                  <a:cs typeface="Times New Roman" panose="02020603050405020304" pitchFamily="18" charset="0"/>
                </a:rPr>
                <a:t>Ánh sáng và nguồn nhiệt</a:t>
              </a:r>
              <a:endParaRPr kumimoji="0" lang="en-GB"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25" y="2663930"/>
              <a:ext cx="788921" cy="828566"/>
            </a:xfrm>
            <a:prstGeom prst="rect">
              <a:avLst/>
            </a:prstGeom>
          </p:spPr>
        </p:pic>
      </p:grpSp>
      <p:pic>
        <p:nvPicPr>
          <p:cNvPr id="2" name="Picture 1"/>
          <p:cNvPicPr>
            <a:picLocks noChangeAspect="1"/>
          </p:cNvPicPr>
          <p:nvPr/>
        </p:nvPicPr>
        <p:blipFill>
          <a:blip r:embed="rId4"/>
          <a:stretch>
            <a:fillRect/>
          </a:stretch>
        </p:blipFill>
        <p:spPr>
          <a:xfrm>
            <a:off x="301535" y="2401754"/>
            <a:ext cx="5989537" cy="391316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285" y="3032760"/>
            <a:ext cx="4251960" cy="4251960"/>
          </a:xfrm>
          <a:prstGeom prst="rect">
            <a:avLst/>
          </a:prstGeom>
        </p:spPr>
      </p:pic>
    </p:spTree>
    <p:extLst>
      <p:ext uri="{BB962C8B-B14F-4D97-AF65-F5344CB8AC3E}">
        <p14:creationId xmlns:p14="http://schemas.microsoft.com/office/powerpoint/2010/main" val="2766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550</Words>
  <Application>Microsoft Macintosh PowerPoint</Application>
  <PresentationFormat>Widescreen</PresentationFormat>
  <Paragraphs>51</Paragraphs>
  <Slides>15</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等线</vt:lpstr>
      <vt:lpstr>等线 Light</vt:lpstr>
      <vt:lpstr>#9Slide03 Arima Madurai Bold</vt:lpstr>
      <vt:lpstr>Arial</vt:lpstr>
      <vt:lpstr>Calibri</vt:lpstr>
      <vt:lpstr>Coiny</vt:lpstr>
      <vt:lpstr>iCiel Cadena</vt:lpstr>
      <vt:lpstr>Pacifico</vt:lpstr>
      <vt:lpstr>Source Han Sans CN Medium</vt:lpstr>
      <vt:lpstr>Times New Roman</vt:lpstr>
      <vt:lpstr>印品粗朗体</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Microsoft Office User</cp:lastModifiedBy>
  <cp:revision>27</cp:revision>
  <dcterms:created xsi:type="dcterms:W3CDTF">2022-01-21T16:16:30Z</dcterms:created>
  <dcterms:modified xsi:type="dcterms:W3CDTF">2022-01-24T18:54:00Z</dcterms:modified>
</cp:coreProperties>
</file>