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9" r:id="rId4"/>
    <p:sldId id="277" r:id="rId5"/>
    <p:sldId id="282" r:id="rId6"/>
    <p:sldId id="285" r:id="rId7"/>
    <p:sldId id="286" r:id="rId8"/>
    <p:sldId id="283" r:id="rId9"/>
    <p:sldId id="281" r:id="rId10"/>
    <p:sldId id="263" r:id="rId11"/>
    <p:sldId id="288" r:id="rId12"/>
    <p:sldId id="287"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4291" autoAdjust="0"/>
  </p:normalViewPr>
  <p:slideViewPr>
    <p:cSldViewPr snapToGrid="0">
      <p:cViewPr varScale="1">
        <p:scale>
          <a:sx n="70" d="100"/>
          <a:sy n="70" d="100"/>
        </p:scale>
        <p:origin x="108"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8220D5-2782-4184-9BB1-1713B8F6A414}" type="datetimeFigureOut">
              <a:rPr lang="en-US" smtClean="0"/>
              <a:t>25/9/2021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3928B6-00B3-4543-AB89-A0A7093364AE}" type="slidenum">
              <a:rPr lang="en-US" smtClean="0"/>
              <a:t>‹#›</a:t>
            </a:fld>
            <a:endParaRPr lang="en-US"/>
          </a:p>
        </p:txBody>
      </p:sp>
    </p:spTree>
    <p:extLst>
      <p:ext uri="{BB962C8B-B14F-4D97-AF65-F5344CB8AC3E}">
        <p14:creationId xmlns:p14="http://schemas.microsoft.com/office/powerpoint/2010/main" val="963369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3751888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863105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3078386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173691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r>
              <a:rPr lang="en-US"/>
              <a:t>Các</a:t>
            </a:r>
            <a:r>
              <a:rPr lang="en-US" baseline="0"/>
              <a:t> bạn nhỏ yêu mến của cô ơi, cô hiểu để rời xa mái trường mầm non bao yêu dấu là cả một sự khó khăn. Nhưng chúng mình sẽ làm được, phải không nào?</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0D96B8-6C5F-4957-84F2-557B0DABA990}" type="datetimeFigureOut">
              <a:rPr lang="en-US" smtClean="0"/>
              <a:t>25/9/2021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C57CE-B18A-42C0-BD01-2A956F0098B6}" type="slidenum">
              <a:rPr lang="en-US" smtClean="0"/>
              <a:t>‹#›</a:t>
            </a:fld>
            <a:endParaRPr lang="en-US"/>
          </a:p>
        </p:txBody>
      </p:sp>
    </p:spTree>
    <p:extLst>
      <p:ext uri="{BB962C8B-B14F-4D97-AF65-F5344CB8AC3E}">
        <p14:creationId xmlns:p14="http://schemas.microsoft.com/office/powerpoint/2010/main" val="2528827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0D96B8-6C5F-4957-84F2-557B0DABA990}" type="datetimeFigureOut">
              <a:rPr lang="en-US" smtClean="0"/>
              <a:t>25/9/2021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C57CE-B18A-42C0-BD01-2A956F0098B6}" type="slidenum">
              <a:rPr lang="en-US" smtClean="0"/>
              <a:t>‹#›</a:t>
            </a:fld>
            <a:endParaRPr lang="en-US"/>
          </a:p>
        </p:txBody>
      </p:sp>
    </p:spTree>
    <p:extLst>
      <p:ext uri="{BB962C8B-B14F-4D97-AF65-F5344CB8AC3E}">
        <p14:creationId xmlns:p14="http://schemas.microsoft.com/office/powerpoint/2010/main" val="364441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0D96B8-6C5F-4957-84F2-557B0DABA990}" type="datetimeFigureOut">
              <a:rPr lang="en-US" smtClean="0"/>
              <a:t>25/9/2021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C57CE-B18A-42C0-BD01-2A956F0098B6}" type="slidenum">
              <a:rPr lang="en-US" smtClean="0"/>
              <a:t>‹#›</a:t>
            </a:fld>
            <a:endParaRPr lang="en-US"/>
          </a:p>
        </p:txBody>
      </p:sp>
    </p:spTree>
    <p:extLst>
      <p:ext uri="{BB962C8B-B14F-4D97-AF65-F5344CB8AC3E}">
        <p14:creationId xmlns:p14="http://schemas.microsoft.com/office/powerpoint/2010/main" val="86051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0D96B8-6C5F-4957-84F2-557B0DABA990}" type="datetimeFigureOut">
              <a:rPr lang="en-US" smtClean="0"/>
              <a:t>25/9/2021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C57CE-B18A-42C0-BD01-2A956F0098B6}" type="slidenum">
              <a:rPr lang="en-US" smtClean="0"/>
              <a:t>‹#›</a:t>
            </a:fld>
            <a:endParaRPr lang="en-US"/>
          </a:p>
        </p:txBody>
      </p:sp>
    </p:spTree>
    <p:extLst>
      <p:ext uri="{BB962C8B-B14F-4D97-AF65-F5344CB8AC3E}">
        <p14:creationId xmlns:p14="http://schemas.microsoft.com/office/powerpoint/2010/main" val="2771002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0D96B8-6C5F-4957-84F2-557B0DABA990}" type="datetimeFigureOut">
              <a:rPr lang="en-US" smtClean="0"/>
              <a:t>25/9/2021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CC57CE-B18A-42C0-BD01-2A956F0098B6}" type="slidenum">
              <a:rPr lang="en-US" smtClean="0"/>
              <a:t>‹#›</a:t>
            </a:fld>
            <a:endParaRPr lang="en-US"/>
          </a:p>
        </p:txBody>
      </p:sp>
    </p:spTree>
    <p:extLst>
      <p:ext uri="{BB962C8B-B14F-4D97-AF65-F5344CB8AC3E}">
        <p14:creationId xmlns:p14="http://schemas.microsoft.com/office/powerpoint/2010/main" val="4240995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0D96B8-6C5F-4957-84F2-557B0DABA990}" type="datetimeFigureOut">
              <a:rPr lang="en-US" smtClean="0"/>
              <a:t>25/9/2021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C57CE-B18A-42C0-BD01-2A956F0098B6}" type="slidenum">
              <a:rPr lang="en-US" smtClean="0"/>
              <a:t>‹#›</a:t>
            </a:fld>
            <a:endParaRPr lang="en-US"/>
          </a:p>
        </p:txBody>
      </p:sp>
    </p:spTree>
    <p:extLst>
      <p:ext uri="{BB962C8B-B14F-4D97-AF65-F5344CB8AC3E}">
        <p14:creationId xmlns:p14="http://schemas.microsoft.com/office/powerpoint/2010/main" val="127741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0D96B8-6C5F-4957-84F2-557B0DABA990}" type="datetimeFigureOut">
              <a:rPr lang="en-US" smtClean="0"/>
              <a:t>25/9/2021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CC57CE-B18A-42C0-BD01-2A956F0098B6}" type="slidenum">
              <a:rPr lang="en-US" smtClean="0"/>
              <a:t>‹#›</a:t>
            </a:fld>
            <a:endParaRPr lang="en-US"/>
          </a:p>
        </p:txBody>
      </p:sp>
    </p:spTree>
    <p:extLst>
      <p:ext uri="{BB962C8B-B14F-4D97-AF65-F5344CB8AC3E}">
        <p14:creationId xmlns:p14="http://schemas.microsoft.com/office/powerpoint/2010/main" val="383521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0D96B8-6C5F-4957-84F2-557B0DABA990}" type="datetimeFigureOut">
              <a:rPr lang="en-US" smtClean="0"/>
              <a:t>25/9/2021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CC57CE-B18A-42C0-BD01-2A956F0098B6}" type="slidenum">
              <a:rPr lang="en-US" smtClean="0"/>
              <a:t>‹#›</a:t>
            </a:fld>
            <a:endParaRPr lang="en-US"/>
          </a:p>
        </p:txBody>
      </p:sp>
    </p:spTree>
    <p:extLst>
      <p:ext uri="{BB962C8B-B14F-4D97-AF65-F5344CB8AC3E}">
        <p14:creationId xmlns:p14="http://schemas.microsoft.com/office/powerpoint/2010/main" val="38140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D96B8-6C5F-4957-84F2-557B0DABA990}" type="datetimeFigureOut">
              <a:rPr lang="en-US" smtClean="0"/>
              <a:t>25/9/2021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CC57CE-B18A-42C0-BD01-2A956F0098B6}" type="slidenum">
              <a:rPr lang="en-US" smtClean="0"/>
              <a:t>‹#›</a:t>
            </a:fld>
            <a:endParaRPr lang="en-US"/>
          </a:p>
        </p:txBody>
      </p:sp>
    </p:spTree>
    <p:extLst>
      <p:ext uri="{BB962C8B-B14F-4D97-AF65-F5344CB8AC3E}">
        <p14:creationId xmlns:p14="http://schemas.microsoft.com/office/powerpoint/2010/main" val="4191726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0D96B8-6C5F-4957-84F2-557B0DABA990}" type="datetimeFigureOut">
              <a:rPr lang="en-US" smtClean="0"/>
              <a:t>25/9/2021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C57CE-B18A-42C0-BD01-2A956F0098B6}" type="slidenum">
              <a:rPr lang="en-US" smtClean="0"/>
              <a:t>‹#›</a:t>
            </a:fld>
            <a:endParaRPr lang="en-US"/>
          </a:p>
        </p:txBody>
      </p:sp>
    </p:spTree>
    <p:extLst>
      <p:ext uri="{BB962C8B-B14F-4D97-AF65-F5344CB8AC3E}">
        <p14:creationId xmlns:p14="http://schemas.microsoft.com/office/powerpoint/2010/main" val="3117524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0D96B8-6C5F-4957-84F2-557B0DABA990}" type="datetimeFigureOut">
              <a:rPr lang="en-US" smtClean="0"/>
              <a:t>25/9/2021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CC57CE-B18A-42C0-BD01-2A956F0098B6}" type="slidenum">
              <a:rPr lang="en-US" smtClean="0"/>
              <a:t>‹#›</a:t>
            </a:fld>
            <a:endParaRPr lang="en-US"/>
          </a:p>
        </p:txBody>
      </p:sp>
    </p:spTree>
    <p:extLst>
      <p:ext uri="{BB962C8B-B14F-4D97-AF65-F5344CB8AC3E}">
        <p14:creationId xmlns:p14="http://schemas.microsoft.com/office/powerpoint/2010/main" val="146776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D96B8-6C5F-4957-84F2-557B0DABA990}" type="datetimeFigureOut">
              <a:rPr lang="en-US" smtClean="0"/>
              <a:t>25/9/2021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C57CE-B18A-42C0-BD01-2A956F0098B6}" type="slidenum">
              <a:rPr lang="en-US" smtClean="0"/>
              <a:t>‹#›</a:t>
            </a:fld>
            <a:endParaRPr lang="en-US"/>
          </a:p>
        </p:txBody>
      </p:sp>
    </p:spTree>
    <p:extLst>
      <p:ext uri="{BB962C8B-B14F-4D97-AF65-F5344CB8AC3E}">
        <p14:creationId xmlns:p14="http://schemas.microsoft.com/office/powerpoint/2010/main" val="3509960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5.m4a"/><Relationship Id="rId7" Type="http://schemas.openxmlformats.org/officeDocument/2006/relationships/image" Target="../media/image17.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1.jpg"/><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7.m4a"/><Relationship Id="rId7" Type="http://schemas.openxmlformats.org/officeDocument/2006/relationships/image" Target="../media/image19.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18.jpg"/><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20.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6.m4a"/><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8.gif"/><Relationship Id="rId4" Type="http://schemas.openxmlformats.org/officeDocument/2006/relationships/audio" Target="../media/media6.m4a"/><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8.m4a"/><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3.xml"/><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8.gif"/><Relationship Id="rId4" Type="http://schemas.openxmlformats.org/officeDocument/2006/relationships/audio" Target="../media/media8.m4a"/><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1.m4a"/><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notesSlide" Target="../notesSlides/notesSlide5.xml"/><Relationship Id="rId11"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8.gif"/><Relationship Id="rId4" Type="http://schemas.openxmlformats.org/officeDocument/2006/relationships/audio" Target="../media/media11.m4a"/><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3.m4a"/><Relationship Id="rId7" Type="http://schemas.openxmlformats.org/officeDocument/2006/relationships/image" Target="../media/image14.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audio" Target="../media/media13.m4a"/><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81125" y="0"/>
            <a:ext cx="9429750" cy="480434"/>
          </a:xfrm>
        </p:spPr>
        <p:txBody>
          <a:bodyPr>
            <a:normAutofit/>
          </a:bodyPr>
          <a:lstStyle/>
          <a:p>
            <a:r>
              <a:rPr lang="en-US" sz="2400" b="1" dirty="0">
                <a:solidFill>
                  <a:srgbClr val="0070C0"/>
                </a:solidFill>
                <a:latin typeface="Times New Roman" panose="02020603050405020304" pitchFamily="18" charset="0"/>
                <a:cs typeface="Times New Roman" panose="02020603050405020304" pitchFamily="18" charset="0"/>
              </a:rPr>
              <a:t>UBND QUẬN LONG BIÊN</a:t>
            </a:r>
            <a:endParaRPr lang="en-US" sz="2400" dirty="0"/>
          </a:p>
        </p:txBody>
      </p:sp>
      <p:sp>
        <p:nvSpPr>
          <p:cNvPr id="3" name="Subtitle 2"/>
          <p:cNvSpPr>
            <a:spLocks noGrp="1"/>
          </p:cNvSpPr>
          <p:nvPr>
            <p:ph type="subTitle" idx="1"/>
          </p:nvPr>
        </p:nvSpPr>
        <p:spPr>
          <a:xfrm>
            <a:off x="781050" y="1641449"/>
            <a:ext cx="10629900" cy="3929063"/>
          </a:xfrm>
        </p:spPr>
        <p:txBody>
          <a:bodyPr/>
          <a:lstStyle/>
          <a:p>
            <a:r>
              <a:rPr lang="en-US" sz="3200" b="1" dirty="0">
                <a:solidFill>
                  <a:srgbClr val="FFC000"/>
                </a:solidFill>
                <a:latin typeface="Times New Roman" panose="02020603050405020304" pitchFamily="18" charset="0"/>
                <a:cs typeface="Times New Roman" panose="02020603050405020304" pitchFamily="18" charset="0"/>
              </a:rPr>
              <a:t>GIÁO DỤC THỂ CHẤT  - LỚP 1</a:t>
            </a:r>
          </a:p>
          <a:p>
            <a:endParaRPr lang="en-US" sz="2000" b="1" dirty="0">
              <a:solidFill>
                <a:srgbClr val="002060"/>
              </a:solidFill>
              <a:latin typeface="Times New Roman" panose="02020603050405020304" pitchFamily="18" charset="0"/>
              <a:cs typeface="Times New Roman" panose="02020603050405020304" pitchFamily="18" charset="0"/>
            </a:endParaRPr>
          </a:p>
          <a:p>
            <a:r>
              <a:rPr lang="en-US" sz="2600" b="1" dirty="0">
                <a:solidFill>
                  <a:schemeClr val="accent1">
                    <a:lumMod val="75000"/>
                  </a:schemeClr>
                </a:solidFill>
                <a:latin typeface="Times New Roman" panose="02020603050405020304" pitchFamily="18" charset="0"/>
                <a:cs typeface="Times New Roman" panose="02020603050405020304" pitchFamily="18" charset="0"/>
              </a:rPr>
              <a:t>TIẾT </a:t>
            </a:r>
            <a:r>
              <a:rPr lang="en-US" sz="2600" b="1" dirty="0" smtClean="0">
                <a:solidFill>
                  <a:schemeClr val="accent1">
                    <a:lumMod val="75000"/>
                  </a:schemeClr>
                </a:solidFill>
                <a:latin typeface="Times New Roman" panose="02020603050405020304" pitchFamily="18" charset="0"/>
                <a:cs typeface="Times New Roman" panose="02020603050405020304" pitchFamily="18" charset="0"/>
              </a:rPr>
              <a:t>06 </a:t>
            </a:r>
            <a:r>
              <a:rPr lang="en-US" sz="2600" b="1" dirty="0">
                <a:solidFill>
                  <a:schemeClr val="accent1">
                    <a:lumMod val="75000"/>
                  </a:schemeClr>
                </a:solidFill>
                <a:latin typeface="Times New Roman" panose="02020603050405020304" pitchFamily="18" charset="0"/>
                <a:cs typeface="Times New Roman" panose="02020603050405020304" pitchFamily="18" charset="0"/>
              </a:rPr>
              <a:t>:</a:t>
            </a:r>
            <a:r>
              <a:rPr lang="en-US" b="1" dirty="0">
                <a:solidFill>
                  <a:schemeClr val="accent1">
                    <a:lumMod val="75000"/>
                  </a:schemeClr>
                </a:solidFill>
                <a:latin typeface="Times New Roman" panose="02020603050405020304" pitchFamily="18" charset="0"/>
                <a:cs typeface="Times New Roman" panose="02020603050405020304" pitchFamily="18" charset="0"/>
              </a:rPr>
              <a:t>CHỦ ĐỀ 2: VẬN ĐỘNG CƠ BẢN </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a:p>
            <a:r>
              <a:rPr lang="en-US" b="1" dirty="0">
                <a:solidFill>
                  <a:schemeClr val="accent1">
                    <a:lumMod val="75000"/>
                  </a:schemeClr>
                </a:solidFill>
                <a:latin typeface="Times New Roman" panose="02020603050405020304" pitchFamily="18" charset="0"/>
                <a:cs typeface="Times New Roman" panose="02020603050405020304" pitchFamily="18" charset="0"/>
              </a:rPr>
              <a:t>                              BÀI TẬP THỂ DỤC</a:t>
            </a:r>
            <a:r>
              <a:rPr lang="en-US" b="1" i="1" dirty="0">
                <a:solidFill>
                  <a:schemeClr val="accent1">
                    <a:lumMod val="75000"/>
                  </a:schemeClr>
                </a:solidFill>
                <a:latin typeface="Times New Roman" panose="02020603050405020304" pitchFamily="18" charset="0"/>
                <a:cs typeface="Times New Roman" panose="02020603050405020304" pitchFamily="18" charset="0"/>
              </a:rPr>
              <a:t> - </a:t>
            </a:r>
            <a:r>
              <a:rPr lang="en-US" b="1" dirty="0">
                <a:solidFill>
                  <a:schemeClr val="accent1">
                    <a:lumMod val="75000"/>
                  </a:schemeClr>
                </a:solidFill>
                <a:latin typeface="Times New Roman" panose="02020603050405020304" pitchFamily="18" charset="0"/>
                <a:cs typeface="Times New Roman" panose="02020603050405020304" pitchFamily="18" charset="0"/>
              </a:rPr>
              <a:t>ĐỘNG TÁC PHỐI HỢP , ĐIỀU HÒA</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a:p>
            <a:endParaRPr lang="en-US" dirty="0"/>
          </a:p>
        </p:txBody>
      </p:sp>
      <p:pic>
        <p:nvPicPr>
          <p:cNvPr id="5"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6150" y="5753100"/>
            <a:ext cx="609600" cy="609600"/>
          </a:xfrm>
          <a:prstGeom prst="rect">
            <a:avLst/>
          </a:prstGeom>
        </p:spPr>
      </p:pic>
    </p:spTree>
    <p:extLst>
      <p:ext uri="{BB962C8B-B14F-4D97-AF65-F5344CB8AC3E}">
        <p14:creationId xmlns:p14="http://schemas.microsoft.com/office/powerpoint/2010/main" val="3285238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500"/>
                                        <p:tgtEl>
                                          <p:spTgt spid="3">
                                            <p:txEl>
                                              <p:pRg st="2" end="2"/>
                                            </p:txEl>
                                          </p:spTgt>
                                        </p:tgtEl>
                                      </p:cBhvr>
                                    </p:animEffect>
                                  </p:childTnLst>
                                </p:cTn>
                              </p:par>
                            </p:childTnLst>
                          </p:cTn>
                        </p:par>
                        <p:par>
                          <p:cTn id="19" fill="hold">
                            <p:stCondLst>
                              <p:cond delay="2000"/>
                            </p:stCondLst>
                            <p:childTnLst>
                              <p:par>
                                <p:cTn id="20" presetID="14" presetClass="entr" presetSubtype="1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5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41780"/>
          </a:xfrm>
        </p:spPr>
        <p:txBody>
          <a:bodyPr/>
          <a:lstStyle/>
          <a:p>
            <a:pPr algn="ctr"/>
            <a:r>
              <a:rPr lang="en-US" b="1" dirty="0" err="1">
                <a:solidFill>
                  <a:srgbClr val="FF0000"/>
                </a:solidFill>
                <a:latin typeface="Times New Roman" panose="02020603050405020304" pitchFamily="18" charset="0"/>
                <a:cs typeface="Times New Roman" panose="02020603050405020304" pitchFamily="18" charset="0"/>
              </a:rPr>
              <a:t>Thả</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Lỏng</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5" name="âb">
            <a:hlinkClick r:id="" action="ppaction://media"/>
            <a:extLst>
              <a:ext uri="{FF2B5EF4-FFF2-40B4-BE49-F238E27FC236}">
                <a16:creationId xmlns="" xmlns:a16="http://schemas.microsoft.com/office/drawing/2014/main" id="{75DF5EEB-A892-4611-A5EE-0CFAE4367C3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01505" y="1170296"/>
            <a:ext cx="8334374" cy="4572000"/>
          </a:xfrm>
          <a:prstGeom prst="rect">
            <a:avLst/>
          </a:prstGeom>
        </p:spPr>
      </p:pic>
      <p:pic>
        <p:nvPicPr>
          <p:cNvPr id="3" name="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91650" y="5132696"/>
            <a:ext cx="609600" cy="609600"/>
          </a:xfrm>
          <a:prstGeom prst="rect">
            <a:avLst/>
          </a:prstGeom>
        </p:spPr>
      </p:pic>
    </p:spTree>
    <p:extLst>
      <p:ext uri="{BB962C8B-B14F-4D97-AF65-F5344CB8AC3E}">
        <p14:creationId xmlns:p14="http://schemas.microsoft.com/office/powerpoint/2010/main" val="3751403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8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                Video </a:t>
            </a:r>
            <a:r>
              <a:rPr lang="en-US" dirty="0" err="1">
                <a:latin typeface="Times New Roman" panose="02020603050405020304" pitchFamily="18" charset="0"/>
                <a:cs typeface="Times New Roman" panose="02020603050405020304" pitchFamily="18" charset="0"/>
              </a:rPr>
              <a:t>các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tập</a:t>
            </a:r>
            <a:endParaRPr lang="en-US" dirty="0">
              <a:latin typeface="Times New Roman" panose="02020603050405020304" pitchFamily="18" charset="0"/>
              <a:cs typeface="Times New Roman" panose="02020603050405020304" pitchFamily="18" charset="0"/>
            </a:endParaRPr>
          </a:p>
        </p:txBody>
      </p:sp>
      <p:pic>
        <p:nvPicPr>
          <p:cNvPr id="4" name="h2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900363" y="257176"/>
            <a:ext cx="5172075" cy="6600824"/>
          </a:xfrm>
        </p:spPr>
      </p:pic>
      <p:pic>
        <p:nvPicPr>
          <p:cNvPr id="5" name="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05713" y="6248400"/>
            <a:ext cx="609600" cy="609600"/>
          </a:xfrm>
          <a:prstGeom prst="rect">
            <a:avLst/>
          </a:prstGeom>
        </p:spPr>
      </p:pic>
    </p:spTree>
    <p:extLst>
      <p:ext uri="{BB962C8B-B14F-4D97-AF65-F5344CB8AC3E}">
        <p14:creationId xmlns:p14="http://schemas.microsoft.com/office/powerpoint/2010/main" val="13535896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                Video </a:t>
            </a:r>
            <a:r>
              <a:rPr lang="en-US" dirty="0" err="1">
                <a:latin typeface="Times New Roman" panose="02020603050405020304" pitchFamily="18" charset="0"/>
                <a:cs typeface="Times New Roman" panose="02020603050405020304" pitchFamily="18" charset="0"/>
              </a:rPr>
              <a:t>các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tập</a:t>
            </a:r>
            <a:endParaRPr lang="en-US" dirty="0">
              <a:latin typeface="Times New Roman" panose="02020603050405020304" pitchFamily="18" charset="0"/>
              <a:cs typeface="Times New Roman" panose="02020603050405020304" pitchFamily="18" charset="0"/>
            </a:endParaRPr>
          </a:p>
        </p:txBody>
      </p:sp>
      <p:pic>
        <p:nvPicPr>
          <p:cNvPr id="4" name="h2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57500" y="1500188"/>
            <a:ext cx="5472113" cy="4676775"/>
          </a:xfrm>
        </p:spPr>
      </p:pic>
    </p:spTree>
    <p:extLst>
      <p:ext uri="{BB962C8B-B14F-4D97-AF65-F5344CB8AC3E}">
        <p14:creationId xmlns:p14="http://schemas.microsoft.com/office/powerpoint/2010/main" val="478957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219994"/>
            <a:ext cx="10515600" cy="4351338"/>
          </a:xfrm>
        </p:spPr>
        <p:txBody>
          <a:bodyPr/>
          <a:lstStyle/>
          <a:p>
            <a:pPr marL="0" indent="0">
              <a:buNone/>
            </a:pPr>
            <a:r>
              <a:rPr lang="en-US" dirty="0" smtClean="0"/>
              <a:t> </a:t>
            </a:r>
            <a:endParaRPr lang="en-US" dirty="0"/>
          </a:p>
        </p:txBody>
      </p:sp>
      <p:sp>
        <p:nvSpPr>
          <p:cNvPr id="5" name="Rounded Rectangular Callout 4"/>
          <p:cNvSpPr/>
          <p:nvPr/>
        </p:nvSpPr>
        <p:spPr>
          <a:xfrm>
            <a:off x="3629026" y="1638300"/>
            <a:ext cx="4371975" cy="351472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Chào </a:t>
            </a:r>
            <a:r>
              <a:rPr lang="en-US" sz="3600" dirty="0" err="1">
                <a:latin typeface="Times New Roman" panose="02020603050405020304" pitchFamily="18" charset="0"/>
                <a:cs typeface="Times New Roman" panose="02020603050405020304" pitchFamily="18" charset="0"/>
              </a:rPr>
              <a:t>tạm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hẹn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vaò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p>
          <a:p>
            <a:pPr algn="ctr"/>
            <a:endParaRPr lang="en-US" dirty="0"/>
          </a:p>
        </p:txBody>
      </p:sp>
    </p:spTree>
    <p:extLst>
      <p:ext uri="{BB962C8B-B14F-4D97-AF65-F5344CB8AC3E}">
        <p14:creationId xmlns:p14="http://schemas.microsoft.com/office/powerpoint/2010/main" val="40972201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8182" y="277092"/>
            <a:ext cx="9101348" cy="541057"/>
          </a:xfrm>
        </p:spPr>
        <p:txBody>
          <a:bodyPr>
            <a:norm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1. YÊU CẦU CẦN ĐẠT</a:t>
            </a:r>
            <a:endParaRPr lang="en-US" sz="2800" dirty="0">
              <a:solidFill>
                <a:srgbClr val="FF0000"/>
              </a:solidFill>
            </a:endParaRPr>
          </a:p>
        </p:txBody>
      </p:sp>
      <p:sp>
        <p:nvSpPr>
          <p:cNvPr id="10" name="TextBox 9">
            <a:extLst>
              <a:ext uri="{FF2B5EF4-FFF2-40B4-BE49-F238E27FC236}">
                <a16:creationId xmlns="" xmlns:a16="http://schemas.microsoft.com/office/drawing/2014/main" id="{A071B556-B396-457B-BE4E-91EF473F9236}"/>
              </a:ext>
            </a:extLst>
          </p:cNvPr>
          <p:cNvSpPr txBox="1"/>
          <p:nvPr/>
        </p:nvSpPr>
        <p:spPr>
          <a:xfrm>
            <a:off x="1219199" y="1233054"/>
            <a:ext cx="10186737" cy="3173176"/>
          </a:xfrm>
          <a:prstGeom prst="rect">
            <a:avLst/>
          </a:prstGeom>
          <a:noFill/>
        </p:spPr>
        <p:txBody>
          <a:bodyPr wrap="square">
            <a:spAutoFit/>
          </a:bodyPr>
          <a:lstStyle/>
          <a:p>
            <a:pPr>
              <a:lnSpc>
                <a:spcPct val="110000"/>
              </a:lnSpc>
            </a:pP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Biết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thực</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hiện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vệ</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sinh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sân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tập</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thực</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hiện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vệ</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sinh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cá</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nhân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để</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đảm</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bảo</a:t>
            </a:r>
            <a:r>
              <a:rPr lang="en-US" sz="2600" dirty="0">
                <a:solidFill>
                  <a:srgbClr val="0070C0"/>
                </a:solidFill>
                <a:latin typeface="Times New Roman" panose="02020603050405020304" pitchFamily="18" charset="0"/>
                <a:cs typeface="Times New Roman" panose="02020603050405020304" pitchFamily="18" charset="0"/>
              </a:rPr>
              <a:t> an </a:t>
            </a:r>
            <a:r>
              <a:rPr lang="en-US" sz="2600" dirty="0" err="1">
                <a:solidFill>
                  <a:srgbClr val="0070C0"/>
                </a:solidFill>
                <a:latin typeface="Times New Roman" panose="02020603050405020304" pitchFamily="18" charset="0"/>
                <a:cs typeface="Times New Roman" panose="02020603050405020304" pitchFamily="18" charset="0"/>
              </a:rPr>
              <a:t>toàn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trong</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tập</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luyện</a:t>
            </a:r>
            <a:r>
              <a:rPr lang="en-US" sz="2600" dirty="0">
                <a:solidFill>
                  <a:srgbClr val="0070C0"/>
                </a:solidFill>
                <a:latin typeface="Times New Roman" panose="02020603050405020304" pitchFamily="18" charset="0"/>
                <a:cs typeface="Times New Roman" panose="02020603050405020304" pitchFamily="18" charset="0"/>
              </a:rPr>
              <a:t>.</a:t>
            </a:r>
          </a:p>
          <a:p>
            <a:pPr>
              <a:lnSpc>
                <a:spcPct val="110000"/>
              </a:lnSpc>
            </a:pPr>
            <a:r>
              <a:rPr lang="en-US" sz="2600" dirty="0">
                <a:solidFill>
                  <a:srgbClr val="0070C0"/>
                </a:solidFill>
                <a:latin typeface="Times New Roman" panose="02020603050405020304" pitchFamily="18" charset="0"/>
                <a:cs typeface="Times New Roman" panose="02020603050405020304" pitchFamily="18" charset="0"/>
              </a:rPr>
              <a:t>- T</a:t>
            </a:r>
            <a:r>
              <a:rPr lang="vi-VN" sz="2600" dirty="0">
                <a:solidFill>
                  <a:srgbClr val="0070C0"/>
                </a:solidFill>
                <a:latin typeface="Times New Roman" panose="02020603050405020304" pitchFamily="18" charset="0"/>
                <a:cs typeface="Times New Roman" panose="02020603050405020304" pitchFamily="18" charset="0"/>
              </a:rPr>
              <a:t>hực hiện được</a:t>
            </a:r>
            <a:r>
              <a:rPr lang="en-US" sz="2600" dirty="0">
                <a:solidFill>
                  <a:srgbClr val="0070C0"/>
                </a:solidFill>
                <a:latin typeface="Times New Roman" panose="02020603050405020304" pitchFamily="18" charset="0"/>
                <a:cs typeface="Times New Roman" panose="02020603050405020304" pitchFamily="18" charset="0"/>
              </a:rPr>
              <a:t> động tác </a:t>
            </a:r>
            <a:r>
              <a:rPr lang="en-US" sz="2600" dirty="0" err="1" smtClean="0">
                <a:solidFill>
                  <a:srgbClr val="0070C0"/>
                </a:solidFill>
                <a:latin typeface="Times New Roman" panose="02020603050405020304" pitchFamily="18" charset="0"/>
                <a:cs typeface="Times New Roman" panose="02020603050405020304" pitchFamily="18" charset="0"/>
              </a:rPr>
              <a:t>phối</a:t>
            </a:r>
            <a:r>
              <a:rPr lang="en-US" sz="2600" dirty="0" smtClean="0">
                <a:solidFill>
                  <a:srgbClr val="0070C0"/>
                </a:solidFill>
                <a:latin typeface="Times New Roman" panose="02020603050405020304" pitchFamily="18" charset="0"/>
                <a:cs typeface="Times New Roman" panose="02020603050405020304" pitchFamily="18" charset="0"/>
              </a:rPr>
              <a:t> </a:t>
            </a:r>
            <a:r>
              <a:rPr lang="en-US" sz="2600" dirty="0" err="1" smtClean="0">
                <a:solidFill>
                  <a:srgbClr val="0070C0"/>
                </a:solidFill>
                <a:latin typeface="Times New Roman" panose="02020603050405020304" pitchFamily="18" charset="0"/>
                <a:cs typeface="Times New Roman" panose="02020603050405020304" pitchFamily="18" charset="0"/>
              </a:rPr>
              <a:t>hợp</a:t>
            </a:r>
            <a:r>
              <a:rPr lang="en-US" sz="2600" dirty="0">
                <a:solidFill>
                  <a:srgbClr val="0070C0"/>
                </a:solidFill>
                <a:latin typeface="Times New Roman" panose="02020603050405020304" pitchFamily="18" charset="0"/>
                <a:cs typeface="Times New Roman" panose="02020603050405020304" pitchFamily="18" charset="0"/>
              </a:rPr>
              <a:t> , </a:t>
            </a:r>
            <a:r>
              <a:rPr lang="en-US" sz="2600" dirty="0" err="1">
                <a:solidFill>
                  <a:srgbClr val="0070C0"/>
                </a:solidFill>
                <a:latin typeface="Times New Roman" panose="02020603050405020304" pitchFamily="18" charset="0"/>
                <a:cs typeface="Times New Roman" panose="02020603050405020304" pitchFamily="18" charset="0"/>
              </a:rPr>
              <a:t>điều</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hòa</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smtClean="0">
                <a:solidFill>
                  <a:srgbClr val="0070C0"/>
                </a:solidFill>
                <a:latin typeface="Times New Roman" panose="02020603050405020304" pitchFamily="18" charset="0"/>
                <a:cs typeface="Times New Roman" panose="02020603050405020304" pitchFamily="18" charset="0"/>
              </a:rPr>
              <a:t>tương</a:t>
            </a:r>
            <a:r>
              <a:rPr lang="en-US" sz="2600" dirty="0" smtClean="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dối</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đúng</a:t>
            </a:r>
            <a:endParaRPr lang="en-US" sz="2600" dirty="0">
              <a:solidFill>
                <a:srgbClr val="0070C0"/>
              </a:solidFill>
              <a:latin typeface="Times New Roman" panose="02020603050405020304" pitchFamily="18" charset="0"/>
              <a:cs typeface="Times New Roman" panose="02020603050405020304" pitchFamily="18" charset="0"/>
            </a:endParaRPr>
          </a:p>
          <a:p>
            <a:pPr>
              <a:lnSpc>
                <a:spcPct val="110000"/>
              </a:lnSpc>
            </a:pP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Biết</a:t>
            </a:r>
            <a:r>
              <a:rPr lang="en-US" sz="2600" dirty="0">
                <a:solidFill>
                  <a:srgbClr val="0070C0"/>
                </a:solidFill>
                <a:latin typeface="Times New Roman" panose="02020603050405020304" pitchFamily="18" charset="0"/>
                <a:cs typeface="Times New Roman" panose="02020603050405020304" pitchFamily="18" charset="0"/>
              </a:rPr>
              <a:t> </a:t>
            </a:r>
            <a:r>
              <a:rPr lang="vi-VN" sz="2600" dirty="0">
                <a:solidFill>
                  <a:srgbClr val="0070C0"/>
                </a:solidFill>
                <a:latin typeface="Times New Roman" panose="02020603050405020304" pitchFamily="18" charset="0"/>
                <a:cs typeface="Times New Roman" panose="02020603050405020304" pitchFamily="18" charset="0"/>
              </a:rPr>
              <a:t>quan sát </a:t>
            </a:r>
            <a:r>
              <a:rPr lang="en-US" sz="2600" dirty="0">
                <a:solidFill>
                  <a:srgbClr val="0070C0"/>
                </a:solidFill>
                <a:latin typeface="Times New Roman" panose="02020603050405020304" pitchFamily="18" charset="0"/>
                <a:cs typeface="Times New Roman" panose="02020603050405020304" pitchFamily="18" charset="0"/>
              </a:rPr>
              <a:t>động tác </a:t>
            </a:r>
            <a:r>
              <a:rPr lang="en-US" sz="2600" dirty="0" err="1">
                <a:solidFill>
                  <a:srgbClr val="0070C0"/>
                </a:solidFill>
                <a:latin typeface="Times New Roman" panose="02020603050405020304" pitchFamily="18" charset="0"/>
                <a:cs typeface="Times New Roman" panose="02020603050405020304" pitchFamily="18" charset="0"/>
              </a:rPr>
              <a:t>làm</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mẫu</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của</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giáo</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viên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để</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tập</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luyện</a:t>
            </a:r>
            <a:r>
              <a:rPr lang="en-US" sz="2600" dirty="0">
                <a:solidFill>
                  <a:srgbClr val="0070C0"/>
                </a:solidFill>
                <a:latin typeface="Times New Roman" panose="02020603050405020304" pitchFamily="18" charset="0"/>
                <a:cs typeface="Times New Roman" panose="02020603050405020304" pitchFamily="18" charset="0"/>
              </a:rPr>
              <a:t>. </a:t>
            </a:r>
          </a:p>
          <a:p>
            <a:pPr>
              <a:lnSpc>
                <a:spcPct val="110000"/>
              </a:lnSpc>
            </a:pPr>
            <a:r>
              <a:rPr lang="en-US" sz="2600" dirty="0">
                <a:solidFill>
                  <a:srgbClr val="0070C0"/>
                </a:solidFill>
                <a:latin typeface="Times New Roman" panose="02020603050405020304" pitchFamily="18" charset="0"/>
                <a:cs typeface="Times New Roman" panose="02020603050405020304" pitchFamily="18" charset="0"/>
              </a:rPr>
              <a:t>- B</a:t>
            </a:r>
            <a:r>
              <a:rPr lang="vi-VN" sz="2600" b="0" i="0" u="none" strike="noStrike" kern="1200" baseline="0" dirty="0">
                <a:solidFill>
                  <a:srgbClr val="0070C0"/>
                </a:solidFill>
                <a:latin typeface="Times New Roman" panose="02020603050405020304" pitchFamily="18" charset="0"/>
              </a:rPr>
              <a:t>iết c</a:t>
            </a:r>
            <a:r>
              <a:rPr lang="en-US" sz="2600" b="0" i="0" u="none" strike="noStrike" kern="1200" baseline="0" dirty="0" err="1">
                <a:solidFill>
                  <a:srgbClr val="0070C0"/>
                </a:solidFill>
                <a:latin typeface="Times New Roman" panose="02020603050405020304" pitchFamily="18" charset="0"/>
              </a:rPr>
              <a:t>ách</a:t>
            </a:r>
            <a:r>
              <a:rPr lang="vi-VN" sz="2600" b="0" i="0" u="none" strike="noStrike" kern="1200" baseline="0" dirty="0">
                <a:solidFill>
                  <a:srgbClr val="0070C0"/>
                </a:solidFill>
                <a:latin typeface="Times New Roman" panose="02020603050405020304" pitchFamily="18" charset="0"/>
              </a:rPr>
              <a:t> chơi v</a:t>
            </a:r>
            <a:r>
              <a:rPr lang="en-US" sz="2600" dirty="0">
                <a:solidFill>
                  <a:srgbClr val="0070C0"/>
                </a:solidFill>
                <a:latin typeface="Times New Roman" panose="02020603050405020304" pitchFamily="18" charset="0"/>
              </a:rPr>
              <a:t>à </a:t>
            </a:r>
            <a:r>
              <a:rPr lang="vi-VN" sz="2600" b="0" i="0" u="none" strike="noStrike" kern="1200" baseline="0" dirty="0">
                <a:solidFill>
                  <a:srgbClr val="0070C0"/>
                </a:solidFill>
                <a:latin typeface="Times New Roman" panose="02020603050405020304" pitchFamily="18" charset="0"/>
              </a:rPr>
              <a:t>tham gia tr</a:t>
            </a:r>
            <a:r>
              <a:rPr lang="en-US" sz="2600" dirty="0">
                <a:solidFill>
                  <a:srgbClr val="0070C0"/>
                </a:solidFill>
                <a:latin typeface="Times New Roman" panose="02020603050405020304" pitchFamily="18" charset="0"/>
              </a:rPr>
              <a:t>ò</a:t>
            </a:r>
            <a:r>
              <a:rPr lang="vi-VN" sz="2600" b="0" i="0" u="none" strike="noStrike" kern="1200" baseline="0" dirty="0">
                <a:solidFill>
                  <a:srgbClr val="0070C0"/>
                </a:solidFill>
                <a:latin typeface="Times New Roman" panose="02020603050405020304" pitchFamily="18" charset="0"/>
              </a:rPr>
              <a:t> chơi đ</a:t>
            </a:r>
            <a:r>
              <a:rPr lang="en-US" sz="2600" dirty="0">
                <a:solidFill>
                  <a:srgbClr val="0070C0"/>
                </a:solidFill>
                <a:latin typeface="Times New Roman" panose="02020603050405020304" pitchFamily="18" charset="0"/>
              </a:rPr>
              <a:t>ú</a:t>
            </a:r>
            <a:r>
              <a:rPr lang="vi-VN" sz="2600" b="0" i="0" u="none" strike="noStrike" kern="1200" baseline="0" dirty="0">
                <a:solidFill>
                  <a:srgbClr val="0070C0"/>
                </a:solidFill>
                <a:latin typeface="Times New Roman" panose="02020603050405020304" pitchFamily="18" charset="0"/>
              </a:rPr>
              <a:t>ng luật</a:t>
            </a:r>
            <a:endParaRPr lang="en-US" sz="2600" dirty="0">
              <a:solidFill>
                <a:srgbClr val="0070C0"/>
              </a:solidFill>
              <a:latin typeface="Times New Roman" panose="02020603050405020304" pitchFamily="18" charset="0"/>
              <a:cs typeface="Times New Roman" panose="02020603050405020304" pitchFamily="18" charset="0"/>
            </a:endParaRPr>
          </a:p>
          <a:p>
            <a:pPr>
              <a:lnSpc>
                <a:spcPct val="110000"/>
              </a:lnSpc>
            </a:pP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Đoàn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kết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nghiêm</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túc</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trong</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giờ</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học</a:t>
            </a:r>
            <a:endParaRPr lang="en-US" sz="2600" dirty="0">
              <a:solidFill>
                <a:srgbClr val="0070C0"/>
              </a:solidFill>
              <a:latin typeface="Times New Roman" panose="02020603050405020304" pitchFamily="18" charset="0"/>
              <a:cs typeface="Times New Roman" panose="02020603050405020304" pitchFamily="18" charset="0"/>
            </a:endParaRPr>
          </a:p>
          <a:p>
            <a:pPr>
              <a:lnSpc>
                <a:spcPct val="110000"/>
              </a:lnSpc>
            </a:pPr>
            <a:endParaRPr lang="en-US" sz="2600" dirty="0">
              <a:solidFill>
                <a:srgbClr val="0070C0"/>
              </a:solidFill>
              <a:latin typeface="Times New Roman" panose="02020603050405020304" pitchFamily="18" charset="0"/>
              <a:cs typeface="Times New Roman" panose="02020603050405020304" pitchFamily="18" charset="0"/>
            </a:endParaRPr>
          </a:p>
        </p:txBody>
      </p:sp>
      <p:pic>
        <p:nvPicPr>
          <p:cNvPr id="4" name="Bản ghi Mới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77450" y="5295900"/>
            <a:ext cx="609600" cy="609600"/>
          </a:xfrm>
          <a:prstGeom prst="rect">
            <a:avLst/>
          </a:prstGeom>
        </p:spPr>
      </p:pic>
    </p:spTree>
    <p:extLst>
      <p:ext uri="{BB962C8B-B14F-4D97-AF65-F5344CB8AC3E}">
        <p14:creationId xmlns:p14="http://schemas.microsoft.com/office/powerpoint/2010/main" val="57827310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additive="base">
                                        <p:cTn id="2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fade">
                                      <p:cBhvr>
                                        <p:cTn id="25" dur="1000"/>
                                        <p:tgtEl>
                                          <p:spTgt spid="10">
                                            <p:txEl>
                                              <p:pRg st="3" end="3"/>
                                            </p:txEl>
                                          </p:spTgt>
                                        </p:tgtEl>
                                      </p:cBhvr>
                                    </p:animEffect>
                                    <p:anim calcmode="lin" valueType="num">
                                      <p:cBhvr>
                                        <p:cTn id="2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barn(inVertical)">
                                      <p:cBhvr>
                                        <p:cTn id="30" dur="500"/>
                                        <p:tgtEl>
                                          <p:spTgt spid="1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1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0ACE4522-6F27-4F93-B897-E62A49F96553}"/>
              </a:ext>
            </a:extLst>
          </p:cNvPr>
          <p:cNvSpPr>
            <a:spLocks noGrp="1"/>
          </p:cNvSpPr>
          <p:nvPr>
            <p:ph type="title"/>
          </p:nvPr>
        </p:nvSpPr>
        <p:spPr>
          <a:xfrm>
            <a:off x="1259305" y="20768"/>
            <a:ext cx="10515600" cy="777875"/>
          </a:xfrm>
        </p:spPr>
        <p:txBody>
          <a:bodyPr>
            <a:normAutofit/>
          </a:bodyPr>
          <a:lstStyle/>
          <a:p>
            <a:pPr algn="ctr"/>
            <a:r>
              <a:rPr lang="en-US" sz="2800" b="1" dirty="0">
                <a:solidFill>
                  <a:srgbClr val="FF0000"/>
                </a:solidFill>
                <a:latin typeface="Times New Roman" panose="02020603050405020304" pitchFamily="18" charset="0"/>
              </a:rPr>
              <a:t>2</a:t>
            </a:r>
            <a:r>
              <a:rPr lang="en-US" sz="2800" b="1" i="0" u="none" strike="noStrike" kern="1200" baseline="0" dirty="0">
                <a:solidFill>
                  <a:srgbClr val="FF0000"/>
                </a:solidFill>
                <a:latin typeface="Times New Roman" panose="02020603050405020304" pitchFamily="18" charset="0"/>
              </a:rPr>
              <a:t>.CÁC HOẠT ĐỘNG DẠY HỌC CHỦ YẾU</a:t>
            </a:r>
            <a:endParaRPr lang="en-US" sz="2800" dirty="0">
              <a:solidFill>
                <a:srgbClr val="FF0000"/>
              </a:solidFill>
            </a:endParaRPr>
          </a:p>
        </p:txBody>
      </p:sp>
      <p:sp>
        <p:nvSpPr>
          <p:cNvPr id="10" name="Thought Bubble: Cloud 9">
            <a:extLst>
              <a:ext uri="{FF2B5EF4-FFF2-40B4-BE49-F238E27FC236}">
                <a16:creationId xmlns="" xmlns:a16="http://schemas.microsoft.com/office/drawing/2014/main" id="{CBEED63F-24E8-4F93-8E4C-1FF3B492CDDD}"/>
              </a:ext>
            </a:extLst>
          </p:cNvPr>
          <p:cNvSpPr/>
          <p:nvPr/>
        </p:nvSpPr>
        <p:spPr>
          <a:xfrm rot="20958701">
            <a:off x="1779542" y="1313353"/>
            <a:ext cx="4141149" cy="2277859"/>
          </a:xfrm>
          <a:prstGeom prst="cloudCallout">
            <a:avLst>
              <a:gd name="adj1" fmla="val -48564"/>
              <a:gd name="adj2" fmla="val 109699"/>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Ôn động </a:t>
            </a:r>
            <a:r>
              <a:rPr lang="en-US" sz="2400" b="1" dirty="0" smtClean="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 BTD </a:t>
            </a:r>
            <a:r>
              <a:rPr lang="en-US" sz="2400" b="1" dirty="0" err="1">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đã</a:t>
            </a:r>
            <a:r>
              <a:rPr lang="en-US" sz="2400" b="1"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400" b="1"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13" name="Thought Bubble: Cloud 12">
            <a:extLst>
              <a:ext uri="{FF2B5EF4-FFF2-40B4-BE49-F238E27FC236}">
                <a16:creationId xmlns="" xmlns:a16="http://schemas.microsoft.com/office/drawing/2014/main" id="{E24B1FDA-0A7F-4CC9-A939-B7294B8D65ED}"/>
              </a:ext>
            </a:extLst>
          </p:cNvPr>
          <p:cNvSpPr/>
          <p:nvPr/>
        </p:nvSpPr>
        <p:spPr>
          <a:xfrm>
            <a:off x="6517105" y="949091"/>
            <a:ext cx="4235116" cy="1901826"/>
          </a:xfrm>
          <a:prstGeom prst="cloudCallout">
            <a:avLst>
              <a:gd name="adj1" fmla="val -48564"/>
              <a:gd name="adj2" fmla="val 109699"/>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b="1" dirty="0">
                <a:solidFill>
                  <a:schemeClr val="accent1">
                    <a:lumMod val="75000"/>
                  </a:schemeClr>
                </a:solidFill>
                <a:latin typeface="Times New Roman" panose="02020603050405020304" pitchFamily="18" charset="0"/>
                <a:cs typeface="Times New Roman" panose="02020603050405020304" pitchFamily="18" charset="0"/>
              </a:rPr>
              <a:t> 2.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động </a:t>
            </a:r>
            <a:r>
              <a:rPr lang="en-US" sz="2400" dirty="0">
                <a:solidFill>
                  <a:srgbClr val="0070C0"/>
                </a:solidFill>
                <a:latin typeface="Times New Roman" panose="02020603050405020304" pitchFamily="18" charset="0"/>
                <a:cs typeface="Times New Roman" panose="02020603050405020304" pitchFamily="18" charset="0"/>
              </a:rPr>
              <a:t>tác </a:t>
            </a:r>
            <a:r>
              <a:rPr lang="en-US" sz="2400" b="1" dirty="0" err="1">
                <a:solidFill>
                  <a:srgbClr val="0070C0"/>
                </a:solidFill>
                <a:latin typeface="Times New Roman" panose="02020603050405020304" pitchFamily="18" charset="0"/>
                <a:cs typeface="Times New Roman" panose="02020603050405020304" pitchFamily="18" charset="0"/>
              </a:rPr>
              <a:t>phối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cs typeface="Times New Roman" panose="02020603050405020304" pitchFamily="18" charset="0"/>
              </a:rPr>
              <a:t> , </a:t>
            </a:r>
            <a:r>
              <a:rPr lang="en-US" sz="2400" b="1" dirty="0" err="1">
                <a:solidFill>
                  <a:srgbClr val="0070C0"/>
                </a:solidFill>
                <a:latin typeface="Times New Roman" panose="02020603050405020304" pitchFamily="18" charset="0"/>
                <a:cs typeface="Times New Roman" panose="02020603050405020304" pitchFamily="18" charset="0"/>
              </a:rPr>
              <a:t>điều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hòa</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 xmlns:a16="http://schemas.microsoft.com/office/drawing/2014/main" id="{54C674DC-0F36-4EAA-92C5-4E87C8773D49}"/>
              </a:ext>
            </a:extLst>
          </p:cNvPr>
          <p:cNvSpPr/>
          <p:nvPr/>
        </p:nvSpPr>
        <p:spPr>
          <a:xfrm>
            <a:off x="4399547" y="3259394"/>
            <a:ext cx="4235116" cy="2149224"/>
          </a:xfrm>
          <a:prstGeom prst="cloudCallout">
            <a:avLst>
              <a:gd name="adj1" fmla="val -48564"/>
              <a:gd name="adj2" fmla="val 109699"/>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b="1" dirty="0">
                <a:solidFill>
                  <a:schemeClr val="accent1"/>
                </a:solidFill>
                <a:latin typeface="Times New Roman" panose="02020603050405020304" pitchFamily="18" charset="0"/>
                <a:cs typeface="Times New Roman" panose="02020603050405020304" pitchFamily="18" charset="0"/>
              </a:rPr>
              <a:t>3.  </a:t>
            </a:r>
            <a:r>
              <a:rPr lang="en-US" sz="2400" b="1" dirty="0" err="1">
                <a:solidFill>
                  <a:schemeClr val="accent1"/>
                </a:solidFill>
                <a:latin typeface="Times New Roman" panose="02020603050405020304" pitchFamily="18" charset="0"/>
                <a:cs typeface="Times New Roman" panose="02020603050405020304" pitchFamily="18" charset="0"/>
              </a:rPr>
              <a:t>Trò</a:t>
            </a:r>
            <a:r>
              <a:rPr lang="en-US" sz="2400" b="1" dirty="0">
                <a:solidFill>
                  <a:schemeClr val="accent1"/>
                </a:solidFill>
                <a:latin typeface="Times New Roman" panose="02020603050405020304" pitchFamily="18" charset="0"/>
                <a:cs typeface="Times New Roman" panose="02020603050405020304" pitchFamily="18" charset="0"/>
              </a:rPr>
              <a:t> chơi : </a:t>
            </a:r>
            <a:r>
              <a:rPr lang="en-US" sz="2400" b="1" dirty="0" smtClean="0">
                <a:solidFill>
                  <a:schemeClr val="accent1"/>
                </a:solidFill>
                <a:latin typeface="Times New Roman" panose="02020603050405020304" pitchFamily="18" charset="0"/>
                <a:cs typeface="Times New Roman" panose="02020603050405020304" pitchFamily="18" charset="0"/>
              </a:rPr>
              <a:t>Nhảy </a:t>
            </a:r>
            <a:r>
              <a:rPr lang="en-US" sz="2400" b="1" dirty="0" err="1" smtClean="0">
                <a:solidFill>
                  <a:schemeClr val="accent1"/>
                </a:solidFill>
                <a:latin typeface="Times New Roman" panose="02020603050405020304" pitchFamily="18" charset="0"/>
                <a:cs typeface="Times New Roman" panose="02020603050405020304" pitchFamily="18" charset="0"/>
              </a:rPr>
              <a:t>lò</a:t>
            </a:r>
            <a:r>
              <a:rPr lang="en-US" sz="2400" b="1" dirty="0" smtClean="0">
                <a:solidFill>
                  <a:schemeClr val="accent1"/>
                </a:solidFill>
                <a:latin typeface="Times New Roman" panose="02020603050405020304" pitchFamily="18" charset="0"/>
                <a:cs typeface="Times New Roman" panose="02020603050405020304" pitchFamily="18" charset="0"/>
              </a:rPr>
              <a:t> </a:t>
            </a:r>
            <a:r>
              <a:rPr lang="en-US" sz="2400" b="1" dirty="0" err="1" smtClean="0">
                <a:solidFill>
                  <a:schemeClr val="accent1"/>
                </a:solidFill>
                <a:latin typeface="Times New Roman" panose="02020603050405020304" pitchFamily="18" charset="0"/>
                <a:cs typeface="Times New Roman" panose="02020603050405020304" pitchFamily="18" charset="0"/>
              </a:rPr>
              <a:t>cò</a:t>
            </a:r>
            <a:r>
              <a:rPr lang="en-US" sz="2400" b="1" dirty="0" smtClean="0">
                <a:solidFill>
                  <a:schemeClr val="accent1"/>
                </a:solidFill>
                <a:latin typeface="Times New Roman" panose="02020603050405020304" pitchFamily="18" charset="0"/>
                <a:cs typeface="Times New Roman" panose="02020603050405020304" pitchFamily="18" charset="0"/>
              </a:rPr>
              <a:t> </a:t>
            </a:r>
            <a:endParaRPr lang="en-US" sz="2400" b="1" dirty="0">
              <a:solidFill>
                <a:schemeClr val="accent1"/>
              </a:solidFill>
              <a:latin typeface="Times New Roman" panose="02020603050405020304" pitchFamily="18" charset="0"/>
              <a:cs typeface="Times New Roman" panose="02020603050405020304" pitchFamily="18" charset="0"/>
            </a:endParaRPr>
          </a:p>
        </p:txBody>
      </p:sp>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3999" y="4799018"/>
            <a:ext cx="609600" cy="609600"/>
          </a:xfrm>
          <a:prstGeom prst="rect">
            <a:avLst/>
          </a:prstGeom>
        </p:spPr>
      </p:pic>
    </p:spTree>
    <p:extLst>
      <p:ext uri="{BB962C8B-B14F-4D97-AF65-F5344CB8AC3E}">
        <p14:creationId xmlns:p14="http://schemas.microsoft.com/office/powerpoint/2010/main" val="27098167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amond(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1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8" grpId="0"/>
      <p:bldP spid="10" grpId="0" animBg="1"/>
      <p:bldP spid="1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4038" descr="1-33"/>
          <p:cNvPicPr>
            <a:picLocks noChangeAspect="1"/>
          </p:cNvPicPr>
          <p:nvPr/>
        </p:nvPicPr>
        <p:blipFill>
          <a:blip r:embed="rId5"/>
          <a:stretch>
            <a:fillRect/>
          </a:stretch>
        </p:blipFill>
        <p:spPr>
          <a:xfrm>
            <a:off x="7518301" y="25238"/>
            <a:ext cx="4856726" cy="7278511"/>
          </a:xfrm>
          <a:prstGeom prst="rect">
            <a:avLst/>
          </a:prstGeom>
          <a:noFill/>
          <a:ln w="9525">
            <a:noFill/>
          </a:ln>
        </p:spPr>
      </p:pic>
      <p:pic>
        <p:nvPicPr>
          <p:cNvPr id="43012" name="图片 43011" descr="1-17"/>
          <p:cNvPicPr>
            <a:picLocks noChangeAspect="1"/>
          </p:cNvPicPr>
          <p:nvPr/>
        </p:nvPicPr>
        <p:blipFill>
          <a:blip r:embed="rId6"/>
          <a:stretch>
            <a:fillRect/>
          </a:stretch>
        </p:blipFill>
        <p:spPr>
          <a:xfrm>
            <a:off x="117860" y="4038674"/>
            <a:ext cx="12221234" cy="2788468"/>
          </a:xfrm>
          <a:prstGeom prst="rect">
            <a:avLst/>
          </a:prstGeom>
          <a:noFill/>
          <a:ln w="9525">
            <a:noFill/>
          </a:ln>
        </p:spPr>
      </p:pic>
      <p:pic>
        <p:nvPicPr>
          <p:cNvPr id="43013" name="图片 43012" descr="1-31"/>
          <p:cNvPicPr>
            <a:picLocks noChangeAspect="1"/>
          </p:cNvPicPr>
          <p:nvPr/>
        </p:nvPicPr>
        <p:blipFill>
          <a:blip r:embed="rId7"/>
          <a:stretch>
            <a:fillRect/>
          </a:stretch>
        </p:blipFill>
        <p:spPr>
          <a:xfrm>
            <a:off x="817146" y="-28999"/>
            <a:ext cx="7609404" cy="7027289"/>
          </a:xfrm>
          <a:prstGeom prst="rect">
            <a:avLst/>
          </a:prstGeom>
          <a:noFill/>
          <a:ln w="9525">
            <a:noFill/>
          </a:ln>
        </p:spPr>
      </p:pic>
      <p:sp>
        <p:nvSpPr>
          <p:cNvPr id="12" name="文本框 5"/>
          <p:cNvSpPr txBox="1"/>
          <p:nvPr/>
        </p:nvSpPr>
        <p:spPr>
          <a:xfrm>
            <a:off x="8981769" y="1268105"/>
            <a:ext cx="1902542" cy="1323439"/>
          </a:xfrm>
          <a:prstGeom prst="rect">
            <a:avLst/>
          </a:prstGeom>
          <a:noFill/>
          <a:ln w="9525">
            <a:noFill/>
          </a:ln>
        </p:spPr>
        <p:txBody>
          <a:bodyPr wrap="square">
            <a:spAutoFit/>
          </a:bodyPr>
          <a:lstStyle/>
          <a:p>
            <a:pPr algn="ctr" defTabSz="1085915">
              <a:spcBef>
                <a:spcPct val="50000"/>
              </a:spcBef>
            </a:pPr>
            <a:r>
              <a:rPr lang="en-US" altLang="zh-CN" sz="4000" b="1" dirty="0" err="1">
                <a:solidFill>
                  <a:srgbClr val="FF0000"/>
                </a:solidFill>
                <a:latin typeface="Times New Roman" panose="02020603050405020304" pitchFamily="18" charset="0"/>
                <a:cs typeface="Times New Roman" panose="02020603050405020304" pitchFamily="18" charset="0"/>
              </a:rPr>
              <a:t>Khởi</a:t>
            </a:r>
            <a:r>
              <a:rPr lang="en-US" altLang="zh-CN" sz="4000" b="1" dirty="0">
                <a:solidFill>
                  <a:srgbClr val="FF0000"/>
                </a:solidFill>
                <a:latin typeface="Times New Roman" panose="02020603050405020304" pitchFamily="18" charset="0"/>
                <a:cs typeface="Times New Roman" panose="02020603050405020304" pitchFamily="18" charset="0"/>
              </a:rPr>
              <a:t> động</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8875" y="0"/>
            <a:ext cx="1737687" cy="1737687"/>
          </a:xfrm>
          <a:prstGeom prst="rect">
            <a:avLst/>
          </a:prstGeom>
        </p:spPr>
      </p:pic>
      <p:pic>
        <p:nvPicPr>
          <p:cNvPr id="5" name=" Huyềnk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611795" y="1290784"/>
            <a:ext cx="6096000" cy="4572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5000">
        <p15:prstTrans prst="fallOver"/>
      </p:transition>
    </mc:Choice>
    <mc:Fallback>
      <p:transition spd="slow" advClick="0" advTm="5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4038" descr="1-33"/>
          <p:cNvPicPr>
            <a:picLocks noChangeAspect="1"/>
          </p:cNvPicPr>
          <p:nvPr/>
        </p:nvPicPr>
        <p:blipFill>
          <a:blip r:embed="rId7"/>
          <a:stretch>
            <a:fillRect/>
          </a:stretch>
        </p:blipFill>
        <p:spPr>
          <a:xfrm>
            <a:off x="7860148" y="-451369"/>
            <a:ext cx="4741635" cy="7278511"/>
          </a:xfrm>
          <a:prstGeom prst="rect">
            <a:avLst/>
          </a:prstGeom>
          <a:noFill/>
          <a:ln w="9525">
            <a:noFill/>
          </a:ln>
        </p:spPr>
      </p:pic>
      <p:pic>
        <p:nvPicPr>
          <p:cNvPr id="43012" name="图片 43011" descr="1-17"/>
          <p:cNvPicPr>
            <a:picLocks noChangeAspect="1"/>
          </p:cNvPicPr>
          <p:nvPr/>
        </p:nvPicPr>
        <p:blipFill>
          <a:blip r:embed="rId8"/>
          <a:stretch>
            <a:fillRect/>
          </a:stretch>
        </p:blipFill>
        <p:spPr>
          <a:xfrm>
            <a:off x="117860" y="4038674"/>
            <a:ext cx="12221234" cy="2788468"/>
          </a:xfrm>
          <a:prstGeom prst="rect">
            <a:avLst/>
          </a:prstGeom>
          <a:noFill/>
          <a:ln w="9525">
            <a:noFill/>
          </a:ln>
        </p:spPr>
      </p:pic>
      <p:pic>
        <p:nvPicPr>
          <p:cNvPr id="43013" name="图片 43012" descr="1-31"/>
          <p:cNvPicPr>
            <a:picLocks noChangeAspect="1"/>
          </p:cNvPicPr>
          <p:nvPr/>
        </p:nvPicPr>
        <p:blipFill>
          <a:blip r:embed="rId9"/>
          <a:stretch>
            <a:fillRect/>
          </a:stretch>
        </p:blipFill>
        <p:spPr>
          <a:xfrm>
            <a:off x="40008" y="-269311"/>
            <a:ext cx="7609404" cy="7027289"/>
          </a:xfrm>
          <a:prstGeom prst="rect">
            <a:avLst/>
          </a:prstGeom>
          <a:noFill/>
          <a:ln w="9525">
            <a:noFill/>
          </a:ln>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8875" y="0"/>
            <a:ext cx="1737687" cy="1737687"/>
          </a:xfrm>
          <a:prstGeom prst="rect">
            <a:avLst/>
          </a:prstGeom>
        </p:spPr>
      </p:pic>
      <p:sp>
        <p:nvSpPr>
          <p:cNvPr id="5" name="Rectangle 4"/>
          <p:cNvSpPr/>
          <p:nvPr/>
        </p:nvSpPr>
        <p:spPr>
          <a:xfrm>
            <a:off x="9136561" y="1091356"/>
            <a:ext cx="1658817" cy="646331"/>
          </a:xfrm>
          <a:prstGeom prst="rect">
            <a:avLst/>
          </a:prstGeom>
        </p:spPr>
        <p:txBody>
          <a:bodyPr wrap="square">
            <a:spAutoFit/>
          </a:bodyPr>
          <a:lstStyle/>
          <a:p>
            <a:r>
              <a:rPr lang="en-US" b="1"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Ôn động tác </a:t>
            </a:r>
            <a:endParaRPr lang="en-US" b="1" dirty="0" smtClean="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b="1" dirty="0" smtClean="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BTD </a:t>
            </a:r>
            <a:r>
              <a:rPr lang="en-US" b="1" dirty="0" err="1">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đã</a:t>
            </a:r>
            <a:r>
              <a:rPr lang="en-US" b="1"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b="1" dirty="0" err="1">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b="1"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dirty="0"/>
          </a:p>
        </p:txBody>
      </p:sp>
      <p:pic>
        <p:nvPicPr>
          <p:cNvPr id="7" name="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85654" y="1091356"/>
            <a:ext cx="6096000" cy="4572000"/>
          </a:xfrm>
          <a:prstGeom prst="rect">
            <a:avLst/>
          </a:prstGeom>
        </p:spPr>
      </p:pic>
      <p:pic>
        <p:nvPicPr>
          <p:cNvPr id="8" name="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275865" y="5128108"/>
            <a:ext cx="609600" cy="609600"/>
          </a:xfrm>
          <a:prstGeom prst="rect">
            <a:avLst/>
          </a:prstGeom>
        </p:spPr>
      </p:pic>
    </p:spTree>
    <p:extLst>
      <p:ext uri="{BB962C8B-B14F-4D97-AF65-F5344CB8AC3E}">
        <p14:creationId xmlns:p14="http://schemas.microsoft.com/office/powerpoint/2010/main" val="788441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airplan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6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4038" descr="1-33"/>
          <p:cNvPicPr>
            <a:picLocks noChangeAspect="1"/>
          </p:cNvPicPr>
          <p:nvPr/>
        </p:nvPicPr>
        <p:blipFill>
          <a:blip r:embed="rId7"/>
          <a:stretch>
            <a:fillRect/>
          </a:stretch>
        </p:blipFill>
        <p:spPr>
          <a:xfrm>
            <a:off x="7860889" y="-507094"/>
            <a:ext cx="4741635" cy="7278511"/>
          </a:xfrm>
          <a:prstGeom prst="rect">
            <a:avLst/>
          </a:prstGeom>
          <a:noFill/>
          <a:ln w="9525">
            <a:noFill/>
          </a:ln>
        </p:spPr>
      </p:pic>
      <p:pic>
        <p:nvPicPr>
          <p:cNvPr id="43012" name="图片 43011" descr="1-17"/>
          <p:cNvPicPr>
            <a:picLocks noChangeAspect="1"/>
          </p:cNvPicPr>
          <p:nvPr/>
        </p:nvPicPr>
        <p:blipFill>
          <a:blip r:embed="rId8"/>
          <a:stretch>
            <a:fillRect/>
          </a:stretch>
        </p:blipFill>
        <p:spPr>
          <a:xfrm>
            <a:off x="117860" y="4038674"/>
            <a:ext cx="12221234" cy="2788468"/>
          </a:xfrm>
          <a:prstGeom prst="rect">
            <a:avLst/>
          </a:prstGeom>
          <a:noFill/>
          <a:ln w="9525">
            <a:noFill/>
          </a:ln>
        </p:spPr>
      </p:pic>
      <p:pic>
        <p:nvPicPr>
          <p:cNvPr id="43013" name="图片 43012" descr="1-31"/>
          <p:cNvPicPr>
            <a:picLocks noChangeAspect="1"/>
          </p:cNvPicPr>
          <p:nvPr/>
        </p:nvPicPr>
        <p:blipFill>
          <a:blip r:embed="rId9"/>
          <a:stretch>
            <a:fillRect/>
          </a:stretch>
        </p:blipFill>
        <p:spPr>
          <a:xfrm>
            <a:off x="355708" y="86583"/>
            <a:ext cx="7888640" cy="7027289"/>
          </a:xfrm>
          <a:prstGeom prst="rect">
            <a:avLst/>
          </a:prstGeom>
          <a:noFill/>
          <a:ln w="9525">
            <a:noFill/>
          </a:ln>
        </p:spPr>
      </p:pic>
      <p:sp>
        <p:nvSpPr>
          <p:cNvPr id="12" name="文本框 5"/>
          <p:cNvSpPr txBox="1"/>
          <p:nvPr/>
        </p:nvSpPr>
        <p:spPr>
          <a:xfrm>
            <a:off x="7719081" y="868843"/>
            <a:ext cx="4516496" cy="1015663"/>
          </a:xfrm>
          <a:prstGeom prst="rect">
            <a:avLst/>
          </a:prstGeom>
          <a:noFill/>
          <a:ln w="9525">
            <a:noFill/>
          </a:ln>
        </p:spPr>
        <p:txBody>
          <a:bodyPr wrap="square">
            <a:spAutoFit/>
          </a:bodyPr>
          <a:lstStyle/>
          <a:p>
            <a:pPr algn="ctr" defTabSz="1085915">
              <a:spcBef>
                <a:spcPct val="50000"/>
              </a:spcBef>
            </a:pPr>
            <a:r>
              <a:rPr lang="en-US" altLang="zh-CN" sz="2400" b="1" dirty="0" smtClean="0">
                <a:solidFill>
                  <a:srgbClr val="FF0000"/>
                </a:solidFill>
                <a:latin typeface="Times New Roman" panose="02020603050405020304" pitchFamily="18" charset="0"/>
                <a:cs typeface="Times New Roman" panose="02020603050405020304" pitchFamily="18" charset="0"/>
              </a:rPr>
              <a:t>ĐT:</a:t>
            </a:r>
          </a:p>
          <a:p>
            <a:pPr algn="ctr" defTabSz="1085915">
              <a:spcBef>
                <a:spcPct val="50000"/>
              </a:spcBef>
            </a:pPr>
            <a:r>
              <a:rPr lang="en-US" altLang="zh-CN" sz="2400" b="1" dirty="0" smtClean="0">
                <a:solidFill>
                  <a:srgbClr val="FF0000"/>
                </a:solidFill>
                <a:latin typeface="Times New Roman" panose="02020603050405020304" pitchFamily="18" charset="0"/>
                <a:cs typeface="Times New Roman" panose="02020603050405020304" pitchFamily="18" charset="0"/>
              </a:rPr>
              <a:t>PHỐI HỢP </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8875" y="0"/>
            <a:ext cx="1737687" cy="1737687"/>
          </a:xfrm>
          <a:prstGeom prst="rect">
            <a:avLst/>
          </a:prstGeom>
        </p:spPr>
      </p:pic>
      <p:pic>
        <p:nvPicPr>
          <p:cNvPr id="2" name="P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156569" y="1376674"/>
            <a:ext cx="6055596" cy="5094028"/>
          </a:xfrm>
          <a:prstGeom prst="rect">
            <a:avLst/>
          </a:prstGeom>
        </p:spPr>
      </p:pic>
      <p:pic>
        <p:nvPicPr>
          <p:cNvPr id="6"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622127" y="5734522"/>
            <a:ext cx="609600" cy="609600"/>
          </a:xfrm>
          <a:prstGeom prst="rect">
            <a:avLst/>
          </a:prstGeom>
        </p:spPr>
      </p:pic>
    </p:spTree>
    <p:extLst>
      <p:ext uri="{BB962C8B-B14F-4D97-AF65-F5344CB8AC3E}">
        <p14:creationId xmlns:p14="http://schemas.microsoft.com/office/powerpoint/2010/main" val="2173047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5000">
        <p15:prstTrans prst="origami"/>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4038" descr="1-33"/>
          <p:cNvPicPr>
            <a:picLocks noChangeAspect="1"/>
          </p:cNvPicPr>
          <p:nvPr/>
        </p:nvPicPr>
        <p:blipFill>
          <a:blip r:embed="rId5"/>
          <a:stretch>
            <a:fillRect/>
          </a:stretch>
        </p:blipFill>
        <p:spPr>
          <a:xfrm>
            <a:off x="7860889" y="-507094"/>
            <a:ext cx="4741635" cy="7278511"/>
          </a:xfrm>
          <a:prstGeom prst="rect">
            <a:avLst/>
          </a:prstGeom>
          <a:noFill/>
          <a:ln w="9525">
            <a:noFill/>
          </a:ln>
        </p:spPr>
      </p:pic>
      <p:pic>
        <p:nvPicPr>
          <p:cNvPr id="43012" name="图片 43011" descr="1-17"/>
          <p:cNvPicPr>
            <a:picLocks noChangeAspect="1"/>
          </p:cNvPicPr>
          <p:nvPr/>
        </p:nvPicPr>
        <p:blipFill>
          <a:blip r:embed="rId6"/>
          <a:stretch>
            <a:fillRect/>
          </a:stretch>
        </p:blipFill>
        <p:spPr>
          <a:xfrm>
            <a:off x="117860" y="4038674"/>
            <a:ext cx="12221234" cy="2788468"/>
          </a:xfrm>
          <a:prstGeom prst="rect">
            <a:avLst/>
          </a:prstGeom>
          <a:noFill/>
          <a:ln w="9525">
            <a:noFill/>
          </a:ln>
        </p:spPr>
      </p:pic>
      <p:pic>
        <p:nvPicPr>
          <p:cNvPr id="43013" name="图片 43012" descr="1-31"/>
          <p:cNvPicPr>
            <a:picLocks noChangeAspect="1"/>
          </p:cNvPicPr>
          <p:nvPr/>
        </p:nvPicPr>
        <p:blipFill>
          <a:blip r:embed="rId7"/>
          <a:stretch>
            <a:fillRect/>
          </a:stretch>
        </p:blipFill>
        <p:spPr>
          <a:xfrm>
            <a:off x="355708" y="86583"/>
            <a:ext cx="7888640" cy="7027289"/>
          </a:xfrm>
          <a:prstGeom prst="rect">
            <a:avLst/>
          </a:prstGeom>
          <a:noFill/>
          <a:ln w="9525">
            <a:noFill/>
          </a:ln>
        </p:spPr>
      </p:pic>
      <p:sp>
        <p:nvSpPr>
          <p:cNvPr id="12" name="文本框 5"/>
          <p:cNvSpPr txBox="1"/>
          <p:nvPr/>
        </p:nvSpPr>
        <p:spPr>
          <a:xfrm>
            <a:off x="7719081" y="1073052"/>
            <a:ext cx="4516496" cy="461665"/>
          </a:xfrm>
          <a:prstGeom prst="rect">
            <a:avLst/>
          </a:prstGeom>
          <a:noFill/>
          <a:ln w="9525">
            <a:noFill/>
          </a:ln>
        </p:spPr>
        <p:txBody>
          <a:bodyPr wrap="square">
            <a:spAutoFit/>
          </a:bodyPr>
          <a:lstStyle/>
          <a:p>
            <a:pPr algn="ctr" defTabSz="1085915">
              <a:spcBef>
                <a:spcPct val="50000"/>
              </a:spcBef>
            </a:pPr>
            <a:r>
              <a:rPr lang="en-US" altLang="zh-CN" sz="2400" b="1" dirty="0">
                <a:solidFill>
                  <a:srgbClr val="FF0000"/>
                </a:solidFill>
                <a:latin typeface="Times New Roman" panose="02020603050405020304" pitchFamily="18" charset="0"/>
                <a:cs typeface="Times New Roman" panose="02020603050405020304" pitchFamily="18" charset="0"/>
              </a:rPr>
              <a:t>ĐT: </a:t>
            </a:r>
            <a:r>
              <a:rPr lang="en-US" altLang="zh-CN" sz="2400" b="1" dirty="0" err="1">
                <a:solidFill>
                  <a:srgbClr val="FF0000"/>
                </a:solidFill>
                <a:latin typeface="Times New Roman" panose="02020603050405020304" pitchFamily="18" charset="0"/>
                <a:cs typeface="Times New Roman" panose="02020603050405020304" pitchFamily="18" charset="0"/>
              </a:rPr>
              <a:t>điều</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US" altLang="zh-CN" sz="2400" b="1" dirty="0" err="1">
                <a:solidFill>
                  <a:srgbClr val="FF0000"/>
                </a:solidFill>
                <a:latin typeface="Times New Roman" panose="02020603050405020304" pitchFamily="18" charset="0"/>
                <a:cs typeface="Times New Roman" panose="02020603050405020304" pitchFamily="18" charset="0"/>
              </a:rPr>
              <a:t>hòa</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8875" y="0"/>
            <a:ext cx="1737687" cy="1737687"/>
          </a:xfrm>
          <a:prstGeom prst="rect">
            <a:avLst/>
          </a:prstGeom>
        </p:spPr>
      </p:pic>
      <p:pic>
        <p:nvPicPr>
          <p:cNvPr id="4" name="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78424" y="1282890"/>
            <a:ext cx="5973709" cy="4998493"/>
          </a:xfrm>
          <a:prstGeom prst="rect">
            <a:avLst/>
          </a:prstGeom>
        </p:spPr>
      </p:pic>
    </p:spTree>
    <p:extLst>
      <p:ext uri="{BB962C8B-B14F-4D97-AF65-F5344CB8AC3E}">
        <p14:creationId xmlns:p14="http://schemas.microsoft.com/office/powerpoint/2010/main" val="3244354911"/>
      </p:ext>
    </p:extLst>
  </p:cSld>
  <p:clrMapOvr>
    <a:masterClrMapping/>
  </p:clrMapOvr>
  <p:transition spd="slow" advClick="0" advTm="5000">
    <p:wheel spokes="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4038" descr="1-33"/>
          <p:cNvPicPr>
            <a:picLocks noChangeAspect="1"/>
          </p:cNvPicPr>
          <p:nvPr/>
        </p:nvPicPr>
        <p:blipFill>
          <a:blip r:embed="rId7"/>
          <a:stretch>
            <a:fillRect/>
          </a:stretch>
        </p:blipFill>
        <p:spPr>
          <a:xfrm>
            <a:off x="7954459" y="-420511"/>
            <a:ext cx="4856726" cy="7278511"/>
          </a:xfrm>
          <a:prstGeom prst="rect">
            <a:avLst/>
          </a:prstGeom>
          <a:noFill/>
          <a:ln w="9525">
            <a:noFill/>
          </a:ln>
        </p:spPr>
      </p:pic>
      <p:pic>
        <p:nvPicPr>
          <p:cNvPr id="43012" name="图片 43011" descr="1-17"/>
          <p:cNvPicPr>
            <a:picLocks noChangeAspect="1"/>
          </p:cNvPicPr>
          <p:nvPr/>
        </p:nvPicPr>
        <p:blipFill>
          <a:blip r:embed="rId8"/>
          <a:stretch>
            <a:fillRect/>
          </a:stretch>
        </p:blipFill>
        <p:spPr>
          <a:xfrm>
            <a:off x="117860" y="4038674"/>
            <a:ext cx="12221234" cy="2788468"/>
          </a:xfrm>
          <a:prstGeom prst="rect">
            <a:avLst/>
          </a:prstGeom>
          <a:noFill/>
          <a:ln w="9525">
            <a:noFill/>
          </a:ln>
        </p:spPr>
      </p:pic>
      <p:pic>
        <p:nvPicPr>
          <p:cNvPr id="43013" name="图片 43012" descr="1-31"/>
          <p:cNvPicPr>
            <a:picLocks noChangeAspect="1"/>
          </p:cNvPicPr>
          <p:nvPr/>
        </p:nvPicPr>
        <p:blipFill>
          <a:blip r:embed="rId9"/>
          <a:stretch>
            <a:fillRect/>
          </a:stretch>
        </p:blipFill>
        <p:spPr>
          <a:xfrm>
            <a:off x="817146" y="-28999"/>
            <a:ext cx="7609404" cy="7027289"/>
          </a:xfrm>
          <a:prstGeom prst="rect">
            <a:avLst/>
          </a:prstGeom>
          <a:noFill/>
          <a:ln w="9525">
            <a:noFill/>
          </a:ln>
        </p:spPr>
      </p:pic>
      <p:sp>
        <p:nvSpPr>
          <p:cNvPr id="12" name="文本框 5"/>
          <p:cNvSpPr txBox="1"/>
          <p:nvPr/>
        </p:nvSpPr>
        <p:spPr>
          <a:xfrm>
            <a:off x="7990886" y="1066744"/>
            <a:ext cx="4733909" cy="461665"/>
          </a:xfrm>
          <a:prstGeom prst="rect">
            <a:avLst/>
          </a:prstGeom>
          <a:noFill/>
          <a:ln w="9525">
            <a:noFill/>
          </a:ln>
        </p:spPr>
        <p:txBody>
          <a:bodyPr wrap="square">
            <a:spAutoFit/>
          </a:bodyPr>
          <a:lstStyle/>
          <a:p>
            <a:pPr algn="ctr" defTabSz="1085915">
              <a:spcBef>
                <a:spcPct val="50000"/>
              </a:spcBef>
            </a:pPr>
            <a:r>
              <a:rPr lang="en-US" altLang="zh-CN" sz="2400" b="1" dirty="0" err="1">
                <a:solidFill>
                  <a:srgbClr val="FF0000"/>
                </a:solidFill>
                <a:latin typeface="Times New Roman" panose="02020603050405020304" pitchFamily="18" charset="0"/>
                <a:cs typeface="Times New Roman" panose="02020603050405020304" pitchFamily="18" charset="0"/>
              </a:rPr>
              <a:t>Luyện</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US" altLang="zh-CN" sz="2400" b="1" dirty="0" err="1">
                <a:solidFill>
                  <a:srgbClr val="FF0000"/>
                </a:solidFill>
                <a:latin typeface="Times New Roman" panose="02020603050405020304" pitchFamily="18" charset="0"/>
                <a:cs typeface="Times New Roman" panose="02020603050405020304" pitchFamily="18" charset="0"/>
              </a:rPr>
              <a:t>tập</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4881" y="-209278"/>
            <a:ext cx="1737687" cy="1737687"/>
          </a:xfrm>
          <a:prstGeom prst="rect">
            <a:avLst/>
          </a:prstGeom>
        </p:spPr>
      </p:pic>
      <p:pic>
        <p:nvPicPr>
          <p:cNvPr id="4" name="6 7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708264" y="1528409"/>
            <a:ext cx="6096000" cy="4572000"/>
          </a:xfrm>
          <a:prstGeom prst="rect">
            <a:avLst/>
          </a:prstGeom>
        </p:spPr>
      </p:pic>
      <p:pic>
        <p:nvPicPr>
          <p:cNvPr id="5" name="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690416" y="5549375"/>
            <a:ext cx="609600" cy="609600"/>
          </a:xfrm>
          <a:prstGeom prst="rect">
            <a:avLst/>
          </a:prstGeom>
        </p:spPr>
      </p:pic>
    </p:spTree>
    <p:extLst>
      <p:ext uri="{BB962C8B-B14F-4D97-AF65-F5344CB8AC3E}">
        <p14:creationId xmlns:p14="http://schemas.microsoft.com/office/powerpoint/2010/main" val="724644049"/>
      </p:ext>
    </p:extLst>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7"/>
          <a:stretch>
            <a:fillRect/>
          </a:stretch>
        </p:blipFill>
        <p:spPr>
          <a:xfrm>
            <a:off x="206446" y="133853"/>
            <a:ext cx="11883504" cy="6535149"/>
          </a:xfrm>
          <a:prstGeom prst="rect">
            <a:avLst/>
          </a:prstGeom>
          <a:noFill/>
          <a:ln w="9525">
            <a:noFill/>
          </a:ln>
        </p:spPr>
      </p:pic>
      <p:pic>
        <p:nvPicPr>
          <p:cNvPr id="3078" name="图片 3077" descr="7"/>
          <p:cNvPicPr>
            <a:picLocks noChangeAspect="1"/>
          </p:cNvPicPr>
          <p:nvPr/>
        </p:nvPicPr>
        <p:blipFill>
          <a:blip r:embed="rId8"/>
          <a:stretch>
            <a:fillRect/>
          </a:stretch>
        </p:blipFill>
        <p:spPr>
          <a:xfrm>
            <a:off x="974016" y="24870"/>
            <a:ext cx="1060468" cy="1529234"/>
          </a:xfrm>
          <a:prstGeom prst="rect">
            <a:avLst/>
          </a:prstGeom>
          <a:noFill/>
          <a:ln w="9525">
            <a:noFill/>
          </a:ln>
        </p:spPr>
      </p:pic>
      <p:sp>
        <p:nvSpPr>
          <p:cNvPr id="2" name="Rectangle 1">
            <a:extLst>
              <a:ext uri="{FF2B5EF4-FFF2-40B4-BE49-F238E27FC236}">
                <a16:creationId xmlns="" xmlns:a16="http://schemas.microsoft.com/office/drawing/2014/main" id="{2EAA4D98-7114-4376-BE9A-A69D5AB5F6AD}"/>
              </a:ext>
            </a:extLst>
          </p:cNvPr>
          <p:cNvSpPr/>
          <p:nvPr/>
        </p:nvSpPr>
        <p:spPr>
          <a:xfrm>
            <a:off x="2165684" y="101769"/>
            <a:ext cx="8211057" cy="707886"/>
          </a:xfrm>
          <a:prstGeom prst="rect">
            <a:avLst/>
          </a:prstGeom>
          <a:noFill/>
        </p:spPr>
        <p:txBody>
          <a:bodyPr wrap="square" lIns="91440" tIns="45720" rIns="91440" bIns="45720">
            <a:spAutoFit/>
          </a:bodyPr>
          <a:lstStyle/>
          <a:p>
            <a:pPr algn="ctr"/>
            <a:r>
              <a:rPr lang="en-US" sz="4000" b="1" cap="none" spc="0" dirty="0" err="1">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Trò</a:t>
            </a:r>
            <a:r>
              <a:rPr lang="en-US" sz="4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rPr>
              <a:t> chơi </a:t>
            </a: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Nhảy </a:t>
            </a:r>
            <a:r>
              <a:rPr lang="en-US" sz="40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Lò</a:t>
            </a:r>
            <a:r>
              <a:rPr lang="en-US" sz="40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40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cò</a:t>
            </a:r>
            <a:r>
              <a:rPr lang="en-US" sz="40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endParaRPr lang="en-US" sz="4000" b="1" cap="none" spc="0" dirty="0">
              <a:ln w="22225">
                <a:solidFill>
                  <a:schemeClr val="accent2"/>
                </a:solidFill>
                <a:prstDash val="solid"/>
              </a:ln>
              <a:solidFill>
                <a:srgbClr val="FF0000"/>
              </a:solidFill>
              <a:effectLst/>
              <a:latin typeface="Times New Roman" panose="02020603050405020304" pitchFamily="18" charset="0"/>
              <a:cs typeface="Times New Roman" panose="02020603050405020304" pitchFamily="18" charset="0"/>
            </a:endParaRPr>
          </a:p>
        </p:txBody>
      </p:sp>
      <p:pic>
        <p:nvPicPr>
          <p:cNvPr id="6" name="nhảy 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65684" y="841739"/>
            <a:ext cx="8134350" cy="4845688"/>
          </a:xfrm>
          <a:prstGeom prst="rect">
            <a:avLst/>
          </a:prstGeom>
        </p:spPr>
      </p:pic>
      <p:pic>
        <p:nvPicPr>
          <p:cNvPr id="7" name="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821634" y="5186810"/>
            <a:ext cx="609600" cy="60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5000">
        <p15:prstTrans prst="wind"/>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253</Words>
  <Application>Microsoft Office PowerPoint</Application>
  <PresentationFormat>Widescreen</PresentationFormat>
  <Paragraphs>36</Paragraphs>
  <Slides>13</Slides>
  <Notes>6</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宋体</vt:lpstr>
      <vt:lpstr>Arial</vt:lpstr>
      <vt:lpstr>Calibri</vt:lpstr>
      <vt:lpstr>Calibri Light</vt:lpstr>
      <vt:lpstr>Times New Roman</vt:lpstr>
      <vt:lpstr>等线</vt:lpstr>
      <vt:lpstr>Office Theme</vt:lpstr>
      <vt:lpstr>UBND QUẬN LONG BIÊN</vt:lpstr>
      <vt:lpstr>1. YÊU CẦU CẦN ĐẠT</vt:lpstr>
      <vt:lpstr>2.CÁC HOẠT ĐỘNG DẠY HỌC CHỦ YẾU</vt:lpstr>
      <vt:lpstr>PowerPoint Presentation</vt:lpstr>
      <vt:lpstr>PowerPoint Presentation</vt:lpstr>
      <vt:lpstr>PowerPoint Presentation</vt:lpstr>
      <vt:lpstr>PowerPoint Presentation</vt:lpstr>
      <vt:lpstr>PowerPoint Presentation</vt:lpstr>
      <vt:lpstr>PowerPoint Presentation</vt:lpstr>
      <vt:lpstr>Thả Lỏng</vt:lpstr>
      <vt:lpstr>                Video các bạn tập</vt:lpstr>
      <vt:lpstr>                Video các bạn tập</vt:lpstr>
      <vt:lpstr>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UBND QUẬN LONG BIÊN</dc:title>
  <dc:creator>Admin</dc:creator>
  <cp:lastModifiedBy>Admin</cp:lastModifiedBy>
  <cp:revision>42</cp:revision>
  <dcterms:created xsi:type="dcterms:W3CDTF">2021-08-30T03:26:46Z</dcterms:created>
  <dcterms:modified xsi:type="dcterms:W3CDTF">2021-09-25T07:43:35Z</dcterms:modified>
</cp:coreProperties>
</file>