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73" r:id="rId6"/>
    <p:sldId id="269" r:id="rId7"/>
    <p:sldId id="276" r:id="rId8"/>
    <p:sldId id="27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4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538D-EC8A-406B-867D-068EB3CAD216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037A-F3DE-4A3A-87DE-8B637C1AF9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884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538D-EC8A-406B-867D-068EB3CAD216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037A-F3DE-4A3A-87DE-8B637C1AF9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775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538D-EC8A-406B-867D-068EB3CAD216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037A-F3DE-4A3A-87DE-8B637C1AF9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936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538D-EC8A-406B-867D-068EB3CAD216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037A-F3DE-4A3A-87DE-8B637C1AF9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86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538D-EC8A-406B-867D-068EB3CAD216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037A-F3DE-4A3A-87DE-8B637C1AF9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997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538D-EC8A-406B-867D-068EB3CAD216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037A-F3DE-4A3A-87DE-8B637C1AF9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471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538D-EC8A-406B-867D-068EB3CAD216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037A-F3DE-4A3A-87DE-8B637C1AF9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485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538D-EC8A-406B-867D-068EB3CAD216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037A-F3DE-4A3A-87DE-8B637C1AF9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571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538D-EC8A-406B-867D-068EB3CAD216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037A-F3DE-4A3A-87DE-8B637C1AF9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147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538D-EC8A-406B-867D-068EB3CAD216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037A-F3DE-4A3A-87DE-8B637C1AF9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258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3538D-EC8A-406B-867D-068EB3CAD216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037A-F3DE-4A3A-87DE-8B637C1AF9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9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3538D-EC8A-406B-867D-068EB3CAD216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F037A-F3DE-4A3A-87DE-8B637C1AF9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952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76240" cy="361841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49086" y="470263"/>
            <a:ext cx="9823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HP001 4 hàng" panose="020B0603050302020204" pitchFamily="34" charset="0"/>
              </a:rPr>
              <a:t>Thứ năm ngày 23 tháng 9 năm 2021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76886" y="1349514"/>
            <a:ext cx="3422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HP001 4 hàng" panose="020B0603050302020204" pitchFamily="34" charset="0"/>
              </a:rPr>
              <a:t>Chính</a:t>
            </a:r>
            <a:r>
              <a:rPr lang="en-US" sz="4000" b="1" dirty="0">
                <a:latin typeface="HP001 4 hàng" panose="020B0603050302020204" pitchFamily="34" charset="0"/>
              </a:rPr>
              <a:t> </a:t>
            </a:r>
            <a:r>
              <a:rPr lang="en-US" sz="4000" b="1" dirty="0" err="1">
                <a:latin typeface="HP001 4 hàng" panose="020B0603050302020204" pitchFamily="34" charset="0"/>
              </a:rPr>
              <a:t>tả</a:t>
            </a:r>
            <a:endParaRPr lang="en-US" sz="4000" b="1" dirty="0"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605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z2758219676635_a4a0399788364e3bbb763f0eadaed9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0120" y="0"/>
            <a:ext cx="12352120" cy="6858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97543" y="934720"/>
            <a:ext cx="9823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</a:rPr>
              <a:t>Chị 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8515" y="1595121"/>
            <a:ext cx="120033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</a:rPr>
              <a:t>Cái ngủ mày ngủ cho ngoan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9313" y="2306319"/>
            <a:ext cx="116114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</a:rPr>
              <a:t>Để chị trải chiếu , buông màn cho em 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38513" y="3003006"/>
            <a:ext cx="11974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</a:rPr>
              <a:t>Chổi ngoan mau quét sạch thêm ,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64448" y="4295276"/>
            <a:ext cx="12424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</a:rPr>
              <a:t>.......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9313" y="3677922"/>
            <a:ext cx="122500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</a:rPr>
              <a:t>Hòn bi thức đợi lim dim chân tương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56714" y="5028725"/>
            <a:ext cx="12424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</a:rPr>
              <a:t>Mẹ về , tràn ướt mồ hôi ,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0078" y="5675800"/>
            <a:ext cx="12424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</a:rPr>
              <a:t>Nhìn hai cái ngủ chung lời hát ru  </a:t>
            </a:r>
          </a:p>
        </p:txBody>
      </p:sp>
    </p:spTree>
    <p:extLst>
      <p:ext uri="{BB962C8B-B14F-4D97-AF65-F5344CB8AC3E}">
        <p14:creationId xmlns:p14="http://schemas.microsoft.com/office/powerpoint/2010/main" val="946683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675765" y="797987"/>
            <a:ext cx="579909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eaLnBrk="1" hangingPunct="1"/>
            <a:r>
              <a:rPr lang="en-US" altLang="vi-VN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altLang="vi-VN" sz="3200" i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 hiểu nội dung đoặn văn</a:t>
            </a:r>
            <a:r>
              <a:rPr lang="en-US" altLang="vi-VN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2397521" y="1568824"/>
            <a:ext cx="80281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Người chị trong bài thơ làm những việc gì</a:t>
            </a:r>
            <a:r>
              <a:rPr lang="en-US" alt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9944" y="2182628"/>
            <a:ext cx="8534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Chị trải chiếu, buông màn, ru em ngủ, quét thềm, đuổi gà…</a:t>
            </a:r>
          </a:p>
        </p:txBody>
      </p:sp>
    </p:spTree>
    <p:extLst>
      <p:ext uri="{BB962C8B-B14F-4D97-AF65-F5344CB8AC3E}">
        <p14:creationId xmlns:p14="http://schemas.microsoft.com/office/powerpoint/2010/main" val="1527675012"/>
      </p:ext>
    </p:extLst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38849" y="2914373"/>
            <a:ext cx="60885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Cách trình bày bài thơ lục bát thế nào?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13179" y="685801"/>
            <a:ext cx="75848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2.Hướng dẫn cách trình bày bài viế</a:t>
            </a:r>
            <a:r>
              <a:rPr lang="en-US" sz="32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81743" y="3468915"/>
            <a:ext cx="851517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Chữ đầu của dòng 6 viết cách lề vở 2 ô, chữ đầu dòng 8 cách lề vở 1 ô.</a:t>
            </a:r>
          </a:p>
          <a:p>
            <a:endParaRPr lang="en-US" sz="2800" i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62199" y="1433285"/>
            <a:ext cx="7072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Bài thơ viết theo thể thơ gì 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75332" y="2046162"/>
            <a:ext cx="83167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rgbClr val="FF0000"/>
                </a:solidFill>
                <a:latin typeface="Times New Roman" pitchFamily="18" charset="0"/>
              </a:rPr>
              <a:t>- </a:t>
            </a:r>
            <a:r>
              <a:rPr lang="en-US" altLang="en-US" sz="2000" dirty="0">
                <a:latin typeface="Times New Roman" pitchFamily="18" charset="0"/>
              </a:rPr>
              <a:t> 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 thơ lục bát, dòng trên 6 chữ, dòng dưới 8 chữ.</a:t>
            </a:r>
          </a:p>
        </p:txBody>
      </p:sp>
      <p:sp>
        <p:nvSpPr>
          <p:cNvPr id="8" name="Rectangle 7"/>
          <p:cNvSpPr/>
          <p:nvPr/>
        </p:nvSpPr>
        <p:spPr>
          <a:xfrm>
            <a:off x="2562220" y="4677859"/>
            <a:ext cx="54441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Những chữ nào trong bài viết hoa?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74486" y="5240776"/>
            <a:ext cx="891431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- Các chữ đầu dòng.</a:t>
            </a:r>
          </a:p>
          <a:p>
            <a:endParaRPr lang="en-US" sz="2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915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6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6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3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95085" y="649515"/>
            <a:ext cx="5689600" cy="685800"/>
          </a:xfrm>
        </p:spPr>
        <p:txBody>
          <a:bodyPr/>
          <a:lstStyle/>
          <a:p>
            <a:pPr eaLnBrk="1" hangingPunct="1"/>
            <a:r>
              <a:rPr lang="en-US" altLang="en-US" sz="3200" b="0" dirty="0">
                <a:latin typeface="Times New Roman" pitchFamily="18" charset="0"/>
                <a:cs typeface="Times New Roman" pitchFamily="18" charset="0"/>
              </a:rPr>
              <a:t>Hướng dẫn viết từ </a:t>
            </a:r>
            <a:r>
              <a:rPr lang="vi-VN" altLang="en-US" sz="3200" b="0" dirty="0">
                <a:latin typeface="Times New Roman" pitchFamily="18" charset="0"/>
                <a:cs typeface="Times New Roman" pitchFamily="18" charset="0"/>
              </a:rPr>
              <a:t>khó:</a:t>
            </a:r>
            <a:endParaRPr lang="en-US" altLang="en-US" sz="3200" b="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60" y="1528996"/>
            <a:ext cx="12176240" cy="5329004"/>
          </a:xfrm>
          <a:prstGeom prst="rect">
            <a:avLst/>
          </a:prstGeom>
        </p:spPr>
      </p:pic>
      <p:sp>
        <p:nvSpPr>
          <p:cNvPr id="11" name="Rectangle 22"/>
          <p:cNvSpPr>
            <a:spLocks noChangeArrowheads="1"/>
          </p:cNvSpPr>
          <p:nvPr/>
        </p:nvSpPr>
        <p:spPr bwMode="auto">
          <a:xfrm>
            <a:off x="935934" y="2442444"/>
            <a:ext cx="2101836" cy="59741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en-US" sz="4000" dirty="0">
                <a:solidFill>
                  <a:srgbClr val="660066"/>
                </a:solidFill>
                <a:latin typeface="HP001 5 hàng 1 ô ly" pitchFamily="34" charset="0"/>
              </a:rPr>
              <a:t>chải chiếu</a:t>
            </a:r>
            <a:endParaRPr lang="en-US" altLang="en-US" sz="3200" dirty="0">
              <a:solidFill>
                <a:srgbClr val="660066"/>
              </a:solidFill>
              <a:latin typeface="HP001 5 hàng 1 ô ly" pitchFamily="34" charset="0"/>
            </a:endParaRPr>
          </a:p>
        </p:txBody>
      </p:sp>
      <p:sp>
        <p:nvSpPr>
          <p:cNvPr id="12" name="Rectangle 23"/>
          <p:cNvSpPr>
            <a:spLocks noChangeArrowheads="1"/>
          </p:cNvSpPr>
          <p:nvPr/>
        </p:nvSpPr>
        <p:spPr bwMode="auto">
          <a:xfrm>
            <a:off x="364404" y="3769142"/>
            <a:ext cx="2133600" cy="6096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en-US" sz="4000" dirty="0">
                <a:solidFill>
                  <a:srgbClr val="660066"/>
                </a:solidFill>
                <a:latin typeface="HP001 5 hàng 1 ô ly" pitchFamily="34" charset="0"/>
              </a:rPr>
              <a:t>quét</a:t>
            </a:r>
          </a:p>
        </p:txBody>
      </p:sp>
      <p:sp>
        <p:nvSpPr>
          <p:cNvPr id="14" name="Rectangle 23"/>
          <p:cNvSpPr>
            <a:spLocks noChangeArrowheads="1"/>
          </p:cNvSpPr>
          <p:nvPr/>
        </p:nvSpPr>
        <p:spPr bwMode="auto">
          <a:xfrm>
            <a:off x="5977035" y="2472731"/>
            <a:ext cx="2133600" cy="6096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en-US" sz="4000" dirty="0">
                <a:solidFill>
                  <a:srgbClr val="660066"/>
                </a:solidFill>
                <a:latin typeface="HP001 5 hàng 1 ô ly" pitchFamily="34" charset="0"/>
              </a:rPr>
              <a:t>lim dim</a:t>
            </a:r>
          </a:p>
        </p:txBody>
      </p:sp>
      <p:sp>
        <p:nvSpPr>
          <p:cNvPr id="15" name="Rectangle 25"/>
          <p:cNvSpPr>
            <a:spLocks noChangeArrowheads="1"/>
          </p:cNvSpPr>
          <p:nvPr/>
        </p:nvSpPr>
        <p:spPr bwMode="auto">
          <a:xfrm>
            <a:off x="6055433" y="3766398"/>
            <a:ext cx="2133600" cy="6096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en-US" sz="4000" dirty="0">
                <a:solidFill>
                  <a:srgbClr val="660066"/>
                </a:solidFill>
                <a:latin typeface="HP001 5 hàng 1 ô ly" pitchFamily="34" charset="0"/>
              </a:rPr>
              <a:t>luống rau</a:t>
            </a: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821604" y="5024628"/>
            <a:ext cx="2133600" cy="6096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en-US" sz="4000" dirty="0">
                <a:solidFill>
                  <a:srgbClr val="660066"/>
                </a:solidFill>
                <a:latin typeface="HP001 5 hàng 1 ô ly" pitchFamily="34" charset="0"/>
              </a:rPr>
              <a:t>ra vườn</a:t>
            </a: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6280405" y="5050911"/>
            <a:ext cx="2133600" cy="6096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en-US" sz="4000" dirty="0">
                <a:solidFill>
                  <a:srgbClr val="660066"/>
                </a:solidFill>
                <a:latin typeface="HP001 5 hàng 1 ô ly" pitchFamily="34" charset="0"/>
              </a:rPr>
              <a:t>buông màn</a:t>
            </a: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5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60" y="0"/>
            <a:ext cx="1217624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49086" y="470263"/>
            <a:ext cx="9823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HP001 4 hàng" panose="020B0603050302020204" pitchFamily="34" charset="0"/>
              </a:rPr>
              <a:t>Thứ năm ngày 23 tháng 9 năm 2021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47857" y="1291456"/>
            <a:ext cx="3422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HP001 4 hàng" panose="020B0603050302020204" pitchFamily="34" charset="0"/>
              </a:rPr>
              <a:t>Chính</a:t>
            </a:r>
            <a:r>
              <a:rPr lang="en-US" sz="4000" b="1" dirty="0">
                <a:latin typeface="HP001 4 hàng" panose="020B0603050302020204" pitchFamily="34" charset="0"/>
              </a:rPr>
              <a:t> </a:t>
            </a:r>
            <a:r>
              <a:rPr lang="en-US" sz="4000" b="1" dirty="0" err="1">
                <a:latin typeface="HP001 4 hàng" panose="020B0603050302020204" pitchFamily="34" charset="0"/>
              </a:rPr>
              <a:t>tả</a:t>
            </a:r>
            <a:endParaRPr lang="en-US" sz="4000" b="1" dirty="0">
              <a:latin typeface="HP001 4 hàng" panose="020B06030503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23183" y="2112651"/>
            <a:ext cx="56728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</a:rPr>
              <a:t>Chị em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97774" y="2955418"/>
            <a:ext cx="120033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HP001 4 hàng" panose="020B0603050302020204" pitchFamily="34" charset="0"/>
              </a:rPr>
              <a:t>Cái ngủ mày ngủ cho ngoan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44068" y="3820326"/>
            <a:ext cx="116114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HP001 4 hàng" panose="020B0603050302020204" pitchFamily="34" charset="0"/>
              </a:rPr>
              <a:t>Để chị trải chiếu , buông màn cho em 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84369" y="4595079"/>
            <a:ext cx="12424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HP001 4 hàng" panose="020B0603050302020204" pitchFamily="34" charset="0"/>
              </a:rPr>
              <a:t>.......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21683" y="5448451"/>
            <a:ext cx="12424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HP001 4 hàng" panose="020B0603050302020204" pitchFamily="34" charset="0"/>
              </a:rPr>
              <a:t>Mẹ về , tràn ướt mồ hôi </a:t>
            </a:r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</a:rPr>
              <a:t>,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90243" y="6255044"/>
            <a:ext cx="12424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HP001 4 hàng" panose="020B0603050302020204" pitchFamily="34" charset="0"/>
              </a:rPr>
              <a:t>Nhìn hai cái ngủ chung lời hát ru  </a:t>
            </a:r>
          </a:p>
        </p:txBody>
      </p:sp>
    </p:spTree>
    <p:extLst>
      <p:ext uri="{BB962C8B-B14F-4D97-AF65-F5344CB8AC3E}">
        <p14:creationId xmlns:p14="http://schemas.microsoft.com/office/powerpoint/2010/main" val="3807889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464984" y="566739"/>
            <a:ext cx="5558367" cy="731837"/>
          </a:xfrm>
        </p:spPr>
        <p:txBody>
          <a:bodyPr/>
          <a:lstStyle/>
          <a:p>
            <a:pPr algn="ctr" eaLnBrk="1" hangingPunct="1"/>
            <a:r>
              <a:rPr lang="en-US" altLang="en-US" u="sng">
                <a:solidFill>
                  <a:srgbClr val="0000FF"/>
                </a:solidFill>
                <a:latin typeface="Times New Roman" pitchFamily="18" charset="0"/>
              </a:rPr>
              <a:t>Luyện tập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04800" y="1752600"/>
            <a:ext cx="11582400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n-US" sz="4300" u="sng" kern="0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4300" u="sng" kern="0" dirty="0">
                <a:solidFill>
                  <a:srgbClr val="0000FF"/>
                </a:solidFill>
                <a:latin typeface="Times New Roman" pitchFamily="18" charset="0"/>
              </a:rPr>
              <a:t> 1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Điền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vào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chỗ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trống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i="1" kern="0" dirty="0" err="1">
                <a:solidFill>
                  <a:srgbClr val="FF0000"/>
                </a:solidFill>
                <a:latin typeface="Times New Roman" pitchFamily="18" charset="0"/>
              </a:rPr>
              <a:t>ăc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hay </a:t>
            </a:r>
            <a:r>
              <a:rPr lang="en-US" sz="4300" i="1" kern="0" dirty="0" err="1">
                <a:solidFill>
                  <a:srgbClr val="FF0000"/>
                </a:solidFill>
                <a:latin typeface="Times New Roman" pitchFamily="18" charset="0"/>
              </a:rPr>
              <a:t>oăc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6388" name="Rectangle 5"/>
          <p:cNvSpPr>
            <a:spLocks noRot="1" noChangeArrowheads="1"/>
          </p:cNvSpPr>
          <p:nvPr/>
        </p:nvSpPr>
        <p:spPr bwMode="auto">
          <a:xfrm>
            <a:off x="0" y="2971800"/>
            <a:ext cx="47752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altLang="en-US" sz="4000" b="0">
                <a:solidFill>
                  <a:srgbClr val="0000FF"/>
                </a:solidFill>
                <a:latin typeface="Times New Roman" pitchFamily="18" charset="0"/>
              </a:rPr>
              <a:t>- đọc ng… ngứ</a:t>
            </a:r>
          </a:p>
        </p:txBody>
      </p:sp>
      <p:sp>
        <p:nvSpPr>
          <p:cNvPr id="16389" name="Rectangle 6"/>
          <p:cNvSpPr>
            <a:spLocks noChangeArrowheads="1"/>
          </p:cNvSpPr>
          <p:nvPr/>
        </p:nvSpPr>
        <p:spPr bwMode="auto">
          <a:xfrm>
            <a:off x="5486400" y="3048001"/>
            <a:ext cx="558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4000" b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ng … tay nhau</a:t>
            </a:r>
          </a:p>
        </p:txBody>
      </p:sp>
      <p:sp>
        <p:nvSpPr>
          <p:cNvPr id="16390" name="TextBox 7"/>
          <p:cNvSpPr txBox="1">
            <a:spLocks noChangeArrowheads="1"/>
          </p:cNvSpPr>
          <p:nvPr/>
        </p:nvSpPr>
        <p:spPr bwMode="auto">
          <a:xfrm>
            <a:off x="3556000" y="4267201"/>
            <a:ext cx="538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4000" b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dấu ng … đơn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712685" y="2986316"/>
            <a:ext cx="1016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40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ăc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216071" y="4255861"/>
            <a:ext cx="1320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40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oăc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241143" y="3025776"/>
            <a:ext cx="1422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40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oăc</a:t>
            </a:r>
          </a:p>
        </p:txBody>
      </p:sp>
      <p:sp>
        <p:nvSpPr>
          <p:cNvPr id="16394" name="TextBox 16"/>
          <p:cNvSpPr txBox="1">
            <a:spLocks noChangeArrowheads="1"/>
          </p:cNvSpPr>
          <p:nvPr/>
        </p:nvSpPr>
        <p:spPr bwMode="auto">
          <a:xfrm>
            <a:off x="5500915" y="4455886"/>
            <a:ext cx="406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4000" b="0" dirty="0">
                <a:solidFill>
                  <a:srgbClr val="FF0000"/>
                </a:solidFill>
              </a:rPr>
              <a:t>.</a:t>
            </a:r>
          </a:p>
        </p:txBody>
      </p:sp>
      <p:cxnSp>
        <p:nvCxnSpPr>
          <p:cNvPr id="16395" name="Straight Connector 19"/>
          <p:cNvCxnSpPr>
            <a:cxnSpLocks noChangeShapeType="1"/>
          </p:cNvCxnSpPr>
          <p:nvPr/>
        </p:nvCxnSpPr>
        <p:spPr bwMode="auto">
          <a:xfrm rot="5400000">
            <a:off x="6690784" y="2990246"/>
            <a:ext cx="152400" cy="122767"/>
          </a:xfrm>
          <a:prstGeom prst="line">
            <a:avLst/>
          </a:prstGeom>
          <a:noFill/>
          <a:ln w="12700" cmpd="thickThin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6396" name="Straight Connector 29"/>
          <p:cNvCxnSpPr>
            <a:cxnSpLocks noChangeShapeType="1"/>
          </p:cNvCxnSpPr>
          <p:nvPr/>
        </p:nvCxnSpPr>
        <p:spPr bwMode="auto">
          <a:xfrm rot="10800000" flipV="1">
            <a:off x="1959430" y="2975431"/>
            <a:ext cx="188687" cy="145140"/>
          </a:xfrm>
          <a:prstGeom prst="line">
            <a:avLst/>
          </a:prstGeom>
          <a:noFill/>
          <a:ln w="12700" cmpd="thickThin" algn="ctr">
            <a:solidFill>
              <a:srgbClr val="FF0000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06400" y="1524000"/>
            <a:ext cx="1158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n-US" sz="4300" u="sng" kern="0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4300" u="sng" kern="0" dirty="0">
                <a:solidFill>
                  <a:srgbClr val="0000FF"/>
                </a:solidFill>
                <a:latin typeface="Times New Roman" pitchFamily="18" charset="0"/>
              </a:rPr>
              <a:t> 2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Tìm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từ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chứa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tiếng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bắt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đầu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bằng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FF0000"/>
                </a:solidFill>
                <a:latin typeface="Times New Roman" pitchFamily="18" charset="0"/>
              </a:rPr>
              <a:t>ch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hoặc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kern="0" dirty="0" err="1">
                <a:solidFill>
                  <a:srgbClr val="FF0000"/>
                </a:solidFill>
                <a:latin typeface="Times New Roman" pitchFamily="18" charset="0"/>
              </a:rPr>
              <a:t>tr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nghĩa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như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sau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914400" y="2895600"/>
            <a:ext cx="8331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Trái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nghĩa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i="1" u="sng" kern="0" dirty="0" err="1">
                <a:solidFill>
                  <a:srgbClr val="0000FF"/>
                </a:solidFill>
                <a:latin typeface="Times New Roman" pitchFamily="18" charset="0"/>
              </a:rPr>
              <a:t>riêng</a:t>
            </a:r>
            <a:r>
              <a:rPr lang="en-US" sz="4300" b="0" i="1" kern="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300" b="0" i="1" kern="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4300" b="0" i="1" kern="0" dirty="0">
                <a:solidFill>
                  <a:srgbClr val="0000FF"/>
                </a:solidFill>
                <a:latin typeface="Times New Roman" pitchFamily="18" charset="0"/>
              </a:rPr>
              <a:t>:…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924984" y="3505200"/>
            <a:ext cx="8331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Cùng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nghĩa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i="1" u="sng" kern="0" dirty="0" err="1">
                <a:solidFill>
                  <a:srgbClr val="0000FF"/>
                </a:solidFill>
                <a:latin typeface="Times New Roman" pitchFamily="18" charset="0"/>
              </a:rPr>
              <a:t>leo</a:t>
            </a:r>
            <a:r>
              <a:rPr lang="en-US" sz="4300" b="0" i="1" kern="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300" b="0" i="1" kern="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4300" b="0" i="1" kern="0" dirty="0">
                <a:solidFill>
                  <a:srgbClr val="0000FF"/>
                </a:solidFill>
                <a:latin typeface="Times New Roman" pitchFamily="18" charset="0"/>
              </a:rPr>
              <a:t>:…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929218" y="4114800"/>
            <a:ext cx="9230783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4300" b="0" i="1" u="sng" kern="0" dirty="0" err="1">
                <a:solidFill>
                  <a:srgbClr val="0000FF"/>
                </a:solidFill>
                <a:latin typeface="Times New Roman" pitchFamily="18" charset="0"/>
              </a:rPr>
              <a:t>Vật</a:t>
            </a:r>
            <a:r>
              <a:rPr lang="en-US" sz="4300" b="0" i="1" u="sng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i="1" u="sng" kern="0" dirty="0" err="1">
                <a:solidFill>
                  <a:srgbClr val="0000FF"/>
                </a:solidFill>
                <a:latin typeface="Times New Roman" pitchFamily="18" charset="0"/>
              </a:rPr>
              <a:t>đựng</a:t>
            </a:r>
            <a:r>
              <a:rPr lang="en-US" sz="4300" b="0" i="1" u="sng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i="1" u="sng" kern="0" dirty="0" err="1">
                <a:solidFill>
                  <a:srgbClr val="0000FF"/>
                </a:solidFill>
                <a:latin typeface="Times New Roman" pitchFamily="18" charset="0"/>
              </a:rPr>
              <a:t>nước</a:t>
            </a:r>
            <a:r>
              <a:rPr lang="en-US" sz="4300" b="0" i="1" u="sng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để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rửa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mặt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rửa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tay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rửa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kern="0" dirty="0" err="1">
                <a:solidFill>
                  <a:srgbClr val="0000FF"/>
                </a:solidFill>
                <a:latin typeface="Times New Roman" pitchFamily="18" charset="0"/>
              </a:rPr>
              <a:t>rau</a:t>
            </a:r>
            <a:r>
              <a:rPr lang="en-US" sz="4300" b="0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0" i="1" kern="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4300" b="0" i="1" kern="0" dirty="0">
                <a:solidFill>
                  <a:srgbClr val="0000FF"/>
                </a:solidFill>
                <a:latin typeface="Times New Roman" pitchFamily="18" charset="0"/>
              </a:rPr>
              <a:t>:…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795513" y="4738460"/>
            <a:ext cx="172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n-US" sz="4300" b="0" i="1" kern="0" dirty="0" err="1">
                <a:solidFill>
                  <a:srgbClr val="FF0000"/>
                </a:solidFill>
                <a:latin typeface="Times New Roman" pitchFamily="18" charset="0"/>
              </a:rPr>
              <a:t>chậu</a:t>
            </a:r>
            <a:endParaRPr lang="en-US" sz="4300" b="0" i="1" kern="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6232072" y="3487738"/>
            <a:ext cx="2540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n-US" sz="4300" b="0" i="1" kern="0" dirty="0" err="1">
                <a:solidFill>
                  <a:srgbClr val="FF0000"/>
                </a:solidFill>
                <a:latin typeface="Times New Roman" pitchFamily="18" charset="0"/>
              </a:rPr>
              <a:t>trèo</a:t>
            </a:r>
            <a:endParaRPr lang="en-US" sz="4300" b="0" i="1" kern="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6317646" y="2906939"/>
            <a:ext cx="2235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n-US" sz="4300" b="0" i="1" kern="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300" b="0" i="1" kern="0" dirty="0" err="1">
                <a:solidFill>
                  <a:srgbClr val="FF0000"/>
                </a:solidFill>
                <a:latin typeface="Times New Roman" pitchFamily="18" charset="0"/>
              </a:rPr>
              <a:t>chung</a:t>
            </a:r>
            <a:endParaRPr lang="en-US" sz="4300" b="0" i="1" kern="0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1477</TotalTime>
  <Words>330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HP001 4 hàng</vt:lpstr>
      <vt:lpstr>HP001 5 hàng 1 ô ly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Hướng dẫn viết từ khó:</vt:lpstr>
      <vt:lpstr>PowerPoint Presentation</vt:lpstr>
      <vt:lpstr>Luyện tập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duphong</cp:lastModifiedBy>
  <cp:revision>77</cp:revision>
  <dcterms:created xsi:type="dcterms:W3CDTF">2021-09-05T11:05:01Z</dcterms:created>
  <dcterms:modified xsi:type="dcterms:W3CDTF">2021-09-23T08:08:30Z</dcterms:modified>
</cp:coreProperties>
</file>