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3" r:id="rId6"/>
    <p:sldId id="264" r:id="rId7"/>
    <p:sldId id="259" r:id="rId8"/>
    <p:sldId id="260" r:id="rId9"/>
    <p:sldId id="261" r:id="rId10"/>
    <p:sldId id="273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BA2F-08C9-41F3-9C8E-551D06E4846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7A1F-8CAD-42E0-8F7E-058E5BFC12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000" dirty="0">
                <a:latin typeface="HP-211" pitchFamily="34" charset="0"/>
              </a:rPr>
              <a:t>. </a:t>
            </a:r>
            <a:r>
              <a:rPr lang="en-US" sz="2000" dirty="0" err="1">
                <a:latin typeface="HP-211" pitchFamily="34" charset="0"/>
              </a:rPr>
              <a:t>Tiếng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nào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có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vần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un</a:t>
            </a:r>
            <a:r>
              <a:rPr lang="en-US" sz="2000" dirty="0">
                <a:latin typeface="HP-211" pitchFamily="34" charset="0"/>
              </a:rPr>
              <a:t>? </a:t>
            </a:r>
            <a:r>
              <a:rPr lang="en-US" sz="2000" dirty="0" err="1">
                <a:latin typeface="HP-211" pitchFamily="34" charset="0"/>
              </a:rPr>
              <a:t>Tiếng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nào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có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vần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-211" pitchFamily="34" charset="0"/>
              </a:rPr>
              <a:t>ut</a:t>
            </a:r>
            <a:r>
              <a:rPr lang="en-US" sz="2000" dirty="0">
                <a:latin typeface="HP-211" pitchFamily="34" charset="0"/>
              </a:rPr>
              <a:t>? </a:t>
            </a:r>
            <a:r>
              <a:rPr lang="en-US" sz="2000" dirty="0" err="1">
                <a:latin typeface="HP-211" pitchFamily="34" charset="0"/>
              </a:rPr>
              <a:t>Tiếng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nào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có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vần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-211" pitchFamily="34" charset="0"/>
              </a:rPr>
              <a:t>ưt</a:t>
            </a:r>
            <a:r>
              <a:rPr lang="en-US" sz="2000" dirty="0">
                <a:latin typeface="HP-211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6" name="Picture 5" descr="TV T130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57200"/>
            <a:ext cx="2590800" cy="2540655"/>
          </a:xfrm>
          <a:prstGeom prst="rect">
            <a:avLst/>
          </a:prstGeom>
        </p:spPr>
      </p:pic>
      <p:pic>
        <p:nvPicPr>
          <p:cNvPr id="7" name="Picture 6" descr="TV T130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7200"/>
            <a:ext cx="2667000" cy="2508151"/>
          </a:xfrm>
          <a:prstGeom prst="rect">
            <a:avLst/>
          </a:prstGeom>
        </p:spPr>
      </p:pic>
      <p:pic>
        <p:nvPicPr>
          <p:cNvPr id="8" name="Picture 7" descr="TV T130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974" y="457200"/>
            <a:ext cx="2438826" cy="2385476"/>
          </a:xfrm>
          <a:prstGeom prst="rect">
            <a:avLst/>
          </a:prstGeom>
        </p:spPr>
      </p:pic>
      <p:pic>
        <p:nvPicPr>
          <p:cNvPr id="9" name="Picture 8" descr="TV T130 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16" y="3857206"/>
            <a:ext cx="2403184" cy="2314994"/>
          </a:xfrm>
          <a:prstGeom prst="rect">
            <a:avLst/>
          </a:prstGeom>
        </p:spPr>
      </p:pic>
      <p:pic>
        <p:nvPicPr>
          <p:cNvPr id="10" name="Picture 9" descr="TV T130 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657600"/>
            <a:ext cx="2448352" cy="2364452"/>
          </a:xfrm>
          <a:prstGeom prst="rect">
            <a:avLst/>
          </a:prstGeom>
        </p:spPr>
      </p:pic>
      <p:pic>
        <p:nvPicPr>
          <p:cNvPr id="11" name="Picture 10" descr="TV T130 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3733800"/>
            <a:ext cx="2518039" cy="23626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8735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chim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</a:t>
            </a:r>
            <a:r>
              <a:rPr lang="en-US" sz="4000" dirty="0" err="1">
                <a:solidFill>
                  <a:srgbClr val="FF0000"/>
                </a:solidFill>
                <a:latin typeface="HP-211" pitchFamily="34" charset="0"/>
              </a:rPr>
              <a:t>út</a:t>
            </a:r>
            <a:endParaRPr lang="en-US" sz="4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2895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râm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b</a:t>
            </a:r>
            <a:r>
              <a:rPr lang="en-US" sz="4000" dirty="0" err="1">
                <a:solidFill>
                  <a:srgbClr val="FF0000"/>
                </a:solidFill>
                <a:latin typeface="HP-211" pitchFamily="34" charset="0"/>
              </a:rPr>
              <a:t>ụt</a:t>
            </a:r>
            <a:endParaRPr lang="en-US" sz="4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7973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n</a:t>
            </a:r>
            <a:r>
              <a:rPr lang="en-US" sz="4000" dirty="0" err="1">
                <a:solidFill>
                  <a:srgbClr val="0070C0"/>
                </a:solidFill>
                <a:latin typeface="HP-211" pitchFamily="34" charset="0"/>
              </a:rPr>
              <a:t>ứt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nẻ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9977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chú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l</a:t>
            </a:r>
            <a:r>
              <a:rPr lang="en-US" sz="4000" dirty="0" err="1">
                <a:solidFill>
                  <a:srgbClr val="C00000"/>
                </a:solidFill>
                <a:latin typeface="HP-211" pitchFamily="34" charset="0"/>
              </a:rPr>
              <a:t>ùn</a:t>
            </a:r>
            <a:endParaRPr lang="en-US" sz="40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739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ấm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s</a:t>
            </a:r>
            <a:r>
              <a:rPr lang="en-US" sz="4000" dirty="0" err="1">
                <a:solidFill>
                  <a:srgbClr val="0070C0"/>
                </a:solidFill>
                <a:latin typeface="HP-211" pitchFamily="34" charset="0"/>
              </a:rPr>
              <a:t>ứt</a:t>
            </a:r>
            <a:endParaRPr lang="en-US" sz="4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6019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</a:t>
            </a:r>
            <a:r>
              <a:rPr lang="en-US" sz="4000" dirty="0" err="1">
                <a:solidFill>
                  <a:srgbClr val="C00000"/>
                </a:solidFill>
                <a:latin typeface="HP-211" pitchFamily="34" charset="0"/>
              </a:rPr>
              <a:t>ún</a:t>
            </a:r>
            <a:r>
              <a:rPr lang="en-US" sz="4000" dirty="0">
                <a:latin typeface="HP-211" pitchFamily="34" charset="0"/>
              </a:rPr>
              <a:t> con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FB98E4-4D72-43F0-8220-C9EFD2002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35814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6629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131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9658"/>
            <a:ext cx="9144000" cy="13986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74410"/>
            <a:ext cx="23622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P-211" pitchFamily="34" charset="0"/>
              </a:rPr>
              <a:t>S 130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495800" cy="53371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739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5" name="Picture 4" descr="TV T1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495800"/>
            <a:ext cx="8783276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6200" y="44196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9372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HP-211" pitchFamily="34" charset="0"/>
              </a:rPr>
              <a:t>Làm</a:t>
            </a:r>
            <a:r>
              <a:rPr lang="en-US" sz="28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HP-211" pitchFamily="34" charset="0"/>
              </a:rPr>
              <a:t>mứt</a:t>
            </a:r>
            <a:endParaRPr lang="en-US" sz="28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Thỏ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rủ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cún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mứt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rốt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Cún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đun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bếp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lửa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ngùn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ngụt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Thỏ</a:t>
            </a:r>
            <a:r>
              <a:rPr lang="en-US" sz="2800" dirty="0">
                <a:latin typeface="HP-211" pitchFamily="34" charset="0"/>
              </a:rPr>
              <a:t> la:</a:t>
            </a:r>
          </a:p>
          <a:p>
            <a:r>
              <a:rPr lang="en-US" sz="2800" dirty="0">
                <a:latin typeface="HP-211" pitchFamily="34" charset="0"/>
              </a:rPr>
              <a:t>   - </a:t>
            </a:r>
            <a:r>
              <a:rPr lang="en-US" sz="2800" dirty="0" err="1">
                <a:latin typeface="HP-211" pitchFamily="34" charset="0"/>
              </a:rPr>
              <a:t>Lửa</a:t>
            </a:r>
            <a:r>
              <a:rPr lang="en-US" sz="2800" dirty="0">
                <a:latin typeface="HP-211" pitchFamily="34" charset="0"/>
              </a:rPr>
              <a:t> to </a:t>
            </a:r>
            <a:r>
              <a:rPr lang="en-US" sz="2800" dirty="0" err="1">
                <a:latin typeface="HP-211" pitchFamily="34" charset="0"/>
              </a:rPr>
              <a:t>quá</a:t>
            </a:r>
            <a:r>
              <a:rPr lang="en-US" sz="2800" dirty="0">
                <a:latin typeface="HP-211" pitchFamily="34" charset="0"/>
              </a:rPr>
              <a:t>! </a:t>
            </a:r>
            <a:r>
              <a:rPr lang="en-US" sz="2800" dirty="0" err="1">
                <a:latin typeface="HP-211" pitchFamily="34" charset="0"/>
              </a:rPr>
              <a:t>Rút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bớt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lửa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!</a:t>
            </a:r>
          </a:p>
          <a:p>
            <a:r>
              <a:rPr lang="en-US" sz="2800" dirty="0">
                <a:latin typeface="HP-211" pitchFamily="34" charset="0"/>
              </a:rPr>
              <a:t>   - </a:t>
            </a:r>
            <a:r>
              <a:rPr lang="en-US" sz="2800" dirty="0" err="1">
                <a:latin typeface="HP-211" pitchFamily="34" charset="0"/>
              </a:rPr>
              <a:t>Bạn</a:t>
            </a:r>
            <a:r>
              <a:rPr lang="en-US" sz="2800" dirty="0">
                <a:latin typeface="HP-211" pitchFamily="34" charset="0"/>
              </a:rPr>
              <a:t> la to </a:t>
            </a:r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tớ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quá</a:t>
            </a:r>
            <a:r>
              <a:rPr lang="en-US" sz="2800" dirty="0">
                <a:latin typeface="HP-211" pitchFamily="34" charset="0"/>
              </a:rPr>
              <a:t>. - </a:t>
            </a:r>
            <a:r>
              <a:rPr lang="en-US" sz="2800" dirty="0" err="1">
                <a:latin typeface="HP-211" pitchFamily="34" charset="0"/>
              </a:rPr>
              <a:t>Cún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phàn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nàn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Thỏ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nhẹ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  - </a:t>
            </a:r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mứt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lửa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cún</a:t>
            </a:r>
            <a:r>
              <a:rPr lang="en-US" sz="2800" dirty="0">
                <a:latin typeface="HP-211" pitchFamily="34" charset="0"/>
              </a:rPr>
              <a:t> à.</a:t>
            </a:r>
          </a:p>
          <a:p>
            <a:r>
              <a:rPr lang="en-US" sz="2800" dirty="0">
                <a:latin typeface="HP-211" pitchFamily="34" charset="0"/>
              </a:rPr>
              <a:t>   - </a:t>
            </a:r>
            <a:r>
              <a:rPr lang="en-US" sz="2800" dirty="0" err="1">
                <a:latin typeface="HP-211" pitchFamily="34" charset="0"/>
              </a:rPr>
              <a:t>Thế</a:t>
            </a:r>
            <a:r>
              <a:rPr lang="en-US" sz="2800" dirty="0">
                <a:latin typeface="HP-211" pitchFamily="34" charset="0"/>
              </a:rPr>
              <a:t> à? </a:t>
            </a:r>
            <a:r>
              <a:rPr lang="en-US" sz="2800" dirty="0" err="1">
                <a:latin typeface="HP-211" pitchFamily="34" charset="0"/>
              </a:rPr>
              <a:t>Cảm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ơn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nhé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endParaRPr lang="en-US" sz="2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2057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LĐTN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61994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làm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mứt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735997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lửa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ngùn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ngụt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733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rút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bớt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lửa</a:t>
            </a:r>
            <a:endParaRPr lang="en-US" sz="48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600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đun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bếp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743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phàn</a:t>
            </a:r>
            <a:r>
              <a:rPr lang="en-US" sz="4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HP-211" pitchFamily="34" charset="0"/>
              </a:rPr>
              <a:t>nàn</a:t>
            </a:r>
            <a:endParaRPr lang="en-US" sz="4800" dirty="0">
              <a:solidFill>
                <a:srgbClr val="0070C0"/>
              </a:solidFill>
              <a:latin typeface="HP-211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739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5" name="Picture 4" descr="TV T1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495800"/>
            <a:ext cx="8783276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6200" y="44196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9372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HP-211" pitchFamily="34" charset="0"/>
              </a:rPr>
              <a:t>Làm</a:t>
            </a:r>
            <a:r>
              <a:rPr lang="en-US" sz="28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HP-211" pitchFamily="34" charset="0"/>
              </a:rPr>
              <a:t>mứt</a:t>
            </a:r>
            <a:endParaRPr lang="en-US" sz="28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Thỏ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rủ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cún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mứt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rốt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Cún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đun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bếp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lửa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ngùn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ngụt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Thỏ</a:t>
            </a:r>
            <a:r>
              <a:rPr lang="en-US" sz="2800" dirty="0">
                <a:latin typeface="HP-211" pitchFamily="34" charset="0"/>
              </a:rPr>
              <a:t> la:</a:t>
            </a:r>
          </a:p>
          <a:p>
            <a:r>
              <a:rPr lang="en-US" sz="2800" dirty="0">
                <a:latin typeface="HP-211" pitchFamily="34" charset="0"/>
              </a:rPr>
              <a:t>   - </a:t>
            </a:r>
            <a:r>
              <a:rPr lang="en-US" sz="2800" dirty="0" err="1">
                <a:latin typeface="HP-211" pitchFamily="34" charset="0"/>
              </a:rPr>
              <a:t>Lửa</a:t>
            </a:r>
            <a:r>
              <a:rPr lang="en-US" sz="2800" dirty="0">
                <a:latin typeface="HP-211" pitchFamily="34" charset="0"/>
              </a:rPr>
              <a:t> to </a:t>
            </a:r>
            <a:r>
              <a:rPr lang="en-US" sz="2800" dirty="0" err="1">
                <a:latin typeface="HP-211" pitchFamily="34" charset="0"/>
              </a:rPr>
              <a:t>quá</a:t>
            </a:r>
            <a:r>
              <a:rPr lang="en-US" sz="2800" dirty="0">
                <a:latin typeface="HP-211" pitchFamily="34" charset="0"/>
              </a:rPr>
              <a:t>! </a:t>
            </a:r>
            <a:r>
              <a:rPr lang="en-US" sz="2800" dirty="0" err="1">
                <a:latin typeface="HP-211" pitchFamily="34" charset="0"/>
              </a:rPr>
              <a:t>Rút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bớt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lửa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!</a:t>
            </a:r>
          </a:p>
          <a:p>
            <a:r>
              <a:rPr lang="en-US" sz="2800" dirty="0">
                <a:latin typeface="HP-211" pitchFamily="34" charset="0"/>
              </a:rPr>
              <a:t>   - </a:t>
            </a:r>
            <a:r>
              <a:rPr lang="en-US" sz="2800" dirty="0" err="1">
                <a:latin typeface="HP-211" pitchFamily="34" charset="0"/>
              </a:rPr>
              <a:t>Bạn</a:t>
            </a:r>
            <a:r>
              <a:rPr lang="en-US" sz="2800" dirty="0">
                <a:latin typeface="HP-211" pitchFamily="34" charset="0"/>
              </a:rPr>
              <a:t> la to </a:t>
            </a:r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tớ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quá</a:t>
            </a:r>
            <a:r>
              <a:rPr lang="en-US" sz="2800" dirty="0">
                <a:latin typeface="HP-211" pitchFamily="34" charset="0"/>
              </a:rPr>
              <a:t>. - </a:t>
            </a:r>
            <a:r>
              <a:rPr lang="en-US" sz="2800" dirty="0" err="1">
                <a:latin typeface="HP-211" pitchFamily="34" charset="0"/>
              </a:rPr>
              <a:t>Cún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phàn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nàn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Thỏ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nhẹ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  - </a:t>
            </a:r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mứt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lửa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cún</a:t>
            </a:r>
            <a:r>
              <a:rPr lang="en-US" sz="2800" dirty="0">
                <a:latin typeface="HP-211" pitchFamily="34" charset="0"/>
              </a:rPr>
              <a:t> à.</a:t>
            </a:r>
          </a:p>
          <a:p>
            <a:r>
              <a:rPr lang="en-US" sz="2800" dirty="0">
                <a:latin typeface="HP-211" pitchFamily="34" charset="0"/>
              </a:rPr>
              <a:t>   - </a:t>
            </a:r>
            <a:r>
              <a:rPr lang="en-US" sz="2800" dirty="0" err="1">
                <a:latin typeface="HP-211" pitchFamily="34" charset="0"/>
              </a:rPr>
              <a:t>Thế</a:t>
            </a:r>
            <a:r>
              <a:rPr lang="en-US" sz="2800" dirty="0">
                <a:latin typeface="HP-211" pitchFamily="34" charset="0"/>
              </a:rPr>
              <a:t> à? </a:t>
            </a:r>
            <a:r>
              <a:rPr lang="en-US" sz="2800" dirty="0" err="1">
                <a:latin typeface="HP-211" pitchFamily="34" charset="0"/>
              </a:rPr>
              <a:t>Cảm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ơn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thỏ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nhé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endParaRPr lang="en-US" sz="2000" dirty="0">
              <a:latin typeface="HP-211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752600"/>
            <a:ext cx="381000" cy="381000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0" y="2971800"/>
            <a:ext cx="381000" cy="381000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1739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131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812"/>
            <a:ext cx="9144000" cy="35803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5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P-211" pitchFamily="34" charset="0"/>
              </a:rPr>
              <a:t>2. </a:t>
            </a:r>
            <a:r>
              <a:rPr lang="en-US" sz="3600" dirty="0" err="1">
                <a:latin typeface="HP-211" pitchFamily="34" charset="0"/>
              </a:rPr>
              <a:t>Tập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đọc</a:t>
            </a:r>
            <a:r>
              <a:rPr lang="en-US" sz="3600" dirty="0">
                <a:latin typeface="HP-211" pitchFamily="34" charset="0"/>
              </a:rPr>
              <a:t> ( </a:t>
            </a:r>
            <a:r>
              <a:rPr lang="en-US" sz="3600" dirty="0" err="1">
                <a:latin typeface="HP-211" pitchFamily="34" charset="0"/>
              </a:rPr>
              <a:t>Làm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mứt</a:t>
            </a:r>
            <a:r>
              <a:rPr lang="en-US" sz="3600" dirty="0">
                <a:latin typeface="HP-211" pitchFamily="34" charset="0"/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7543800" y="609600"/>
            <a:ext cx="8382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682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Nối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  <a:sym typeface="Wingdings 2"/>
              </a:rPr>
              <a:t>đúng</a:t>
            </a:r>
            <a:r>
              <a:rPr lang="en-US" sz="3600" dirty="0">
                <a:latin typeface="HP-211" pitchFamily="34" charset="0"/>
                <a:sym typeface="Wingdings 2"/>
              </a:rPr>
              <a:t>: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0" y="2590800"/>
            <a:ext cx="2971800" cy="1066800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 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Thỏ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rủ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cún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0" y="29718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Flowchart: Punched Tape 8"/>
          <p:cNvSpPr/>
          <p:nvPr/>
        </p:nvSpPr>
        <p:spPr>
          <a:xfrm>
            <a:off x="0" y="3886200"/>
            <a:ext cx="2971800" cy="1066800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Cún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42672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Flowchart: Punched Tape 10"/>
          <p:cNvSpPr/>
          <p:nvPr/>
        </p:nvSpPr>
        <p:spPr>
          <a:xfrm>
            <a:off x="0" y="5181600"/>
            <a:ext cx="2971800" cy="1066800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mứt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55626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Flowchart: Punched Tape 12"/>
          <p:cNvSpPr/>
          <p:nvPr/>
        </p:nvSpPr>
        <p:spPr>
          <a:xfrm>
            <a:off x="3810000" y="2590800"/>
            <a:ext cx="5334000" cy="1066800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đun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bếp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lửa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ngùn</a:t>
            </a:r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-211" pitchFamily="34" charset="0"/>
              </a:rPr>
              <a:t>ngụt</a:t>
            </a:r>
            <a:endParaRPr lang="en-US" sz="32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29718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Flowchart: Punched Tape 14"/>
          <p:cNvSpPr/>
          <p:nvPr/>
        </p:nvSpPr>
        <p:spPr>
          <a:xfrm>
            <a:off x="3810000" y="3886200"/>
            <a:ext cx="5334000" cy="1066800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cần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lửa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3810000" y="42672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Flowchart: Punched Tape 16"/>
          <p:cNvSpPr/>
          <p:nvPr/>
        </p:nvSpPr>
        <p:spPr>
          <a:xfrm>
            <a:off x="3810000" y="5181600"/>
            <a:ext cx="5334000" cy="1066800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HP-211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mứt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cà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rốt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3810000" y="55626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Freeform 18"/>
          <p:cNvSpPr/>
          <p:nvPr/>
        </p:nvSpPr>
        <p:spPr>
          <a:xfrm>
            <a:off x="2968283" y="2926080"/>
            <a:ext cx="949569" cy="3029243"/>
          </a:xfrm>
          <a:custGeom>
            <a:avLst/>
            <a:gdLst>
              <a:gd name="connsiteX0" fmla="*/ 0 w 949569"/>
              <a:gd name="connsiteY0" fmla="*/ 0 h 3029243"/>
              <a:gd name="connsiteX1" fmla="*/ 365760 w 949569"/>
              <a:gd name="connsiteY1" fmla="*/ 534572 h 3029243"/>
              <a:gd name="connsiteX2" fmla="*/ 323557 w 949569"/>
              <a:gd name="connsiteY2" fmla="*/ 2504049 h 3029243"/>
              <a:gd name="connsiteX3" fmla="*/ 858129 w 949569"/>
              <a:gd name="connsiteY3" fmla="*/ 2954215 h 3029243"/>
              <a:gd name="connsiteX4" fmla="*/ 872197 w 949569"/>
              <a:gd name="connsiteY4" fmla="*/ 2954215 h 302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69" h="3029243">
                <a:moveTo>
                  <a:pt x="0" y="0"/>
                </a:moveTo>
                <a:cubicBezTo>
                  <a:pt x="155917" y="58615"/>
                  <a:pt x="311834" y="117231"/>
                  <a:pt x="365760" y="534572"/>
                </a:cubicBezTo>
                <a:cubicBezTo>
                  <a:pt x="419686" y="951913"/>
                  <a:pt x="241496" y="2100775"/>
                  <a:pt x="323557" y="2504049"/>
                </a:cubicBezTo>
                <a:cubicBezTo>
                  <a:pt x="405618" y="2907323"/>
                  <a:pt x="766689" y="2879187"/>
                  <a:pt x="858129" y="2954215"/>
                </a:cubicBezTo>
                <a:cubicBezTo>
                  <a:pt x="949569" y="3029243"/>
                  <a:pt x="910883" y="2991729"/>
                  <a:pt x="872197" y="295421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971800" y="3505200"/>
            <a:ext cx="8382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95600" y="4876800"/>
            <a:ext cx="914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312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Kiểm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</a:t>
            </a:r>
            <a:r>
              <a:rPr lang="en-US" sz="2800" dirty="0">
                <a:latin typeface="HP-211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Sơn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và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Hà</a:t>
            </a:r>
            <a:endParaRPr lang="en-US" sz="32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</a:t>
            </a:r>
            <a:r>
              <a:rPr lang="en-US" sz="3200" dirty="0" err="1">
                <a:latin typeface="HP-211" pitchFamily="34" charset="0"/>
              </a:rPr>
              <a:t>Giờ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kiểm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tra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Sơn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vừa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chép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đề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vừa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lẩm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nhẩm</a:t>
            </a:r>
            <a:r>
              <a:rPr lang="en-US" sz="3200" dirty="0">
                <a:latin typeface="HP-211" pitchFamily="34" charset="0"/>
              </a:rPr>
              <a:t>: “</a:t>
            </a:r>
            <a:r>
              <a:rPr lang="en-US" sz="3200" dirty="0" err="1">
                <a:latin typeface="HP-211" pitchFamily="34" charset="0"/>
              </a:rPr>
              <a:t>Giỏ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có</a:t>
            </a:r>
            <a:r>
              <a:rPr lang="en-US" sz="3200" dirty="0">
                <a:latin typeface="HP-211" pitchFamily="34" charset="0"/>
              </a:rPr>
              <a:t> 8 con </a:t>
            </a:r>
            <a:r>
              <a:rPr lang="en-US" sz="3200" dirty="0" err="1">
                <a:latin typeface="HP-211" pitchFamily="34" charset="0"/>
              </a:rPr>
              <a:t>cá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thờn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bơn</a:t>
            </a:r>
            <a:r>
              <a:rPr lang="en-US" sz="3200" dirty="0">
                <a:latin typeface="HP-211" pitchFamily="34" charset="0"/>
              </a:rPr>
              <a:t>. Cho </a:t>
            </a:r>
            <a:r>
              <a:rPr lang="en-US" sz="3200" dirty="0" err="1">
                <a:latin typeface="HP-211" pitchFamily="34" charset="0"/>
              </a:rPr>
              <a:t>bớt</a:t>
            </a:r>
            <a:r>
              <a:rPr lang="en-US" sz="3200" dirty="0">
                <a:latin typeface="HP-211" pitchFamily="34" charset="0"/>
              </a:rPr>
              <a:t> 5 con, </a:t>
            </a:r>
            <a:r>
              <a:rPr lang="en-US" sz="3200" dirty="0" err="1">
                <a:latin typeface="HP-211" pitchFamily="34" charset="0"/>
              </a:rPr>
              <a:t>còn</a:t>
            </a:r>
            <a:r>
              <a:rPr lang="en-US" sz="3200" dirty="0">
                <a:latin typeface="HP-211" pitchFamily="34" charset="0"/>
              </a:rPr>
              <a:t> 4”. </a:t>
            </a:r>
            <a:r>
              <a:rPr lang="en-US" sz="3200" dirty="0" err="1">
                <a:latin typeface="HP-211" pitchFamily="34" charset="0"/>
              </a:rPr>
              <a:t>Hà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thầm</a:t>
            </a:r>
            <a:r>
              <a:rPr lang="en-US" sz="3200" dirty="0">
                <a:latin typeface="HP-211" pitchFamily="34" charset="0"/>
              </a:rPr>
              <a:t>: “</a:t>
            </a:r>
            <a:r>
              <a:rPr lang="en-US" sz="3200" dirty="0" err="1">
                <a:latin typeface="HP-211" pitchFamily="34" charset="0"/>
              </a:rPr>
              <a:t>Còn</a:t>
            </a:r>
            <a:r>
              <a:rPr lang="en-US" sz="3200" dirty="0">
                <a:latin typeface="HP-211" pitchFamily="34" charset="0"/>
              </a:rPr>
              <a:t> 3 </a:t>
            </a:r>
            <a:r>
              <a:rPr lang="en-US" sz="3200" dirty="0" err="1">
                <a:latin typeface="HP-211" pitchFamily="34" charset="0"/>
              </a:rPr>
              <a:t>chứ</a:t>
            </a:r>
            <a:r>
              <a:rPr lang="en-US" sz="3200" dirty="0">
                <a:latin typeface="HP-211" pitchFamily="34" charset="0"/>
              </a:rPr>
              <a:t> ?”.</a:t>
            </a:r>
          </a:p>
          <a:p>
            <a:r>
              <a:rPr lang="en-US" sz="3200" dirty="0">
                <a:latin typeface="HP-211" pitchFamily="34" charset="0"/>
              </a:rPr>
              <a:t>   </a:t>
            </a:r>
            <a:r>
              <a:rPr lang="en-US" sz="3200" dirty="0" err="1">
                <a:latin typeface="HP-211" pitchFamily="34" charset="0"/>
              </a:rPr>
              <a:t>Cô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Yến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đến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bên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Hà</a:t>
            </a:r>
            <a:r>
              <a:rPr lang="en-US" sz="3200" dirty="0">
                <a:latin typeface="HP-211" pitchFamily="34" charset="0"/>
              </a:rPr>
              <a:t>:</a:t>
            </a:r>
          </a:p>
          <a:p>
            <a:r>
              <a:rPr lang="en-US" sz="3200" dirty="0">
                <a:latin typeface="HP-211" pitchFamily="34" charset="0"/>
              </a:rPr>
              <a:t>    - </a:t>
            </a:r>
            <a:r>
              <a:rPr lang="en-US" sz="3200" dirty="0" err="1">
                <a:latin typeface="HP-211" pitchFamily="34" charset="0"/>
              </a:rPr>
              <a:t>Hà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để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bạn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tự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làm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3200" dirty="0">
                <a:latin typeface="HP-211" pitchFamily="34" charset="0"/>
              </a:rPr>
              <a:t>   </a:t>
            </a:r>
            <a:r>
              <a:rPr lang="en-US" sz="3200" dirty="0" err="1">
                <a:latin typeface="HP-211" pitchFamily="34" charset="0"/>
              </a:rPr>
              <a:t>Hà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lễ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phép</a:t>
            </a:r>
            <a:r>
              <a:rPr lang="en-US" sz="3200" dirty="0">
                <a:latin typeface="HP-211" pitchFamily="34" charset="0"/>
              </a:rPr>
              <a:t>:</a:t>
            </a:r>
          </a:p>
          <a:p>
            <a:r>
              <a:rPr lang="en-US" sz="3200" dirty="0">
                <a:latin typeface="HP-211" pitchFamily="34" charset="0"/>
              </a:rPr>
              <a:t>    - </a:t>
            </a:r>
            <a:r>
              <a:rPr lang="en-US" sz="3200" dirty="0" err="1">
                <a:latin typeface="HP-211" pitchFamily="34" charset="0"/>
              </a:rPr>
              <a:t>Dạ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3200" dirty="0">
                <a:latin typeface="HP-211" pitchFamily="34" charset="0"/>
              </a:rPr>
              <a:t>   </a:t>
            </a:r>
            <a:r>
              <a:rPr lang="en-US" sz="3200" dirty="0" err="1">
                <a:latin typeface="HP-211" pitchFamily="34" charset="0"/>
              </a:rPr>
              <a:t>Sơn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ngẫm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nghĩ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Em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chợt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nghĩ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nắn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nót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viết</a:t>
            </a:r>
            <a:r>
              <a:rPr lang="en-US" sz="3200" dirty="0">
                <a:latin typeface="HP-211" pitchFamily="34" charset="0"/>
              </a:rPr>
              <a:t>: “8 - 5 = 3”.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40" y="1077319"/>
            <a:ext cx="3688660" cy="68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72: un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ut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ưt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0" y="3352800"/>
            <a:ext cx="3048000" cy="28956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-304800" y="3390551"/>
            <a:ext cx="36576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>
                <a:solidFill>
                  <a:srgbClr val="0070C0"/>
                </a:solidFill>
                <a:latin typeface="HP-211" panose="020B0803050302020204" pitchFamily="34" charset="0"/>
              </a:rPr>
              <a:t>un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3048000" y="3352800"/>
            <a:ext cx="3048000" cy="28956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2743200" y="3390551"/>
            <a:ext cx="36576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ut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6096000" y="3352800"/>
            <a:ext cx="3048000" cy="28956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5791200" y="3390551"/>
            <a:ext cx="36576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ưt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4648200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895600"/>
            <a:ext cx="137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3962400"/>
            <a:ext cx="1219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8026" y="3962400"/>
            <a:ext cx="1016374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8288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ph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8956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HP-211" pitchFamily="34" charset="0"/>
              </a:rPr>
              <a:t>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895600"/>
            <a:ext cx="137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3962400"/>
            <a:ext cx="1219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8026" y="3962400"/>
            <a:ext cx="1016374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8288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út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8956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0" name="Picture 9" descr="TV T130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276"/>
            <a:ext cx="4419600" cy="3270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28956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út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895600"/>
            <a:ext cx="137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3962400"/>
            <a:ext cx="1219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8026" y="3962400"/>
            <a:ext cx="1016374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8288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m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ứt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8956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ưt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895600"/>
            <a:ext cx="2057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ứt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2" name="Picture 11" descr="TV T130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4648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848135"/>
            <a:ext cx="2501152" cy="539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Làm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803738"/>
            <a:ext cx="18288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HP-211" pitchFamily="34" charset="0"/>
              </a:rPr>
              <a:t>u</a:t>
            </a:r>
            <a:r>
              <a:rPr lang="en-US" sz="6000" dirty="0">
                <a:solidFill>
                  <a:srgbClr val="0070C0"/>
                </a:solidFill>
                <a:latin typeface="HP-211" pitchFamily="34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971801"/>
            <a:ext cx="25146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phun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828800"/>
            <a:ext cx="18288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</a:t>
            </a:r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latin typeface="HP-211" pitchFamily="34" charset="0"/>
              </a:rPr>
              <a:t>t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996863"/>
            <a:ext cx="21336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bút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853862"/>
            <a:ext cx="18288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D60093"/>
                </a:solidFill>
                <a:latin typeface="HP-211" pitchFamily="34" charset="0"/>
              </a:rPr>
              <a:t>ư</a:t>
            </a:r>
            <a:r>
              <a:rPr lang="en-US" sz="6000" dirty="0" err="1">
                <a:solidFill>
                  <a:schemeClr val="tx2">
                    <a:lumMod val="75000"/>
                  </a:schemeClr>
                </a:solidFill>
                <a:latin typeface="HP-211" pitchFamily="34" charset="0"/>
              </a:rPr>
              <a:t>t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021925"/>
            <a:ext cx="21336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mứt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000" dirty="0">
                <a:latin typeface="HP-211" pitchFamily="34" charset="0"/>
              </a:rPr>
              <a:t>. </a:t>
            </a:r>
            <a:r>
              <a:rPr lang="en-US" sz="2000" dirty="0" err="1">
                <a:latin typeface="HP-211" pitchFamily="34" charset="0"/>
              </a:rPr>
              <a:t>Tiếng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nào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có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vần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un</a:t>
            </a:r>
            <a:r>
              <a:rPr lang="en-US" sz="2000" dirty="0">
                <a:latin typeface="HP-211" pitchFamily="34" charset="0"/>
              </a:rPr>
              <a:t>? </a:t>
            </a:r>
            <a:r>
              <a:rPr lang="en-US" sz="2000" dirty="0" err="1">
                <a:latin typeface="HP-211" pitchFamily="34" charset="0"/>
              </a:rPr>
              <a:t>Tiếng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nào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có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vần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-211" pitchFamily="34" charset="0"/>
              </a:rPr>
              <a:t>ut</a:t>
            </a:r>
            <a:r>
              <a:rPr lang="en-US" sz="2000" dirty="0">
                <a:latin typeface="HP-211" pitchFamily="34" charset="0"/>
              </a:rPr>
              <a:t>? </a:t>
            </a:r>
            <a:r>
              <a:rPr lang="en-US" sz="2000" dirty="0" err="1">
                <a:latin typeface="HP-211" pitchFamily="34" charset="0"/>
              </a:rPr>
              <a:t>Tiếng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nào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có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vần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-211" pitchFamily="34" charset="0"/>
              </a:rPr>
              <a:t>ưt</a:t>
            </a:r>
            <a:r>
              <a:rPr lang="en-US" sz="2000" dirty="0">
                <a:latin typeface="HP-211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6" name="Picture 5" descr="TV T130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57200"/>
            <a:ext cx="2590800" cy="2540655"/>
          </a:xfrm>
          <a:prstGeom prst="rect">
            <a:avLst/>
          </a:prstGeom>
        </p:spPr>
      </p:pic>
      <p:pic>
        <p:nvPicPr>
          <p:cNvPr id="7" name="Picture 6" descr="TV T130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7200"/>
            <a:ext cx="2667000" cy="2508151"/>
          </a:xfrm>
          <a:prstGeom prst="rect">
            <a:avLst/>
          </a:prstGeom>
        </p:spPr>
      </p:pic>
      <p:pic>
        <p:nvPicPr>
          <p:cNvPr id="8" name="Picture 7" descr="TV T130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974" y="457200"/>
            <a:ext cx="2438826" cy="2385476"/>
          </a:xfrm>
          <a:prstGeom prst="rect">
            <a:avLst/>
          </a:prstGeom>
        </p:spPr>
      </p:pic>
      <p:pic>
        <p:nvPicPr>
          <p:cNvPr id="9" name="Picture 8" descr="TV T130 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16" y="3857206"/>
            <a:ext cx="2403184" cy="2314994"/>
          </a:xfrm>
          <a:prstGeom prst="rect">
            <a:avLst/>
          </a:prstGeom>
        </p:spPr>
      </p:pic>
      <p:pic>
        <p:nvPicPr>
          <p:cNvPr id="10" name="Picture 9" descr="TV T130 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657600"/>
            <a:ext cx="2448352" cy="2364452"/>
          </a:xfrm>
          <a:prstGeom prst="rect">
            <a:avLst/>
          </a:prstGeom>
        </p:spPr>
      </p:pic>
      <p:pic>
        <p:nvPicPr>
          <p:cNvPr id="11" name="Picture 10" descr="TV T130 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3733800"/>
            <a:ext cx="2518039" cy="23626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8735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chim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cút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2895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râm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bụt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7973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nứt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nẻ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9977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chú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lùn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739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ấm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sứt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6019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cún</a:t>
            </a:r>
            <a:r>
              <a:rPr lang="en-US" sz="4000" dirty="0">
                <a:latin typeface="HP-211" pitchFamily="34" charset="0"/>
              </a:rPr>
              <a:t> con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848600" y="4572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2954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HP-211" pitchFamily="34" charset="0"/>
                <a:ea typeface="+mj-ea"/>
                <a:cs typeface=".VnAvant" panose="020B7200000000000000" charset="0"/>
              </a:rPr>
              <a:t>1.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Nối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un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  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Nối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ut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HP-211" pitchFamily="34" charset="0"/>
                <a:ea typeface="+mj-ea"/>
                <a:cs typeface=".VnAvant" panose="020B7200000000000000" charset="0"/>
              </a:rPr>
              <a:t>    </a:t>
            </a:r>
            <a:r>
              <a:rPr lang="en-US" sz="2400" dirty="0" err="1">
                <a:latin typeface="HP-211" pitchFamily="34" charset="0"/>
                <a:cs typeface=".VnAvant" panose="020B7200000000000000" charset="0"/>
              </a:rPr>
              <a:t>Nối</a:t>
            </a:r>
            <a:r>
              <a:rPr lang="en-US" sz="2400" dirty="0">
                <a:latin typeface="HP-211" pitchFamily="34" charset="0"/>
                <a:cs typeface=".VnAvant" panose="020B7200000000000000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-211" pitchFamily="34" charset="0"/>
                <a:cs typeface=".VnAvant" panose="020B7200000000000000" charset="0"/>
              </a:rPr>
              <a:t>ưt</a:t>
            </a:r>
            <a:r>
              <a:rPr lang="en-US" sz="2400" dirty="0">
                <a:latin typeface="HP-211" pitchFamily="34" charset="0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cs typeface=".VnAvant" panose="020B7200000000000000" charset="0"/>
              </a:rPr>
              <a:t>với</a:t>
            </a:r>
            <a:r>
              <a:rPr lang="en-US" sz="2400" dirty="0">
                <a:latin typeface="HP-211" pitchFamily="34" charset="0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cs typeface=".VnAvant" panose="020B7200000000000000" charset="0"/>
              </a:rPr>
              <a:t>có</a:t>
            </a:r>
            <a:r>
              <a:rPr lang="en-US" sz="2400" dirty="0">
                <a:latin typeface="HP-211" pitchFamily="34" charset="0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cs typeface=".VnAvant" panose="020B7200000000000000" charset="0"/>
              </a:rPr>
              <a:t>vần</a:t>
            </a:r>
            <a:r>
              <a:rPr lang="en-US" sz="2400" dirty="0">
                <a:latin typeface="HP-211" pitchFamily="34" charset="0"/>
                <a:cs typeface=".VnAvant" panose="020B7200000000000000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-211" pitchFamily="34" charset="0"/>
                <a:cs typeface=".VnAvant" panose="020B7200000000000000" charset="0"/>
              </a:rPr>
              <a:t>ưt</a:t>
            </a:r>
            <a:r>
              <a:rPr lang="en-US" sz="2400" dirty="0">
                <a:solidFill>
                  <a:srgbClr val="FF0000"/>
                </a:solidFill>
                <a:latin typeface="HP-211" pitchFamily="34" charset="0"/>
                <a:cs typeface=".VnAvant" panose="020B7200000000000000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-211" pitchFamily="34" charset="0"/>
              <a:ea typeface="+mj-ea"/>
              <a:cs typeface=".VnAvant" panose="020B72000000000000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43200"/>
            <a:ext cx="2590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chin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cút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667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4038600"/>
            <a:ext cx="2590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nứt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nẻ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39624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5334000"/>
            <a:ext cx="2590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ấm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sứt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52578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1200" y="2743200"/>
            <a:ext cx="2590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 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râm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bụt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15000" y="2667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1200" y="4038600"/>
            <a:ext cx="2667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chú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lùn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15000" y="39624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1200" y="5334000"/>
            <a:ext cx="2590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cún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con</a:t>
            </a:r>
          </a:p>
        </p:txBody>
      </p:sp>
      <p:sp>
        <p:nvSpPr>
          <p:cNvPr id="17" name="Oval 16"/>
          <p:cNvSpPr/>
          <p:nvPr/>
        </p:nvSpPr>
        <p:spPr>
          <a:xfrm>
            <a:off x="5715000" y="52578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Oval 17"/>
          <p:cNvSpPr/>
          <p:nvPr/>
        </p:nvSpPr>
        <p:spPr>
          <a:xfrm>
            <a:off x="3505200" y="251460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HP-211" pitchFamily="34" charset="0"/>
              </a:rPr>
              <a:t>un</a:t>
            </a:r>
          </a:p>
        </p:txBody>
      </p:sp>
      <p:sp>
        <p:nvSpPr>
          <p:cNvPr id="19" name="Oval 18"/>
          <p:cNvSpPr/>
          <p:nvPr/>
        </p:nvSpPr>
        <p:spPr>
          <a:xfrm>
            <a:off x="3505200" y="525780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HP-211" pitchFamily="34" charset="0"/>
              </a:rPr>
              <a:t>ưt</a:t>
            </a:r>
            <a:endParaRPr lang="en-US" sz="4400" b="1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05200" y="3886200"/>
            <a:ext cx="1295400" cy="12954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HP-211" pitchFamily="34" charset="0"/>
              </a:rPr>
              <a:t>ut</a:t>
            </a:r>
            <a:endParaRPr lang="en-US" sz="4400" b="1" dirty="0">
              <a:solidFill>
                <a:schemeClr val="tx1"/>
              </a:solidFill>
              <a:latin typeface="HP-211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800600" y="3276600"/>
            <a:ext cx="24384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5"/>
          </p:cNvCxnSpPr>
          <p:nvPr/>
        </p:nvCxnSpPr>
        <p:spPr>
          <a:xfrm rot="16200000" flipH="1">
            <a:off x="4458493" y="3772692"/>
            <a:ext cx="1942307" cy="16375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57400" y="3352800"/>
            <a:ext cx="1524000" cy="914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7"/>
          </p:cNvCxnSpPr>
          <p:nvPr/>
        </p:nvCxnSpPr>
        <p:spPr>
          <a:xfrm rot="5400000" flipH="1" flipV="1">
            <a:off x="5868193" y="2171701"/>
            <a:ext cx="646907" cy="31615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9" idx="1"/>
          </p:cNvCxnSpPr>
          <p:nvPr/>
        </p:nvCxnSpPr>
        <p:spPr>
          <a:xfrm>
            <a:off x="1295400" y="4724400"/>
            <a:ext cx="2399507" cy="72310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9" idx="2"/>
          </p:cNvCxnSpPr>
          <p:nvPr/>
        </p:nvCxnSpPr>
        <p:spPr>
          <a:xfrm>
            <a:off x="2209800" y="5867400"/>
            <a:ext cx="1295400" cy="381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474</Words>
  <Application>Microsoft Office PowerPoint</Application>
  <PresentationFormat>Trình chiếu Trên màn hình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4</cp:revision>
  <dcterms:created xsi:type="dcterms:W3CDTF">2020-12-09T13:50:09Z</dcterms:created>
  <dcterms:modified xsi:type="dcterms:W3CDTF">2021-12-15T05:53:26Z</dcterms:modified>
</cp:coreProperties>
</file>