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89" r:id="rId5"/>
    <p:sldId id="290" r:id="rId6"/>
    <p:sldId id="294" r:id="rId7"/>
    <p:sldId id="291" r:id="rId8"/>
    <p:sldId id="293" r:id="rId9"/>
    <p:sldId id="281" r:id="rId10"/>
    <p:sldId id="295" r:id="rId11"/>
    <p:sldId id="298" r:id="rId12"/>
    <p:sldId id="282" r:id="rId13"/>
    <p:sldId id="266" r:id="rId14"/>
    <p:sldId id="300" r:id="rId15"/>
    <p:sldId id="283" r:id="rId16"/>
    <p:sldId id="275" r:id="rId17"/>
    <p:sldId id="267" r:id="rId18"/>
    <p:sldId id="262" r:id="rId19"/>
    <p:sldId id="304" r:id="rId20"/>
    <p:sldId id="296" r:id="rId21"/>
    <p:sldId id="302" r:id="rId22"/>
    <p:sldId id="303" r:id="rId23"/>
    <p:sldId id="30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2C2C2C"/>
    <a:srgbClr val="82A581"/>
    <a:srgbClr val="D6E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86260" autoAdjust="0"/>
  </p:normalViewPr>
  <p:slideViewPr>
    <p:cSldViewPr snapToGrid="0">
      <p:cViewPr varScale="1">
        <p:scale>
          <a:sx n="64" d="100"/>
          <a:sy n="64" d="100"/>
        </p:scale>
        <p:origin x="11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D5CE7FE-B7CF-4A41-8421-F719FD9E0B68}" type="datetimeFigureOut">
              <a:rPr lang="zh-CN" altLang="en-US" smtClean="0"/>
              <a:pPr/>
              <a:t>2021/12/28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566B1F7-3021-45EA-8BD8-58BF7D653DE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63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944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684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5567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2256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392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Giảm</a:t>
            </a:r>
            <a:r>
              <a:rPr lang="en-US" baseline="0" dirty="0"/>
              <a:t> </a:t>
            </a:r>
            <a:r>
              <a:rPr lang="en-US" baseline="0" dirty="0" err="1"/>
              <a:t>tải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CV3799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299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179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 </a:t>
            </a:r>
            <a:r>
              <a:rPr lang="en-US" altLang="zh-CN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cuối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ngoài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chuẩn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 </a:t>
            </a:r>
            <a:r>
              <a:rPr lang="en-US" altLang="zh-CN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cuối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ngoài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chuẩn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Giảm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CV3799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sang slide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Hái</a:t>
            </a:r>
            <a:r>
              <a:rPr lang="en-US" altLang="zh-CN" dirty="0"/>
              <a:t> </a:t>
            </a:r>
            <a:r>
              <a:rPr lang="en-US" altLang="zh-CN" dirty="0" err="1"/>
              <a:t>Lộc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 </a:t>
            </a:r>
            <a:r>
              <a:rPr lang="en-US" altLang="zh-CN" dirty="0" err="1"/>
              <a:t>xuân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475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364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36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5307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046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3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566057" y="377371"/>
            <a:ext cx="11205029" cy="6052457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81" y="4775200"/>
            <a:ext cx="2106092" cy="22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2331" y="5541007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6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9420" y="10114026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05" y="-5049774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6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18" Type="http://schemas.microsoft.com/office/2007/relationships/hdphoto" Target="../media/hdphoto2.wdp"/><Relationship Id="rId3" Type="http://schemas.openxmlformats.org/officeDocument/2006/relationships/image" Target="../media/image12.png"/><Relationship Id="rId21" Type="http://schemas.microsoft.com/office/2007/relationships/hdphoto" Target="../media/hdphoto3.wdp"/><Relationship Id="rId7" Type="http://schemas.openxmlformats.org/officeDocument/2006/relationships/image" Target="../media/image16.png"/><Relationship Id="rId12" Type="http://schemas.openxmlformats.org/officeDocument/2006/relationships/slide" Target="slide9.xml"/><Relationship Id="rId17" Type="http://schemas.openxmlformats.org/officeDocument/2006/relationships/image" Target="../media/image22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slide" Target="slide5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microsoft.com/office/2007/relationships/hdphoto" Target="../media/hdphoto4.wdp"/><Relationship Id="rId5" Type="http://schemas.openxmlformats.org/officeDocument/2006/relationships/image" Target="../media/image14.png"/><Relationship Id="rId15" Type="http://schemas.microsoft.com/office/2007/relationships/hdphoto" Target="../media/hdphoto1.wdp"/><Relationship Id="rId23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4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slide" Target="slide4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slide" Target="slide4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2569388" y="2266474"/>
            <a:ext cx="69600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Sử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dụng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máy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tính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bỏ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túi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để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giải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toán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về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tỉ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số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phần</a:t>
            </a:r>
            <a:r>
              <a:rPr lang="en-US" altLang="zh-CN" sz="4400" spc="-300" dirty="0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4400" spc="-300" dirty="0" err="1">
                <a:solidFill>
                  <a:srgbClr val="002060"/>
                </a:solidFill>
                <a:latin typeface="UTM Cookies" pitchFamily="18" charset="0"/>
                <a:ea typeface="字魂70号-灵悦黑体" panose="00000500000000000000" pitchFamily="2" charset="-122"/>
              </a:rPr>
              <a:t>trăm</a:t>
            </a:r>
            <a:endParaRPr lang="zh-CN" altLang="en-US" sz="4400" spc="-300" dirty="0">
              <a:solidFill>
                <a:srgbClr val="002060"/>
              </a:solidFill>
              <a:latin typeface="UTM Cookies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537C8E-227D-4E2A-806C-38A5D4D187BA}"/>
              </a:ext>
            </a:extLst>
          </p:cNvPr>
          <p:cNvSpPr txBox="1"/>
          <p:nvPr/>
        </p:nvSpPr>
        <p:spPr>
          <a:xfrm>
            <a:off x="5613906" y="168279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u="sng" dirty="0" err="1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Toán</a:t>
            </a:r>
            <a:endParaRPr lang="zh-CN" altLang="en-US" sz="2800" u="sng" dirty="0">
              <a:solidFill>
                <a:srgbClr val="002060"/>
              </a:solidFill>
              <a:latin typeface="UTM Swashes" pitchFamily="18" charset="0"/>
              <a:ea typeface="字魂70号-灵悦黑体" panose="00000500000000000000" pitchFamily="2" charset="-122"/>
            </a:endParaRPr>
          </a:p>
        </p:txBody>
      </p:sp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38537C8E-227D-4E2A-806C-38A5D4D187BA}"/>
              </a:ext>
            </a:extLst>
          </p:cNvPr>
          <p:cNvSpPr txBox="1"/>
          <p:nvPr/>
        </p:nvSpPr>
        <p:spPr>
          <a:xfrm>
            <a:off x="4998242" y="3789220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(</a:t>
            </a:r>
            <a:r>
              <a:rPr lang="en-US" altLang="zh-CN" sz="2400" dirty="0" err="1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Trang</a:t>
            </a:r>
            <a:r>
              <a:rPr lang="en-US" altLang="zh-CN" sz="2400" dirty="0">
                <a:solidFill>
                  <a:srgbClr val="002060"/>
                </a:solidFill>
                <a:latin typeface="UTM Swashes" pitchFamily="18" charset="0"/>
                <a:ea typeface="字魂70号-灵悦黑体" panose="00000500000000000000" pitchFamily="2" charset="-122"/>
              </a:rPr>
              <a:t> 82, 83, 84) </a:t>
            </a:r>
            <a:endParaRPr lang="zh-CN" altLang="en-US" sz="2400" dirty="0">
              <a:solidFill>
                <a:srgbClr val="002060"/>
              </a:solidFill>
              <a:latin typeface="UTM Swashes" pitchFamily="18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3670" y="1088493"/>
            <a:ext cx="4702217" cy="3181789"/>
          </a:xfrm>
          <a:prstGeom prst="rect">
            <a:avLst/>
          </a:prstGeom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3252789" y="1730170"/>
            <a:ext cx="40201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Ta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40,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nhẩm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100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kí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hiệu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%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76695" y="538846"/>
            <a:ext cx="9005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/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a)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Ví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dụ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tỉ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7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40.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668" y="2512554"/>
            <a:ext cx="2316883" cy="4114286"/>
          </a:xfrm>
          <a:prstGeom prst="rect">
            <a:avLst/>
          </a:prstGeom>
        </p:spPr>
      </p:pic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3579142" y="1800474"/>
            <a:ext cx="33929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40 ta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?</a:t>
            </a: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650774" y="1170216"/>
            <a:ext cx="4323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- Ta </a:t>
            </a:r>
            <a:r>
              <a:rPr lang="en-US" altLang="en-US" sz="2800" b="1" dirty="0" err="1">
                <a:latin typeface="UTM Neo Sans Intel" pitchFamily="18" charset="0"/>
              </a:rPr>
              <a:t>lần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lượt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ấn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các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phím</a:t>
            </a:r>
            <a:r>
              <a:rPr lang="en-US" altLang="en-US" sz="28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260503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3591185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2925844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4256526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</a:t>
            </a:r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>
            <a:off x="4921867" y="188343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</a:t>
            </a:r>
            <a:endParaRPr lang="en-US" dirty="0"/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595086" y="2417778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latin typeface="UTM Neo Sans Intel" pitchFamily="18" charset="0"/>
              </a:rPr>
              <a:t>Trên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màn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hình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xuất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hiện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kết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quả</a:t>
            </a:r>
            <a:r>
              <a:rPr lang="en-US" altLang="en-US" sz="2800" b="1" dirty="0">
                <a:latin typeface="UTM Neo Sans Intel" pitchFamily="18" charset="0"/>
              </a:rPr>
              <a:t> 0,175.</a:t>
            </a: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647765" y="3009664"/>
            <a:ext cx="68217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latin typeface="UTM Neo Sans Intel" pitchFamily="18" charset="0"/>
              </a:rPr>
              <a:t>Máy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đã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tính</a:t>
            </a:r>
            <a:r>
              <a:rPr lang="en-US" altLang="en-US" sz="2800" b="1" dirty="0">
                <a:latin typeface="UTM Neo Sans Intel" pitchFamily="18" charset="0"/>
              </a:rPr>
              <a:t>:   7: 40 = 0,175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  </a:t>
            </a:r>
            <a:r>
              <a:rPr lang="en-US" altLang="en-US" sz="2800" b="1" dirty="0" err="1">
                <a:latin typeface="UTM Neo Sans Intel" pitchFamily="18" charset="0"/>
              </a:rPr>
              <a:t>Vậy</a:t>
            </a:r>
            <a:r>
              <a:rPr lang="en-US" altLang="en-US" sz="2800" b="1" dirty="0">
                <a:latin typeface="UTM Neo Sans Intel" pitchFamily="18" charset="0"/>
              </a:rPr>
              <a:t>:     7 : 40 = 0,175 = 17,5%</a:t>
            </a: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586958" y="4179399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*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Chú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ý: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thể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lần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lượt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ấn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phím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006317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3336999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2671658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4002340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</a:t>
            </a:r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5380605" y="483278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</a:t>
            </a:r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4667681" y="4836053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%</a:t>
            </a:r>
            <a:endParaRPr lang="en-US" dirty="0"/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595086" y="5353585"/>
            <a:ext cx="653586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Khi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đó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trên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màn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hình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xuất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hiện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17,5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  	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thì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đây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là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UTM Neo Sans Intel" pitchFamily="18" charset="0"/>
              </a:rPr>
              <a:t> 17,5%.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7" y="1170216"/>
            <a:ext cx="3416436" cy="497580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9872548" y="41658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9305499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8738450" y="418010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9872548" y="3643830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9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9305499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8738450" y="36581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9879692" y="468731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9312643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8745594" y="470160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10439284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-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10439284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10446428" y="4694458"/>
            <a:ext cx="442912" cy="94297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8177095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%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8184239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10438971" y="313235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77" name="Rounded Rectangle 76"/>
          <p:cNvSpPr/>
          <p:nvPr/>
        </p:nvSpPr>
        <p:spPr>
          <a:xfrm>
            <a:off x="9879379" y="520404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9312330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Yu Gothic UI"/>
                <a:ea typeface="Yu Gothic UI"/>
              </a:rPr>
              <a:t>·</a:t>
            </a:r>
            <a:endParaRPr lang="en-US" sz="2000" dirty="0"/>
          </a:p>
        </p:txBody>
      </p:sp>
      <p:sp>
        <p:nvSpPr>
          <p:cNvPr id="79" name="Rounded Rectangle 78"/>
          <p:cNvSpPr/>
          <p:nvPr/>
        </p:nvSpPr>
        <p:spPr>
          <a:xfrm>
            <a:off x="8745281" y="521833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8183926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AC</a:t>
            </a:r>
            <a:endParaRPr lang="en-US" sz="1050" dirty="0"/>
          </a:p>
        </p:txBody>
      </p:sp>
      <p:sp>
        <p:nvSpPr>
          <p:cNvPr id="81" name="Rounded Rectangle 80"/>
          <p:cNvSpPr/>
          <p:nvPr/>
        </p:nvSpPr>
        <p:spPr>
          <a:xfrm>
            <a:off x="10423930" y="2066153"/>
            <a:ext cx="44291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7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0048908" y="2066153"/>
            <a:ext cx="817934" cy="442912"/>
            <a:chOff x="10347864" y="2307879"/>
            <a:chExt cx="817934" cy="442912"/>
          </a:xfrm>
        </p:grpSpPr>
        <p:sp>
          <p:nvSpPr>
            <p:cNvPr id="83" name="Rounded Rectangle 82"/>
            <p:cNvSpPr/>
            <p:nvPr/>
          </p:nvSpPr>
          <p:spPr>
            <a:xfrm>
              <a:off x="10347864" y="2307879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0722886" y="2307879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515836" y="2066153"/>
            <a:ext cx="1351006" cy="442912"/>
            <a:chOff x="9799294" y="2867322"/>
            <a:chExt cx="1351006" cy="442912"/>
          </a:xfrm>
        </p:grpSpPr>
        <p:sp>
          <p:nvSpPr>
            <p:cNvPr id="86" name="Rounded Rectangle 85"/>
            <p:cNvSpPr/>
            <p:nvPr/>
          </p:nvSpPr>
          <p:spPr>
            <a:xfrm>
              <a:off x="9799294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1048734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017431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10707388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0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0" name="Rounded Rectangle 89"/>
          <p:cNvSpPr/>
          <p:nvPr/>
        </p:nvSpPr>
        <p:spPr>
          <a:xfrm>
            <a:off x="9777195" y="2066153"/>
            <a:ext cx="1089647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0,175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9157606" y="2066153"/>
            <a:ext cx="1709236" cy="442912"/>
            <a:chOff x="9799294" y="2867322"/>
            <a:chExt cx="1709236" cy="442912"/>
          </a:xfrm>
        </p:grpSpPr>
        <p:sp>
          <p:nvSpPr>
            <p:cNvPr id="92" name="Rounded Rectangle 91"/>
            <p:cNvSpPr/>
            <p:nvPr/>
          </p:nvSpPr>
          <p:spPr>
            <a:xfrm>
              <a:off x="9799294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1048734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1017431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10707387" y="2867322"/>
              <a:ext cx="801143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0 %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6" name="Rounded Rectangle 95"/>
          <p:cNvSpPr/>
          <p:nvPr/>
        </p:nvSpPr>
        <p:spPr>
          <a:xfrm>
            <a:off x="9993787" y="2066153"/>
            <a:ext cx="873055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17,5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9735878" y="2066153"/>
            <a:ext cx="1130964" cy="442912"/>
            <a:chOff x="9799294" y="2867322"/>
            <a:chExt cx="1130964" cy="442912"/>
          </a:xfrm>
        </p:grpSpPr>
        <p:sp>
          <p:nvSpPr>
            <p:cNvPr id="98" name="Rounded Rectangle 97"/>
            <p:cNvSpPr/>
            <p:nvPr/>
          </p:nvSpPr>
          <p:spPr>
            <a:xfrm>
              <a:off x="9799294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7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1048734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10174316" y="286732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8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8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9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4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5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6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3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4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9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3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4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5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2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3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0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1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2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1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2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3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4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0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1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2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8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9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0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500"/>
                            </p:stCondLst>
                            <p:childTnLst>
                              <p:par>
                                <p:cTn id="3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1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2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3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00"/>
                            </p:stCondLst>
                            <p:childTnLst>
                              <p:par>
                                <p:cTn id="3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8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9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500"/>
                            </p:stCondLst>
                            <p:childTnLst>
                              <p:par>
                                <p:cTn id="3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1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2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3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9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0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1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2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7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8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9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5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3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4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5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2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3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00"/>
                            </p:stCondLst>
                            <p:childTnLst>
                              <p:par>
                                <p:cTn id="4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00"/>
                            </p:stCondLst>
                            <p:childTnLst>
                              <p:par>
                                <p:cTn id="4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44" grpId="0"/>
      <p:bldP spid="44" grpId="1"/>
      <p:bldP spid="44" grpId="2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build="p"/>
      <p:bldP spid="52" grpId="0" build="p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uiExpand="1" build="p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/>
      <p:bldP spid="81" grpId="1"/>
      <p:bldP spid="81" grpId="2"/>
      <p:bldP spid="81" grpId="3"/>
      <p:bldP spid="90" grpId="0"/>
      <p:bldP spid="90" grpId="1"/>
      <p:bldP spid="90" grpId="2"/>
      <p:bldP spid="90" grpId="3"/>
      <p:bldP spid="96" grpId="0"/>
      <p:bldP spid="96" grpId="1"/>
      <p:bldP spid="9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347" y="1123621"/>
            <a:ext cx="4702217" cy="3181789"/>
          </a:xfrm>
          <a:prstGeom prst="rect">
            <a:avLst/>
          </a:prstGeom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2938466" y="1765298"/>
            <a:ext cx="40201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Ta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56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34%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hoặc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56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34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100.</a:t>
            </a: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76695" y="538846"/>
            <a:ext cx="9005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/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a)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Ví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dụ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2: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34%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56.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45" y="2827670"/>
            <a:ext cx="2316883" cy="3554309"/>
          </a:xfrm>
          <a:prstGeom prst="rect">
            <a:avLst/>
          </a:prstGeom>
        </p:spPr>
      </p:pic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3236975" y="2067830"/>
            <a:ext cx="33929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Muốn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34%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56 ta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?</a:t>
            </a: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650774" y="1170216"/>
            <a:ext cx="4323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- Ta </a:t>
            </a:r>
            <a:r>
              <a:rPr lang="en-US" altLang="en-US" sz="2800" b="1" dirty="0" err="1">
                <a:latin typeface="UTM Neo Sans Intel" pitchFamily="18" charset="0"/>
              </a:rPr>
              <a:t>lần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lượt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ấn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các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phím</a:t>
            </a:r>
            <a:r>
              <a:rPr lang="en-US" altLang="en-US" sz="28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595086" y="2417778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latin typeface="UTM Neo Sans Intel" pitchFamily="18" charset="0"/>
              </a:rPr>
              <a:t>Trên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màn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hình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xuất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hiện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kết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quả</a:t>
            </a:r>
            <a:r>
              <a:rPr lang="en-US" altLang="en-US" sz="2800" b="1" dirty="0">
                <a:latin typeface="UTM Neo Sans Intel" pitchFamily="18" charset="0"/>
              </a:rPr>
              <a:t> 19,04.</a:t>
            </a: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647765" y="3009664"/>
            <a:ext cx="68217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latin typeface="UTM Neo Sans Intel" pitchFamily="18" charset="0"/>
              </a:rPr>
              <a:t>Máy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đã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tính</a:t>
            </a:r>
            <a:r>
              <a:rPr lang="en-US" altLang="en-US" sz="2800" b="1" dirty="0">
                <a:latin typeface="UTM Neo Sans Intel" pitchFamily="18" charset="0"/>
              </a:rPr>
              <a:t>:   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56 x 34% = 56 x 34 : 100 = 19,04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  </a:t>
            </a:r>
            <a:r>
              <a:rPr lang="en-US" altLang="en-US" sz="2800" b="1" dirty="0" err="1">
                <a:latin typeface="UTM Neo Sans Intel" pitchFamily="18" charset="0"/>
              </a:rPr>
              <a:t>Vậy</a:t>
            </a:r>
            <a:r>
              <a:rPr lang="en-US" altLang="en-US" sz="2800" b="1" dirty="0">
                <a:latin typeface="UTM Neo Sans Intel" pitchFamily="18" charset="0"/>
              </a:rPr>
              <a:t>:         34% </a:t>
            </a:r>
            <a:r>
              <a:rPr lang="en-US" altLang="en-US" sz="2800" b="1" dirty="0" err="1">
                <a:latin typeface="UTM Neo Sans Intel" pitchFamily="18" charset="0"/>
              </a:rPr>
              <a:t>của</a:t>
            </a:r>
            <a:r>
              <a:rPr lang="en-US" altLang="en-US" sz="2800" b="1" dirty="0">
                <a:latin typeface="UTM Neo Sans Intel" pitchFamily="18" charset="0"/>
              </a:rPr>
              <a:t> 56 </a:t>
            </a:r>
            <a:r>
              <a:rPr lang="en-US" altLang="en-US" sz="2800" b="1" dirty="0" err="1">
                <a:latin typeface="UTM Neo Sans Intel" pitchFamily="18" charset="0"/>
              </a:rPr>
              <a:t>là</a:t>
            </a:r>
            <a:r>
              <a:rPr lang="en-US" altLang="en-US" sz="2800" b="1" dirty="0">
                <a:latin typeface="UTM Neo Sans Intel" pitchFamily="18" charset="0"/>
              </a:rPr>
              <a:t> 19,04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7" y="1170216"/>
            <a:ext cx="3416436" cy="497580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9872548" y="41658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9305499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8738450" y="418010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9872548" y="3643830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9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9305499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8738450" y="36581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9879692" y="468731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9312643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8745594" y="470160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10439284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-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10439284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10446428" y="4694458"/>
            <a:ext cx="442912" cy="94297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8177095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%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8184239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10438971" y="313235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77" name="Rounded Rectangle 76"/>
          <p:cNvSpPr/>
          <p:nvPr/>
        </p:nvSpPr>
        <p:spPr>
          <a:xfrm>
            <a:off x="9879379" y="520404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9312330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Yu Gothic UI"/>
                <a:ea typeface="Yu Gothic UI"/>
              </a:rPr>
              <a:t>·</a:t>
            </a:r>
            <a:endParaRPr lang="en-US" sz="2000" dirty="0"/>
          </a:p>
        </p:txBody>
      </p:sp>
      <p:sp>
        <p:nvSpPr>
          <p:cNvPr id="79" name="Rounded Rectangle 78"/>
          <p:cNvSpPr/>
          <p:nvPr/>
        </p:nvSpPr>
        <p:spPr>
          <a:xfrm>
            <a:off x="8745281" y="521833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8183926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AC</a:t>
            </a:r>
            <a:endParaRPr lang="en-US" sz="1050" dirty="0"/>
          </a:p>
        </p:txBody>
      </p:sp>
      <p:sp>
        <p:nvSpPr>
          <p:cNvPr id="101" name="Rounded Rectangle 100"/>
          <p:cNvSpPr/>
          <p:nvPr/>
        </p:nvSpPr>
        <p:spPr>
          <a:xfrm>
            <a:off x="2006967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en-US" dirty="0"/>
          </a:p>
        </p:txBody>
      </p:sp>
      <p:sp>
        <p:nvSpPr>
          <p:cNvPr id="102" name="Rounded Rectangle 101"/>
          <p:cNvSpPr/>
          <p:nvPr/>
        </p:nvSpPr>
        <p:spPr>
          <a:xfrm>
            <a:off x="3926573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261232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Yu Gothic UI"/>
                <a:ea typeface="Yu Gothic UI"/>
              </a:rPr>
              <a:t>x</a:t>
            </a:r>
            <a:endParaRPr lang="en-US" b="1" dirty="0"/>
          </a:p>
        </p:txBody>
      </p:sp>
      <p:sp>
        <p:nvSpPr>
          <p:cNvPr id="104" name="Rounded Rectangle 103"/>
          <p:cNvSpPr/>
          <p:nvPr/>
        </p:nvSpPr>
        <p:spPr>
          <a:xfrm>
            <a:off x="4591914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dirty="0"/>
          </a:p>
        </p:txBody>
      </p:sp>
      <p:sp>
        <p:nvSpPr>
          <p:cNvPr id="105" name="Rounded Rectangle 104"/>
          <p:cNvSpPr/>
          <p:nvPr/>
        </p:nvSpPr>
        <p:spPr>
          <a:xfrm>
            <a:off x="5257255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%</a:t>
            </a:r>
            <a:endParaRPr lang="en-US" dirty="0"/>
          </a:p>
        </p:txBody>
      </p:sp>
      <p:sp>
        <p:nvSpPr>
          <p:cNvPr id="106" name="Rounded Rectangle 105"/>
          <p:cNvSpPr/>
          <p:nvPr/>
        </p:nvSpPr>
        <p:spPr>
          <a:xfrm>
            <a:off x="2643712" y="18257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en-US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8217366" y="2116267"/>
            <a:ext cx="2715516" cy="442912"/>
            <a:chOff x="6340520" y="2141504"/>
            <a:chExt cx="2715516" cy="442912"/>
          </a:xfrm>
        </p:grpSpPr>
        <p:sp>
          <p:nvSpPr>
            <p:cNvPr id="108" name="Rounded Rectangle 107"/>
            <p:cNvSpPr/>
            <p:nvPr/>
          </p:nvSpPr>
          <p:spPr>
            <a:xfrm>
              <a:off x="6340520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7704083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7249562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8158604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4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8613124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%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6795041" y="21415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671886" y="2116267"/>
            <a:ext cx="2260996" cy="442912"/>
            <a:chOff x="6357673" y="2646784"/>
            <a:chExt cx="2260996" cy="442912"/>
          </a:xfrm>
        </p:grpSpPr>
        <p:sp>
          <p:nvSpPr>
            <p:cNvPr id="115" name="Rounded Rectangle 114"/>
            <p:cNvSpPr/>
            <p:nvPr/>
          </p:nvSpPr>
          <p:spPr>
            <a:xfrm>
              <a:off x="6357673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721236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266715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8175757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4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6812194" y="264678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9126407" y="2116267"/>
            <a:ext cx="1806475" cy="442912"/>
            <a:chOff x="6379447" y="3118492"/>
            <a:chExt cx="1806475" cy="442912"/>
          </a:xfrm>
        </p:grpSpPr>
        <p:sp>
          <p:nvSpPr>
            <p:cNvPr id="121" name="Rounded Rectangle 120"/>
            <p:cNvSpPr/>
            <p:nvPr/>
          </p:nvSpPr>
          <p:spPr>
            <a:xfrm>
              <a:off x="6379447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43010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3</a:t>
              </a: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288489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6833968" y="3118492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580928" y="2116267"/>
            <a:ext cx="1351954" cy="442912"/>
            <a:chOff x="6401221" y="3590200"/>
            <a:chExt cx="1351954" cy="442912"/>
          </a:xfrm>
        </p:grpSpPr>
        <p:sp>
          <p:nvSpPr>
            <p:cNvPr id="126" name="Rounded Rectangle 125"/>
            <p:cNvSpPr/>
            <p:nvPr/>
          </p:nvSpPr>
          <p:spPr>
            <a:xfrm>
              <a:off x="6401221" y="3590200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7310263" y="3590200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x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6855742" y="3590200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0035449" y="2116267"/>
            <a:ext cx="897433" cy="442912"/>
            <a:chOff x="6422995" y="4061908"/>
            <a:chExt cx="897433" cy="442912"/>
          </a:xfrm>
        </p:grpSpPr>
        <p:sp>
          <p:nvSpPr>
            <p:cNvPr id="130" name="Rounded Rectangle 129"/>
            <p:cNvSpPr/>
            <p:nvPr/>
          </p:nvSpPr>
          <p:spPr>
            <a:xfrm>
              <a:off x="6422995" y="4061908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6877516" y="4061908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32" name="Rounded Rectangle 131"/>
          <p:cNvSpPr/>
          <p:nvPr/>
        </p:nvSpPr>
        <p:spPr>
          <a:xfrm>
            <a:off x="10489970" y="2116267"/>
            <a:ext cx="44291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5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9494759" y="2116267"/>
            <a:ext cx="1438123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19,04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923333" y="183989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5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4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2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8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9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5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6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4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1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2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3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0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1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3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4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5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2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8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2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3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7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8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00"/>
                            </p:stCondLst>
                            <p:childTnLst>
                              <p:par>
                                <p:cTn id="3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500"/>
                            </p:stCondLst>
                            <p:childTnLst>
                              <p:par>
                                <p:cTn id="3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2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3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4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0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7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44" grpId="0"/>
      <p:bldP spid="44" grpId="1"/>
      <p:bldP spid="44" grpId="2"/>
      <p:bldP spid="45" grpId="0"/>
      <p:bldP spid="51" grpId="0" build="p"/>
      <p:bldP spid="52" grpId="0" build="p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32" grpId="0"/>
      <p:bldP spid="132" grpId="1"/>
      <p:bldP spid="132" grpId="2"/>
      <p:bldP spid="132" grpId="3"/>
      <p:bldP spid="133" grpId="0"/>
      <p:bldP spid="133" grpId="1"/>
      <p:bldP spid="133" grpId="2"/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868788" y="2111165"/>
            <a:ext cx="4661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Luyện</a:t>
            </a:r>
            <a:r>
              <a:rPr lang="en-US" altLang="zh-CN" sz="8000" dirty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tập</a:t>
            </a:r>
            <a:endParaRPr lang="zh-CN" altLang="en-US" sz="80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7395" y="267485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3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17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907327" y="526436"/>
            <a:ext cx="103993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cuối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ghi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nữ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trường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bỏ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túi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.</a:t>
            </a: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303698"/>
              </p:ext>
            </p:extLst>
          </p:nvPr>
        </p:nvGraphicFramePr>
        <p:xfrm>
          <a:off x="1310960" y="2098033"/>
          <a:ext cx="9592037" cy="243332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0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3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9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Tr­ường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                                                 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Tỉ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phần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trăm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của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và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tổng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Hà</a:t>
                      </a:r>
                      <a:endParaRPr kumimoji="0" lang="en-US" sz="26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612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311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Hải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578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616145" y="3414482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50,8169%</a:t>
            </a: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7579863" y="3973990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50,8650%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27" y="4949372"/>
            <a:ext cx="1849710" cy="1576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91" y="4599873"/>
            <a:ext cx="2892088" cy="18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47670" y="758660"/>
            <a:ext cx="107186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2. </a:t>
            </a:r>
            <a:r>
              <a:rPr lang="vi-VN" altLang="en-US" sz="2800" b="1" dirty="0">
                <a:solidFill>
                  <a:srgbClr val="002060"/>
                </a:solidFill>
                <a:latin typeface="UTM Neo Sans Intel" pitchFamily="18" charset="0"/>
              </a:rPr>
              <a:t>Trung bình xay xát 1 tạ thóc thì thu được 69kg gạo, tức là tỉ số phần trăm của gạo và thóc là 69%. Bằng máy tính bỏ túi, hãy tính số gạo thu được khi xay xát thóc và viết vào ô trống (theo mẫu):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54188"/>
              </p:ext>
            </p:extLst>
          </p:nvPr>
        </p:nvGraphicFramePr>
        <p:xfrm>
          <a:off x="3618722" y="2553709"/>
          <a:ext cx="5670412" cy="329184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811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Thóc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Gạo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327781" y="3523337"/>
            <a:ext cx="1025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69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135469" y="4372409"/>
            <a:ext cx="1409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103,5</a:t>
            </a: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139099" y="5206967"/>
            <a:ext cx="1402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86,25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86429" l="807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/>
        </p:blipFill>
        <p:spPr>
          <a:xfrm>
            <a:off x="393700" y="3018971"/>
            <a:ext cx="3698897" cy="32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868788" y="2111165"/>
            <a:ext cx="4661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Vận</a:t>
            </a:r>
            <a:r>
              <a:rPr lang="en-US" altLang="zh-CN" sz="8000" dirty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dụng</a:t>
            </a:r>
            <a:endParaRPr lang="zh-CN" altLang="en-US" sz="80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17395" y="267485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4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99545" y="269914"/>
            <a:ext cx="11556124" cy="6257010"/>
          </a:xfrm>
          <a:prstGeom prst="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61708" y="2214052"/>
            <a:ext cx="3808809" cy="1158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99926" y="2292883"/>
            <a:ext cx="3644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a.Tính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tỉ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trăm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37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40 </a:t>
            </a:r>
          </a:p>
        </p:txBody>
      </p:sp>
      <p:sp>
        <p:nvSpPr>
          <p:cNvPr id="21" name="Text Box 56"/>
          <p:cNvSpPr txBox="1">
            <a:spLocks noChangeArrowheads="1"/>
          </p:cNvSpPr>
          <p:nvPr/>
        </p:nvSpPr>
        <p:spPr bwMode="auto">
          <a:xfrm>
            <a:off x="747670" y="269914"/>
            <a:ext cx="1071861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Buổi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chợ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có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tổ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chức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cuộc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“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Nhanh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tay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bấm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”,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người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thắng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giải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sẽ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được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mang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mang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những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chú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gấu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bông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xinh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xắn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.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Em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hãy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dụng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bỏ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túi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thực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hiện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những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yêu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cầu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sau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nhanh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chóng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chính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UTM Neo Sans Intel" pitchFamily="18" charset="0"/>
              </a:rPr>
              <a:t>nhé</a:t>
            </a: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675">
            <a:off x="1633256" y="3583845"/>
            <a:ext cx="1362194" cy="1583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055">
            <a:off x="9136116" y="2030549"/>
            <a:ext cx="1245476" cy="146363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534908" y="3745005"/>
            <a:ext cx="3808809" cy="11588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73796" y="5244426"/>
            <a:ext cx="3808809" cy="11588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98643" y="5350755"/>
            <a:ext cx="3682681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</a:rPr>
              <a:t>c.Tìm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biết</a:t>
            </a:r>
            <a:r>
              <a:rPr lang="en-US" altLang="en-US" sz="2800" b="1" dirty="0">
                <a:latin typeface="Times New Roman" pitchFamily="18" charset="0"/>
              </a:rPr>
              <a:t> 30% </a:t>
            </a:r>
            <a:r>
              <a:rPr lang="en-US" altLang="en-US" sz="2800" b="1" dirty="0" err="1">
                <a:latin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nó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</a:rPr>
              <a:t> 72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578864" y="4064853"/>
            <a:ext cx="3421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</a:rPr>
              <a:t>b.Tìm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</a:rPr>
              <a:t> 30% </a:t>
            </a:r>
            <a:r>
              <a:rPr lang="en-US" altLang="en-US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Times New Roman" pitchFamily="18" charset="0"/>
              </a:rPr>
              <a:t> 97     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44675" y="2222703"/>
            <a:ext cx="3442126" cy="1158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861831" y="3745005"/>
            <a:ext cx="3442125" cy="11588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241582" y="5261883"/>
            <a:ext cx="3445220" cy="11588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512252" y="2415784"/>
            <a:ext cx="121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92,5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9112334" y="4064853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29,1</a:t>
            </a:r>
            <a:endParaRPr lang="en-US" altLang="en-US" sz="40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514882" y="5564665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Times New Roman" pitchFamily="18" charset="0"/>
              </a:rPr>
              <a:t>240</a:t>
            </a:r>
            <a:endParaRPr lang="en-US" altLang="en-US" sz="40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838">
            <a:off x="9008038" y="4849000"/>
            <a:ext cx="1471466" cy="18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15" grpId="0"/>
      <p:bldP spid="21" grpId="0"/>
      <p:bldP spid="24" grpId="0" animBg="1"/>
      <p:bldP spid="25" grpId="0" animBg="1"/>
      <p:bldP spid="17" grpId="0"/>
      <p:bldP spid="16" grpId="0"/>
      <p:bldP spid="26" grpId="0" animBg="1"/>
      <p:bldP spid="27" grpId="0" animBg="1"/>
      <p:bldP spid="28" grpId="0" animBg="1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85" y="391259"/>
            <a:ext cx="3967756" cy="256799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A0DBEA2-3262-4E2F-BE68-8E4A598CA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5843588"/>
            <a:ext cx="82454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8" name="Text Box 56"/>
          <p:cNvSpPr txBox="1">
            <a:spLocks noChangeArrowheads="1"/>
          </p:cNvSpPr>
          <p:nvPr/>
        </p:nvSpPr>
        <p:spPr bwMode="auto">
          <a:xfrm>
            <a:off x="1212122" y="2836184"/>
            <a:ext cx="1012353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Luyện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tập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sử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dụng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giải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Chuẩn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bị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“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tam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giác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”.</a:t>
            </a:r>
          </a:p>
        </p:txBody>
      </p:sp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3853726" y="1212137"/>
            <a:ext cx="35921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6000" b="1" dirty="0" err="1">
                <a:solidFill>
                  <a:srgbClr val="002060"/>
                </a:solidFill>
                <a:latin typeface="UTM Showcard" pitchFamily="18" charset="0"/>
              </a:rPr>
              <a:t>Dặn</a:t>
            </a:r>
            <a:r>
              <a:rPr lang="en-US" altLang="en-US" sz="6000" b="1" dirty="0">
                <a:solidFill>
                  <a:srgbClr val="002060"/>
                </a:solidFill>
                <a:latin typeface="UTM Showcard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UTM Showcard" pitchFamily="18" charset="0"/>
              </a:rPr>
              <a:t>dò</a:t>
            </a:r>
            <a:endParaRPr lang="en-US" altLang="en-US" sz="6000" b="1" dirty="0">
              <a:solidFill>
                <a:srgbClr val="002060"/>
              </a:solidFill>
              <a:latin typeface="UTM Showcar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890">
            <a:off x="1417131" y="881313"/>
            <a:ext cx="1905000" cy="1822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201">
            <a:off x="9016491" y="3580436"/>
            <a:ext cx="1294835" cy="12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AFA1DDE-F7D5-47D9-BDD2-9C8CB4F16C14}"/>
              </a:ext>
            </a:extLst>
          </p:cNvPr>
          <p:cNvSpPr/>
          <p:nvPr/>
        </p:nvSpPr>
        <p:spPr>
          <a:xfrm>
            <a:off x="2925100" y="2251263"/>
            <a:ext cx="63418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spc="-300" dirty="0" err="1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Chúc</a:t>
            </a:r>
            <a:r>
              <a:rPr lang="en-US" altLang="zh-CN" sz="8000" spc="-300" dirty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các</a:t>
            </a:r>
            <a:r>
              <a:rPr lang="en-US" altLang="zh-CN" sz="8000" spc="-300" dirty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em</a:t>
            </a:r>
            <a:r>
              <a:rPr lang="en-US" altLang="zh-CN" sz="8000" spc="-300" dirty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học</a:t>
            </a:r>
            <a:r>
              <a:rPr lang="en-US" altLang="zh-CN" sz="8000" spc="-300" dirty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spc="-300" dirty="0" err="1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tốt</a:t>
            </a:r>
            <a:r>
              <a:rPr lang="en-US" altLang="zh-CN" sz="8000" spc="-300" dirty="0">
                <a:solidFill>
                  <a:srgbClr val="002060"/>
                </a:solidFill>
                <a:latin typeface="UTM Silk Script" pitchFamily="18" charset="0"/>
                <a:ea typeface="字魂70号-灵悦黑体" panose="00000500000000000000" pitchFamily="2" charset="-122"/>
              </a:rPr>
              <a:t>!</a:t>
            </a:r>
            <a:endParaRPr lang="zh-CN" altLang="en-US" sz="8000" spc="-300" dirty="0">
              <a:solidFill>
                <a:srgbClr val="002060"/>
              </a:solidFill>
              <a:latin typeface="UTM Silk Script" pitchFamily="18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43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4" y="1336004"/>
            <a:ext cx="9471123" cy="481976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2"/>
            <a:ext cx="3502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9802358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E19C1C61-0698-4C1B-906A-DF7682AF0E22}"/>
              </a:ext>
            </a:extLst>
          </p:cNvPr>
          <p:cNvGrpSpPr/>
          <p:nvPr/>
        </p:nvGrpSpPr>
        <p:grpSpPr>
          <a:xfrm>
            <a:off x="2563213" y="1721941"/>
            <a:ext cx="7851989" cy="956681"/>
            <a:chOff x="5598694" y="2390273"/>
            <a:chExt cx="7851989" cy="95668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0FB57A3-8BD1-4F0B-86D5-037829D0A4F5}"/>
                </a:ext>
              </a:extLst>
            </p:cNvPr>
            <p:cNvSpPr/>
            <p:nvPr/>
          </p:nvSpPr>
          <p:spPr>
            <a:xfrm>
              <a:off x="5598694" y="2618239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1</a:t>
              </a:r>
              <a:endParaRPr lang="zh-CN" altLang="en-US" sz="28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15C404F6-7DEE-40D7-AC19-DDB50C54BDC3}"/>
                </a:ext>
              </a:extLst>
            </p:cNvPr>
            <p:cNvSpPr/>
            <p:nvPr/>
          </p:nvSpPr>
          <p:spPr>
            <a:xfrm>
              <a:off x="6288505" y="2390273"/>
              <a:ext cx="7162178" cy="9566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002060"/>
                </a:solidFill>
                <a:latin typeface="UTM Bustamalaka" pitchFamily="18" charset="0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357652E-EFB8-4419-AF02-43D0F825FD4D}"/>
              </a:ext>
            </a:extLst>
          </p:cNvPr>
          <p:cNvGrpSpPr/>
          <p:nvPr/>
        </p:nvGrpSpPr>
        <p:grpSpPr>
          <a:xfrm>
            <a:off x="3657138" y="3187403"/>
            <a:ext cx="3822340" cy="611492"/>
            <a:chOff x="5610417" y="2355104"/>
            <a:chExt cx="3822340" cy="61149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D8EC31B-12F3-45D7-B9BF-7D2138C09805}"/>
                </a:ext>
              </a:extLst>
            </p:cNvPr>
            <p:cNvSpPr/>
            <p:nvPr/>
          </p:nvSpPr>
          <p:spPr>
            <a:xfrm>
              <a:off x="5610417" y="2413719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2</a:t>
              </a:r>
              <a:endParaRPr lang="zh-CN" altLang="en-US" sz="28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2DBB194-7568-49D1-BF69-A21FD1434DE3}"/>
                </a:ext>
              </a:extLst>
            </p:cNvPr>
            <p:cNvSpPr/>
            <p:nvPr/>
          </p:nvSpPr>
          <p:spPr>
            <a:xfrm>
              <a:off x="6288505" y="2355104"/>
              <a:ext cx="3144252" cy="61149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u="sng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0FFECD0D-3CB4-440F-BD2D-AC4753C1B82A}"/>
              </a:ext>
            </a:extLst>
          </p:cNvPr>
          <p:cNvSpPr/>
          <p:nvPr/>
        </p:nvSpPr>
        <p:spPr>
          <a:xfrm>
            <a:off x="226180" y="0"/>
            <a:ext cx="46740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spc="-300" dirty="0" err="1">
                <a:solidFill>
                  <a:srgbClr val="002060"/>
                </a:solidFill>
                <a:latin typeface="UTM Sharnay" pitchFamily="18" charset="0"/>
                <a:ea typeface="字魂70号-灵悦黑体" panose="00000500000000000000" pitchFamily="2" charset="-122"/>
              </a:rPr>
              <a:t>Mục</a:t>
            </a:r>
            <a:r>
              <a:rPr lang="en-US" altLang="zh-CN" sz="8800" spc="-300" dirty="0">
                <a:solidFill>
                  <a:srgbClr val="002060"/>
                </a:solidFill>
                <a:latin typeface="UTM Sharnay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800" spc="-300" dirty="0" err="1">
                <a:solidFill>
                  <a:srgbClr val="002060"/>
                </a:solidFill>
                <a:latin typeface="UTM Sharnay" pitchFamily="18" charset="0"/>
                <a:ea typeface="字魂70号-灵悦黑体" panose="00000500000000000000" pitchFamily="2" charset="-122"/>
              </a:rPr>
              <a:t>tiêu</a:t>
            </a:r>
            <a:endParaRPr lang="zh-CN" altLang="en-US" sz="1600" dirty="0">
              <a:solidFill>
                <a:srgbClr val="002060"/>
              </a:solidFill>
              <a:latin typeface="UTM Sharnay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3416" y="1727170"/>
            <a:ext cx="6846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Biết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sử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dụng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máy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tính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bỏ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túi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để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hỗ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trợ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giải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bài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toán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về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tỉ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phần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trăm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730262" y="3227507"/>
            <a:ext cx="2776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Rèn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tính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cẩn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</a:rPr>
              <a:t>thận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5217" y="1123621"/>
            <a:ext cx="4702217" cy="3181789"/>
          </a:xfrm>
          <a:prstGeom prst="rect">
            <a:avLst/>
          </a:prstGeom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3010794" y="1808840"/>
            <a:ext cx="40201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Ta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78 chia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65%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hoặc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lấy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78 chia 34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100.</a:t>
            </a:r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76695" y="538846"/>
            <a:ext cx="9005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/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a)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Ví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UTM Neo Sans Intel" pitchFamily="18" charset="0"/>
              </a:rPr>
              <a:t>dụ</a:t>
            </a:r>
            <a:r>
              <a:rPr lang="en-US" altLang="en-US" b="1" i="1" dirty="0">
                <a:solidFill>
                  <a:srgbClr val="FF0000"/>
                </a:solidFill>
                <a:latin typeface="UTM Neo Sans Intel" pitchFamily="18" charset="0"/>
              </a:rPr>
              <a:t> 3: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biết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65%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nó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UTM Neo Sans Intel" pitchFamily="18" charset="0"/>
              </a:rPr>
              <a:t>bằng</a:t>
            </a:r>
            <a:r>
              <a:rPr lang="en-US" altLang="en-US" b="1" dirty="0">
                <a:solidFill>
                  <a:srgbClr val="FF0000"/>
                </a:solidFill>
                <a:latin typeface="UTM Neo Sans Intel" pitchFamily="18" charset="0"/>
              </a:rPr>
              <a:t> 78.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15" y="2827670"/>
            <a:ext cx="2316883" cy="3554309"/>
          </a:xfrm>
          <a:prstGeom prst="rect">
            <a:avLst/>
          </a:prstGeom>
        </p:spPr>
      </p:pic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3094449" y="1835602"/>
            <a:ext cx="38676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Muốn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65%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nó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78 ta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Neo Sans Intel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UTM Neo Sans Intel" pitchFamily="18" charset="0"/>
              </a:rPr>
              <a:t>?</a:t>
            </a: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1650774" y="1170216"/>
            <a:ext cx="4323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- Ta </a:t>
            </a:r>
            <a:r>
              <a:rPr lang="en-US" altLang="en-US" sz="2800" b="1" dirty="0" err="1">
                <a:latin typeface="UTM Neo Sans Intel" pitchFamily="18" charset="0"/>
              </a:rPr>
              <a:t>lần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lượt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ấn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các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phím</a:t>
            </a:r>
            <a:r>
              <a:rPr lang="en-US" altLang="en-US" sz="28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595086" y="2417778"/>
            <a:ext cx="6821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latin typeface="UTM Neo Sans Intel" pitchFamily="18" charset="0"/>
              </a:rPr>
              <a:t>Trên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màn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hình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xuất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hiện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kết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quả</a:t>
            </a:r>
            <a:r>
              <a:rPr lang="en-US" altLang="en-US" sz="2800" b="1" dirty="0">
                <a:latin typeface="UTM Neo Sans Intel" pitchFamily="18" charset="0"/>
              </a:rPr>
              <a:t> 120.</a:t>
            </a: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647765" y="3009664"/>
            <a:ext cx="68217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latin typeface="UTM Neo Sans Intel" pitchFamily="18" charset="0"/>
              </a:rPr>
              <a:t>Máy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đã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tính</a:t>
            </a:r>
            <a:r>
              <a:rPr lang="en-US" altLang="en-US" sz="2800" b="1" dirty="0">
                <a:latin typeface="UTM Neo Sans Intel" pitchFamily="18" charset="0"/>
              </a:rPr>
              <a:t>:   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78 : 65% = 78 : 65 x 100 = 120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 b="1" dirty="0">
                <a:latin typeface="UTM Neo Sans Intel" pitchFamily="18" charset="0"/>
              </a:rPr>
              <a:t>  </a:t>
            </a:r>
            <a:r>
              <a:rPr lang="en-US" altLang="en-US" sz="2800" b="1" dirty="0" err="1">
                <a:latin typeface="UTM Neo Sans Intel" pitchFamily="18" charset="0"/>
              </a:rPr>
              <a:t>Vậy</a:t>
            </a:r>
            <a:r>
              <a:rPr lang="en-US" altLang="en-US" sz="2800" b="1" dirty="0">
                <a:latin typeface="UTM Neo Sans Intel" pitchFamily="18" charset="0"/>
              </a:rPr>
              <a:t>:         </a:t>
            </a:r>
            <a:r>
              <a:rPr lang="en-US" altLang="en-US" sz="2800" b="1" dirty="0" err="1">
                <a:latin typeface="UTM Neo Sans Intel" pitchFamily="18" charset="0"/>
              </a:rPr>
              <a:t>Số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cần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tìm</a:t>
            </a:r>
            <a:r>
              <a:rPr lang="en-US" altLang="en-US" sz="2800" b="1" dirty="0">
                <a:latin typeface="UTM Neo Sans Intel" pitchFamily="18" charset="0"/>
              </a:rPr>
              <a:t> </a:t>
            </a:r>
            <a:r>
              <a:rPr lang="en-US" altLang="en-US" sz="2800" b="1" dirty="0" err="1">
                <a:latin typeface="UTM Neo Sans Intel" pitchFamily="18" charset="0"/>
              </a:rPr>
              <a:t>là</a:t>
            </a:r>
            <a:r>
              <a:rPr lang="en-US" altLang="en-US" sz="2800" b="1" dirty="0">
                <a:latin typeface="UTM Neo Sans Intel" pitchFamily="18" charset="0"/>
              </a:rPr>
              <a:t> 120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37" y="1170216"/>
            <a:ext cx="3416436" cy="497580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9872548" y="41658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9305499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8738450" y="418010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9872548" y="3643830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9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9305499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8738450" y="365811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9879692" y="468731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9312643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8745594" y="470160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10439284" y="417296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-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10439284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10446428" y="4694458"/>
            <a:ext cx="442912" cy="94297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8177095" y="3650974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%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8184239" y="469445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10438971" y="313235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sp>
        <p:nvSpPr>
          <p:cNvPr id="77" name="Rounded Rectangle 76"/>
          <p:cNvSpPr/>
          <p:nvPr/>
        </p:nvSpPr>
        <p:spPr>
          <a:xfrm>
            <a:off x="9879379" y="5204048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9312330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Yu Gothic UI"/>
                <a:ea typeface="Yu Gothic UI"/>
              </a:rPr>
              <a:t>·</a:t>
            </a:r>
            <a:endParaRPr lang="en-US" sz="2000" dirty="0"/>
          </a:p>
        </p:txBody>
      </p:sp>
      <p:sp>
        <p:nvSpPr>
          <p:cNvPr id="79" name="Rounded Rectangle 78"/>
          <p:cNvSpPr/>
          <p:nvPr/>
        </p:nvSpPr>
        <p:spPr>
          <a:xfrm>
            <a:off x="8745281" y="5218336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8183926" y="5211192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AC</a:t>
            </a:r>
            <a:endParaRPr lang="en-US" sz="1050" dirty="0"/>
          </a:p>
        </p:txBody>
      </p:sp>
      <p:sp>
        <p:nvSpPr>
          <p:cNvPr id="134" name="Rounded Rectangle 133"/>
          <p:cNvSpPr/>
          <p:nvPr/>
        </p:nvSpPr>
        <p:spPr>
          <a:xfrm>
            <a:off x="3893169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en-US" dirty="0"/>
          </a:p>
        </p:txBody>
      </p:sp>
      <p:sp>
        <p:nvSpPr>
          <p:cNvPr id="135" name="Rounded Rectangle 134"/>
          <p:cNvSpPr/>
          <p:nvPr/>
        </p:nvSpPr>
        <p:spPr>
          <a:xfrm>
            <a:off x="4432145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en-US" dirty="0"/>
          </a:p>
        </p:txBody>
      </p:sp>
      <p:sp>
        <p:nvSpPr>
          <p:cNvPr id="136" name="Rounded Rectangle 135"/>
          <p:cNvSpPr/>
          <p:nvPr/>
        </p:nvSpPr>
        <p:spPr>
          <a:xfrm>
            <a:off x="2815217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  <a:endParaRPr lang="en-US" dirty="0"/>
          </a:p>
        </p:txBody>
      </p:sp>
      <p:sp>
        <p:nvSpPr>
          <p:cNvPr id="137" name="Rounded Rectangle 136"/>
          <p:cNvSpPr/>
          <p:nvPr/>
        </p:nvSpPr>
        <p:spPr>
          <a:xfrm>
            <a:off x="2276241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en-US" dirty="0"/>
          </a:p>
        </p:txBody>
      </p:sp>
      <p:sp>
        <p:nvSpPr>
          <p:cNvPr id="138" name="Rounded Rectangle 137"/>
          <p:cNvSpPr/>
          <p:nvPr/>
        </p:nvSpPr>
        <p:spPr>
          <a:xfrm>
            <a:off x="4971121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%</a:t>
            </a:r>
            <a:endParaRPr lang="en-US" dirty="0"/>
          </a:p>
        </p:txBody>
      </p:sp>
      <p:sp>
        <p:nvSpPr>
          <p:cNvPr id="139" name="Rounded Rectangle 138"/>
          <p:cNvSpPr/>
          <p:nvPr/>
        </p:nvSpPr>
        <p:spPr>
          <a:xfrm>
            <a:off x="3354193" y="1839161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Yu Gothic UI"/>
                <a:ea typeface="Yu Gothic UI"/>
              </a:rPr>
              <a:t>:</a:t>
            </a:r>
            <a:endParaRPr lang="en-US" b="1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8240177" y="2104844"/>
            <a:ext cx="2763936" cy="442912"/>
            <a:chOff x="7067586" y="4798604"/>
            <a:chExt cx="2763936" cy="442912"/>
          </a:xfrm>
        </p:grpSpPr>
        <p:sp>
          <p:nvSpPr>
            <p:cNvPr id="141" name="Rounded Rectangle 140"/>
            <p:cNvSpPr/>
            <p:nvPr/>
          </p:nvSpPr>
          <p:spPr>
            <a:xfrm>
              <a:off x="8460201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8924406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7531791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067586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9388610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%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7995996" y="479860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8704381" y="2104844"/>
            <a:ext cx="2299732" cy="442912"/>
            <a:chOff x="7060332" y="4443014"/>
            <a:chExt cx="2299732" cy="442912"/>
          </a:xfrm>
        </p:grpSpPr>
        <p:sp>
          <p:nvSpPr>
            <p:cNvPr id="148" name="Rounded Rectangle 147"/>
            <p:cNvSpPr/>
            <p:nvPr/>
          </p:nvSpPr>
          <p:spPr>
            <a:xfrm>
              <a:off x="8452947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8917152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5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7524537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060332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7988742" y="444301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168586" y="2104844"/>
            <a:ext cx="1835527" cy="442912"/>
            <a:chOff x="7053078" y="4087424"/>
            <a:chExt cx="1835527" cy="442912"/>
          </a:xfrm>
        </p:grpSpPr>
        <p:sp>
          <p:nvSpPr>
            <p:cNvPr id="154" name="Rounded Rectangle 153"/>
            <p:cNvSpPr/>
            <p:nvPr/>
          </p:nvSpPr>
          <p:spPr>
            <a:xfrm>
              <a:off x="8445693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6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7517283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7053078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7981488" y="408742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9632791" y="2104844"/>
            <a:ext cx="1371322" cy="442912"/>
            <a:chOff x="7045824" y="3731834"/>
            <a:chExt cx="1371322" cy="442912"/>
          </a:xfrm>
        </p:grpSpPr>
        <p:sp>
          <p:nvSpPr>
            <p:cNvPr id="159" name="Rounded Rectangle 158"/>
            <p:cNvSpPr/>
            <p:nvPr/>
          </p:nvSpPr>
          <p:spPr>
            <a:xfrm>
              <a:off x="7510029" y="373183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7045824" y="373183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7974234" y="373183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Yu Gothic UI"/>
                  <a:ea typeface="Yu Gothic UI"/>
                </a:rPr>
                <a:t>: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0096996" y="2104844"/>
            <a:ext cx="907117" cy="442912"/>
            <a:chOff x="7038570" y="3376244"/>
            <a:chExt cx="907117" cy="442912"/>
          </a:xfrm>
        </p:grpSpPr>
        <p:sp>
          <p:nvSpPr>
            <p:cNvPr id="163" name="Rounded Rectangle 162"/>
            <p:cNvSpPr/>
            <p:nvPr/>
          </p:nvSpPr>
          <p:spPr>
            <a:xfrm>
              <a:off x="7502775" y="337624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8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7038570" y="3376244"/>
              <a:ext cx="442912" cy="4429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7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65" name="Rounded Rectangle 164"/>
          <p:cNvSpPr/>
          <p:nvPr/>
        </p:nvSpPr>
        <p:spPr>
          <a:xfrm>
            <a:off x="10561201" y="2104844"/>
            <a:ext cx="44291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7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9877171" y="2104844"/>
            <a:ext cx="1126942" cy="4429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120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5517081" y="1853675"/>
            <a:ext cx="442912" cy="442912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4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5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25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2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8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9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3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4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1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2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9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0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7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8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5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6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2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3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0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1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25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0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4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5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2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3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4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5" dur="25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0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1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2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8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9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0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1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500"/>
                            </p:stCondLst>
                            <p:childTnLst>
                              <p:par>
                                <p:cTn id="3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3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4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5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0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0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7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44" grpId="0"/>
      <p:bldP spid="44" grpId="1"/>
      <p:bldP spid="44" grpId="2"/>
      <p:bldP spid="45" grpId="0"/>
      <p:bldP spid="51" grpId="0" build="p"/>
      <p:bldP spid="52" grpId="0" build="p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65" grpId="0"/>
      <p:bldP spid="165" grpId="1"/>
      <p:bldP spid="165" grpId="2"/>
      <p:bldP spid="165" grpId="3"/>
      <p:bldP spid="166" grpId="0"/>
      <p:bldP spid="166" grpId="1"/>
      <p:bldP spid="166" grpId="2"/>
      <p:bldP spid="1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907327" y="526436"/>
            <a:ext cx="103993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cuối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ghi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tỉ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trăm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nữ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trường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dùng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máy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bỏ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túi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quả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.</a:t>
            </a: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02469"/>
              </p:ext>
            </p:extLst>
          </p:nvPr>
        </p:nvGraphicFramePr>
        <p:xfrm>
          <a:off x="1310960" y="2027543"/>
          <a:ext cx="9592037" cy="395814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00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3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Tr­ường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                                                  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Tỉ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phần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trăm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của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nữ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và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tổng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học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sinh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Hà</a:t>
                      </a:r>
                      <a:endParaRPr kumimoji="0" lang="en-US" sz="26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612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311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Hải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578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Dương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714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356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Sơn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807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B19C8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616145" y="3487056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50,8169%</a:t>
            </a: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7579863" y="4119134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50,8650%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7543581" y="4751212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49,85%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7507299" y="5383290"/>
            <a:ext cx="3153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49,56%</a:t>
            </a:r>
          </a:p>
        </p:txBody>
      </p:sp>
    </p:spTree>
    <p:extLst>
      <p:ext uri="{BB962C8B-B14F-4D97-AF65-F5344CB8AC3E}">
        <p14:creationId xmlns:p14="http://schemas.microsoft.com/office/powerpoint/2010/main" val="2592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47670" y="758660"/>
            <a:ext cx="107186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2. </a:t>
            </a:r>
            <a:r>
              <a:rPr lang="vi-VN" altLang="en-US" sz="2800" b="1" dirty="0">
                <a:solidFill>
                  <a:srgbClr val="002060"/>
                </a:solidFill>
                <a:latin typeface="UTM Neo Sans Intel" pitchFamily="18" charset="0"/>
              </a:rPr>
              <a:t>Trung bình xay xát 1 tạ thóc thì thu được 69kg gạo, tức là tỉ số phần trăm của gạo và thóc là 69%. Bằng máy tính bỏ túi, hãy tính số gạo thu được khi xay xát thóc và viết vào ô trống (theo mẫu):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08299"/>
              </p:ext>
            </p:extLst>
          </p:nvPr>
        </p:nvGraphicFramePr>
        <p:xfrm>
          <a:off x="3618722" y="2553709"/>
          <a:ext cx="5670412" cy="339714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811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Thóc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Gạo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(kg)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327781" y="3204029"/>
            <a:ext cx="1025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UTM Neo Sans Intel" pitchFamily="18" charset="0"/>
              </a:rPr>
              <a:t>69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135469" y="3777335"/>
            <a:ext cx="1409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103,5</a:t>
            </a: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139099" y="4321613"/>
            <a:ext cx="1402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86,25</a:t>
            </a: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7142729" y="4865891"/>
            <a:ext cx="1395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75,9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7146359" y="5424683"/>
            <a:ext cx="13880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60,72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86429" l="807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/>
        </p:blipFill>
        <p:spPr>
          <a:xfrm>
            <a:off x="393700" y="3204029"/>
            <a:ext cx="3490427" cy="309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747670" y="758660"/>
            <a:ext cx="10718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/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3. </a:t>
            </a:r>
            <a:r>
              <a:rPr lang="vi-VN" altLang="en-US" sz="2800" b="1" dirty="0">
                <a:solidFill>
                  <a:srgbClr val="002060"/>
                </a:solidFill>
                <a:latin typeface="UTM Neo Sans Intel" pitchFamily="18" charset="0"/>
              </a:rPr>
              <a:t>Với lãi suất tiết kiệm 0,6% một tháng, cần gửi bao nhiêu tiền để sau một tháng nhận được số tiền lãi là: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  <p:graphicFrame>
        <p:nvGraphicFramePr>
          <p:cNvPr id="1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873174"/>
              </p:ext>
            </p:extLst>
          </p:nvPr>
        </p:nvGraphicFramePr>
        <p:xfrm>
          <a:off x="3494715" y="2131415"/>
          <a:ext cx="7281508" cy="329184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3551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tiền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lãi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đồng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Số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tiền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cần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gửi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 (</a:t>
                      </a:r>
                      <a:r>
                        <a:rPr kumimoji="0" 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đồng</a:t>
                      </a:r>
                      <a:r>
                        <a:rPr kumimoji="0" 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</a:rPr>
                        <a:t>)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ea typeface="+mn-ea"/>
                          <a:cs typeface="Times New Roman" pitchFamily="18" charset="0"/>
                        </a:rPr>
                        <a:t>30 000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60 000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B19C8"/>
                          </a:solidFill>
                          <a:effectLst/>
                          <a:latin typeface="UTM Neo Sans Intel" pitchFamily="18" charset="0"/>
                          <a:cs typeface="Times New Roman" pitchFamily="18" charset="0"/>
                        </a:rPr>
                        <a:t>90 000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UTM Neo Sans Intel" pitchFamily="18" charset="0"/>
                        <a:cs typeface="Times New Roman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7231624" y="3084977"/>
            <a:ext cx="3427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5 000 000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135469" y="3922475"/>
            <a:ext cx="3619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10 000 000</a:t>
            </a: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139099" y="4728005"/>
            <a:ext cx="3615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UTM Neo Sans Intel" pitchFamily="18" charset="0"/>
              </a:rPr>
              <a:t>15 000 000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0" y="3128519"/>
            <a:ext cx="3347631" cy="290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868788" y="2111165"/>
            <a:ext cx="4661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Khởi</a:t>
            </a:r>
            <a:r>
              <a:rPr lang="en-US" altLang="zh-CN" sz="8000" dirty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</a:t>
            </a:r>
            <a:r>
              <a:rPr lang="en-US" altLang="zh-CN" sz="80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động</a:t>
            </a:r>
            <a:endParaRPr lang="zh-CN" altLang="en-US" sz="80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903957" y="2674851"/>
            <a:ext cx="5245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1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1990996-3227-48D8-B22B-583D95A8259E}"/>
              </a:ext>
            </a:extLst>
          </p:cNvPr>
          <p:cNvGrpSpPr/>
          <p:nvPr/>
        </p:nvGrpSpPr>
        <p:grpSpPr>
          <a:xfrm>
            <a:off x="3170328" y="1278539"/>
            <a:ext cx="5554061" cy="5554061"/>
            <a:chOff x="3170328" y="1278539"/>
            <a:chExt cx="5554061" cy="55540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926304-CEFA-4995-B5F8-243F68A8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328" y="1278539"/>
              <a:ext cx="5554061" cy="5554061"/>
            </a:xfrm>
            <a:prstGeom prst="rect">
              <a:avLst/>
            </a:prstGeom>
          </p:spPr>
        </p:pic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A468BEA1-E2B8-4F70-9283-F3D201E1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26853" y="4266087"/>
              <a:ext cx="346347" cy="715963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342801" y="3324191"/>
            <a:ext cx="1698396" cy="23807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E90126-0C6E-43C3-9D52-EE0DC9A47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07" y="3615529"/>
            <a:ext cx="2181225" cy="30575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1D0EDD-EF5B-41E4-AB03-C8C99464F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712BD51-6832-4337-A640-9825633B2E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3" b="3411"/>
          <a:stretch/>
        </p:blipFill>
        <p:spPr>
          <a:xfrm>
            <a:off x="0" y="6142037"/>
            <a:ext cx="12192000" cy="7159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74" y="-108031"/>
            <a:ext cx="5657850" cy="2743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268EBB7-B489-47E9-AB47-4A2257A72C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3358" y="-902338"/>
            <a:ext cx="5715000" cy="2743200"/>
          </a:xfrm>
          <a:prstGeom prst="rect">
            <a:avLst/>
          </a:prstGeom>
        </p:spPr>
      </p:pic>
      <p:sp>
        <p:nvSpPr>
          <p:cNvPr id="11" name="TextBox 16">
            <a:hlinkClick r:id="rId12" action="ppaction://hlinksldjump"/>
            <a:extLst>
              <a:ext uri="{FF2B5EF4-FFF2-40B4-BE49-F238E27FC236}">
                <a16:creationId xmlns:a16="http://schemas.microsoft.com/office/drawing/2014/main" id="{F78867E9-3EAD-4C80-95B3-040101DF4DCE}"/>
              </a:ext>
            </a:extLst>
          </p:cNvPr>
          <p:cNvSpPr txBox="1">
            <a:spLocks noChangeAspect="1"/>
          </p:cNvSpPr>
          <p:nvPr/>
        </p:nvSpPr>
        <p:spPr>
          <a:xfrm>
            <a:off x="2366826" y="435683"/>
            <a:ext cx="743403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Hái</a:t>
            </a:r>
            <a:r>
              <a:rPr lang="en-US" sz="66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lộc</a:t>
            </a:r>
            <a:r>
              <a:rPr lang="en-US" sz="66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đầu</a:t>
            </a:r>
            <a:r>
              <a:rPr lang="en-US" sz="66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uPhap Thien An" panose="02040603050506020204" pitchFamily="18" charset="0"/>
              </a:rPr>
              <a:t>xuân</a:t>
            </a:r>
            <a:endParaRPr lang="en-US" sz="6600" b="1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latin typeface="UTM ThuPhap Thien An" panose="02040603050506020204" pitchFamily="18" charset="0"/>
            </a:endParaRPr>
          </a:p>
        </p:txBody>
      </p:sp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E0BA075E-A9C2-46EA-BE61-493A28FCD9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14" t="8893" r="42112" b="6879"/>
          <a:stretch/>
        </p:blipFill>
        <p:spPr>
          <a:xfrm>
            <a:off x="6990433" y="4155312"/>
            <a:ext cx="533180" cy="995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8395F259-1275-4ED2-8464-2ED0C4DBFC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6827" r="43113" b="4253"/>
          <a:stretch/>
        </p:blipFill>
        <p:spPr>
          <a:xfrm>
            <a:off x="4696638" y="1800007"/>
            <a:ext cx="531719" cy="901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id="{562518B0-71D7-40C5-B0B1-3FB935AC275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11714" r="50760" b="4318"/>
          <a:stretch/>
        </p:blipFill>
        <p:spPr>
          <a:xfrm>
            <a:off x="6516509" y="2354072"/>
            <a:ext cx="556691" cy="898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hlinkClick r:id="rId22" action="ppaction://hlinksldjump"/>
            <a:extLst>
              <a:ext uri="{FF2B5EF4-FFF2-40B4-BE49-F238E27FC236}">
                <a16:creationId xmlns:a16="http://schemas.microsoft.com/office/drawing/2014/main" id="{EF7AF137-11B0-47DB-8DCC-22623B3DA21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9383" r="35562" b="3745"/>
          <a:stretch/>
        </p:blipFill>
        <p:spPr>
          <a:xfrm>
            <a:off x="4574946" y="3935609"/>
            <a:ext cx="653411" cy="1046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7B70108-888C-4CD0-BE9B-D46FD50E4B34}"/>
              </a:ext>
            </a:extLst>
          </p:cNvPr>
          <p:cNvSpPr txBox="1"/>
          <p:nvPr/>
        </p:nvSpPr>
        <p:spPr>
          <a:xfrm>
            <a:off x="-3308962" y="2093209"/>
            <a:ext cx="297834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qua slide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69" y="4278594"/>
            <a:ext cx="2073996" cy="22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66667E-6 0 L 1.66667E-6 -0.07222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8.09249E-7 L -0.21823 0.0080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11" y="3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69942E-6 L 0.21237 0.03538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12" y="17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1.44509E-6 L -0.21054 -0.04532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34" y="-22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13873E-6 L 0.16029 -0.00208 " pathEditMode="relative" rAng="0" ptsTypes="AA">
                                          <p:cBhvr>
                                            <p:cTn id="9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66667E-6 0 L 1.66667E-6 -0.07222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8.09249E-7 L -0.21823 0.0080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11" y="3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69942E-6 L 0.21237 0.03538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612" y="17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1.44509E-6 L -0.21054 -0.04532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34" y="-22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13873E-6 L 0.16029 -0.00208 " pathEditMode="relative" rAng="0" ptsTypes="AA">
                                          <p:cBhvr>
                                            <p:cTn id="9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- 9Slide.vn">
            <a:extLst>
              <a:ext uri="{FF2B5EF4-FFF2-40B4-BE49-F238E27FC236}">
                <a16:creationId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787236" y="125217"/>
            <a:ext cx="8851929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  <a:latin typeface="UTM Neo Sans Intel" pitchFamily="18" charset="0"/>
              </a:rPr>
              <a:t>127,84 + 824,46 = 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6857995" y="3210094"/>
            <a:ext cx="4007532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952,1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6811521" y="1972677"/>
            <a:ext cx="400753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824,46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670768" y="3210094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925,2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670768" y="2006416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952,3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6350242" y="327795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6331482" y="2024700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156188" y="3214799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7023" y="323491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349185" y="-587372"/>
            <a:ext cx="3685630" cy="1981200"/>
          </a:xfrm>
          <a:prstGeom prst="rect">
            <a:avLst/>
          </a:prstGeom>
        </p:spPr>
      </p:pic>
      <p:pic>
        <p:nvPicPr>
          <p:cNvPr id="26" name="Picture 31">
            <a:extLst>
              <a:ext uri="{FF2B5EF4-FFF2-40B4-BE49-F238E27FC236}">
                <a16:creationId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40495" y="3386196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469856" y="2193929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531877" y="3360469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1048811" y="576306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144253" y="2063255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61413" y="2177331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41616" y="330996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31170" y="209365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2" descr="Káº¿t quáº£ hÃ¬nh áº£nh cho right wrong tick icon">
            <a:extLst>
              <a:ext uri="{FF2B5EF4-FFF2-40B4-BE49-F238E27FC236}">
                <a16:creationId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33660" y="33051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49185" y="206027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7B9434C0-E3AF-4472-A3D1-8F6A2AE97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471" flipH="1">
            <a:off x="-555674" y="5488666"/>
            <a:ext cx="1698396" cy="2380721"/>
          </a:xfrm>
          <a:prstGeom prst="rect">
            <a:avLst/>
          </a:prstGeom>
        </p:spPr>
      </p:pic>
      <p:pic>
        <p:nvPicPr>
          <p:cNvPr id="50" name="图片 34">
            <a:extLst>
              <a:ext uri="{FF2B5EF4-FFF2-40B4-BE49-F238E27FC236}">
                <a16:creationId xmlns:a16="http://schemas.microsoft.com/office/drawing/2014/main" id="{726C5CB8-69E7-44BF-AB71-399BBF863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611" y="5832474"/>
            <a:ext cx="2181225" cy="3057525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  <a:extLst>
              <a:ext uri="{FF2B5EF4-FFF2-40B4-BE49-F238E27FC236}">
                <a16:creationId xmlns:a16="http://schemas.microsoft.com/office/drawing/2014/main" id="{3BBCF988-A8C1-40B3-A9A6-7F0E47FDC68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6827" r="43113" b="4253"/>
          <a:stretch/>
        </p:blipFill>
        <p:spPr>
          <a:xfrm>
            <a:off x="4375251" y="990357"/>
            <a:ext cx="3341284" cy="5663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0F0B57-A67F-48CE-B446-56422C9BB8FF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6496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8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9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10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9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8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8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9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10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9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8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- 9Slide.vn">
            <a:extLst>
              <a:ext uri="{FF2B5EF4-FFF2-40B4-BE49-F238E27FC236}">
                <a16:creationId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787236" y="125217"/>
            <a:ext cx="8851929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Neo Sans Intel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76,68 x 27 = 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6857995" y="3210094"/>
            <a:ext cx="4007532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385,22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6811521" y="1972677"/>
            <a:ext cx="400753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207,64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670768" y="3210094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207,036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670768" y="2006416"/>
            <a:ext cx="4007530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2070,36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6350242" y="327795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6331482" y="2024700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156188" y="3214799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7023" y="323491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349185" y="-587372"/>
            <a:ext cx="3685630" cy="1981200"/>
          </a:xfrm>
          <a:prstGeom prst="rect">
            <a:avLst/>
          </a:prstGeom>
        </p:spPr>
      </p:pic>
      <p:pic>
        <p:nvPicPr>
          <p:cNvPr id="26" name="Picture 31">
            <a:extLst>
              <a:ext uri="{FF2B5EF4-FFF2-40B4-BE49-F238E27FC236}">
                <a16:creationId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40495" y="3386196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469856" y="2193929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531877" y="3360469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1048811" y="576306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144253" y="2063255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61413" y="2177331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41616" y="330996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31170" y="209365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2" descr="Káº¿t quáº£ hÃ¬nh áº£nh cho right wrong tick icon">
            <a:extLst>
              <a:ext uri="{FF2B5EF4-FFF2-40B4-BE49-F238E27FC236}">
                <a16:creationId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33660" y="33051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49185" y="206027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49" name="图片 33">
            <a:extLst>
              <a:ext uri="{FF2B5EF4-FFF2-40B4-BE49-F238E27FC236}">
                <a16:creationId xmlns:a16="http://schemas.microsoft.com/office/drawing/2014/main" id="{7B9434C0-E3AF-4472-A3D1-8F6A2AE97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471" flipH="1">
            <a:off x="-555674" y="5488666"/>
            <a:ext cx="1698396" cy="2380721"/>
          </a:xfrm>
          <a:prstGeom prst="rect">
            <a:avLst/>
          </a:prstGeom>
        </p:spPr>
      </p:pic>
      <p:pic>
        <p:nvPicPr>
          <p:cNvPr id="50" name="图片 34">
            <a:extLst>
              <a:ext uri="{FF2B5EF4-FFF2-40B4-BE49-F238E27FC236}">
                <a16:creationId xmlns:a16="http://schemas.microsoft.com/office/drawing/2014/main" id="{726C5CB8-69E7-44BF-AB71-399BBF863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611" y="5832474"/>
            <a:ext cx="2181225" cy="3057525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  <a:extLst>
              <a:ext uri="{FF2B5EF4-FFF2-40B4-BE49-F238E27FC236}">
                <a16:creationId xmlns:a16="http://schemas.microsoft.com/office/drawing/2014/main" id="{3BBCF988-A8C1-40B3-A9A6-7F0E47FDC6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51" y="1255676"/>
            <a:ext cx="3341284" cy="5133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0F0B57-A67F-48CE-B446-56422C9BB8FF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0006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20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1" fill="hold">
                          <p:stCondLst>
                            <p:cond delay="0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8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9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20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1" fill="hold">
                          <p:stCondLst>
                            <p:cond delay="0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8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9" dur="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40" grpId="1" animBg="1"/>
          <p:bldP spid="40" grpId="2" animBg="1"/>
          <p:bldP spid="39" grpId="0" animBg="1"/>
          <p:bldP spid="39" grpId="1" animBg="1"/>
          <p:bldP spid="39" grpId="2" animBg="1"/>
          <p:bldP spid="38" grpId="0" animBg="1"/>
          <p:bldP spid="37" grpId="0" animBg="1"/>
          <p:bldP spid="37" grpId="1" animBg="1"/>
          <p:bldP spid="37" grpId="2" animBg="1"/>
          <p:bldP spid="36" grpId="0" animBg="1"/>
          <p:bldP spid="36" grpId="1" animBg="1"/>
          <p:bldP spid="36" grpId="2" animBg="1"/>
          <p:bldP spid="35" grpId="0" animBg="1"/>
          <p:bldP spid="35" grpId="1" animBg="1"/>
          <p:bldP spid="35" grpId="2" animBg="1"/>
          <p:bldP spid="31" grpId="0" animBg="1"/>
          <p:bldP spid="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- 9Slide.vn">
            <a:extLst>
              <a:ext uri="{FF2B5EF4-FFF2-40B4-BE49-F238E27FC236}">
                <a16:creationId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662614" y="73559"/>
            <a:ext cx="8368146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Neo Sans Intel" pitchFamily="18" charset="0"/>
                <a:cs typeface="Times New Roman" panose="02020603050405020304" pitchFamily="18" charset="0"/>
              </a:rPr>
              <a:t>314,18 – 279,3 = 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1371475" y="5621664"/>
            <a:ext cx="5174719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341,25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1397840" y="4355737"/>
            <a:ext cx="5148355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34,88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1480511" y="3108515"/>
            <a:ext cx="4983014" cy="107898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38,44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1372544" y="1934894"/>
            <a:ext cx="509098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593,48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863723" y="568952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844963" y="4436270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857965" y="3143277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2400" y="271833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222843" y="-565515"/>
            <a:ext cx="3685630" cy="1981200"/>
          </a:xfrm>
          <a:prstGeom prst="rect">
            <a:avLst/>
          </a:prstGeom>
        </p:spPr>
      </p:pic>
      <p:pic>
        <p:nvPicPr>
          <p:cNvPr id="26" name="Picture 31">
            <a:extLst>
              <a:ext uri="{FF2B5EF4-FFF2-40B4-BE49-F238E27FC236}">
                <a16:creationId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2272" y="3314674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83337" y="4605499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45358" y="5772039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924188" y="524648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846030" y="1991733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8584" y="2105811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1658" y="328119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34458" y="4540226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1658" y="578937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5" descr="Káº¿t quáº£ hÃ¬nh áº£nh cho right wrong tick icon">
            <a:extLst>
              <a:ext uri="{FF2B5EF4-FFF2-40B4-BE49-F238E27FC236}">
                <a16:creationId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1658" y="204498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:a16="http://schemas.microsoft.com/office/drawing/2014/main" id="{46B80264-6C0C-48DE-B8B9-ACFD66E2A03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11714" r="50760" b="4318"/>
          <a:stretch/>
        </p:blipFill>
        <p:spPr>
          <a:xfrm>
            <a:off x="7331903" y="1121953"/>
            <a:ext cx="3307262" cy="533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D2D77EE-76C2-4E1B-A891-A8D443409B18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42324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AE3756-B9DF-4606-AC85-25495373AB27}"/>
              </a:ext>
            </a:extLst>
          </p:cNvPr>
          <p:cNvSpPr/>
          <p:nvPr/>
        </p:nvSpPr>
        <p:spPr>
          <a:xfrm>
            <a:off x="1662614" y="73559"/>
            <a:ext cx="8368146" cy="15942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Neo Sans Intel" pitchFamily="18" charset="0"/>
                <a:cs typeface="Times New Roman" panose="02020603050405020304" pitchFamily="18" charset="0"/>
              </a:rPr>
              <a:t>308,85 : 12,5 = 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35083AD-A526-4E14-BDF2-96C079251917}"/>
              </a:ext>
            </a:extLst>
          </p:cNvPr>
          <p:cNvSpPr/>
          <p:nvPr/>
        </p:nvSpPr>
        <p:spPr>
          <a:xfrm>
            <a:off x="1589885" y="5570253"/>
            <a:ext cx="5174719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24,807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888CF99-1E40-4292-92A1-562647B8DF93}"/>
              </a:ext>
            </a:extLst>
          </p:cNvPr>
          <p:cNvSpPr/>
          <p:nvPr/>
        </p:nvSpPr>
        <p:spPr>
          <a:xfrm>
            <a:off x="1616250" y="4304326"/>
            <a:ext cx="5148355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24,708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0ACE00-B2D0-49A3-87E5-6F44725C623C}"/>
              </a:ext>
            </a:extLst>
          </p:cNvPr>
          <p:cNvSpPr/>
          <p:nvPr/>
        </p:nvSpPr>
        <p:spPr>
          <a:xfrm>
            <a:off x="1698921" y="3057104"/>
            <a:ext cx="4983014" cy="107898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27,084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1A67A2-F58E-4F84-9BEA-61F07E3014BC}"/>
              </a:ext>
            </a:extLst>
          </p:cNvPr>
          <p:cNvSpPr/>
          <p:nvPr/>
        </p:nvSpPr>
        <p:spPr>
          <a:xfrm>
            <a:off x="1590954" y="1883483"/>
            <a:ext cx="5090981" cy="1029375"/>
          </a:xfrm>
          <a:prstGeom prst="roundRect">
            <a:avLst/>
          </a:prstGeom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29,01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9BB7861-0DDA-4E0C-B58D-5544BB063A5B}"/>
              </a:ext>
            </a:extLst>
          </p:cNvPr>
          <p:cNvSpPr/>
          <p:nvPr/>
        </p:nvSpPr>
        <p:spPr>
          <a:xfrm>
            <a:off x="1082133" y="5638115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EE9E354-4FF5-48F4-B217-04B84EA2341C}"/>
              </a:ext>
            </a:extLst>
          </p:cNvPr>
          <p:cNvSpPr/>
          <p:nvPr/>
        </p:nvSpPr>
        <p:spPr>
          <a:xfrm>
            <a:off x="1063373" y="4384859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6678429-0361-451F-9F85-D95B274799EF}"/>
              </a:ext>
            </a:extLst>
          </p:cNvPr>
          <p:cNvSpPr/>
          <p:nvPr/>
        </p:nvSpPr>
        <p:spPr>
          <a:xfrm>
            <a:off x="1076375" y="3091866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2F428761-FEAE-4B8E-8973-71928922A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2400" y="271833"/>
            <a:ext cx="1443661" cy="1443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C2D633-BD98-4782-B674-9847CF05B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529">
            <a:off x="11076162" y="4345479"/>
            <a:ext cx="1698396" cy="23807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542E9F-0F24-4F06-8135-AB1E8A61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r="34859" b="-5172"/>
          <a:stretch/>
        </p:blipFill>
        <p:spPr>
          <a:xfrm>
            <a:off x="10222843" y="-565515"/>
            <a:ext cx="3685630" cy="1981200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CBCB7EAC-5A6A-4B2E-810A-4C6F43C6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60682" y="3263263"/>
            <a:ext cx="556633" cy="64581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59AB0E18-2BB5-449B-AFBE-9D4A2B22F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01747" y="4554088"/>
            <a:ext cx="563403" cy="59729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C39F37F0-1A6F-4DB7-82BF-21D349F4CEB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63768" y="5720628"/>
            <a:ext cx="652237" cy="7029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763F811-885B-4BB4-A61B-4E308A8FBA2B}"/>
              </a:ext>
            </a:extLst>
          </p:cNvPr>
          <p:cNvSpPr/>
          <p:nvPr/>
        </p:nvSpPr>
        <p:spPr>
          <a:xfrm>
            <a:off x="924188" y="524648"/>
            <a:ext cx="960083" cy="938029"/>
          </a:xfrm>
          <a:prstGeom prst="ellipse">
            <a:avLst/>
          </a:prstGeom>
          <a:solidFill>
            <a:schemeClr val="bg1"/>
          </a:solidFill>
          <a:ln w="28575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UTM Habano" panose="02040603050506020204" pitchFamily="18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976990-AE5A-4B9B-8EE5-42D97F349403}"/>
              </a:ext>
            </a:extLst>
          </p:cNvPr>
          <p:cNvSpPr/>
          <p:nvPr/>
        </p:nvSpPr>
        <p:spPr>
          <a:xfrm>
            <a:off x="1064440" y="1940322"/>
            <a:ext cx="960083" cy="893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2A2008E-8BFC-4A7F-9AF4-079C95E07E5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46994" y="2054400"/>
            <a:ext cx="621175" cy="641213"/>
          </a:xfrm>
          <a:prstGeom prst="rect">
            <a:avLst/>
          </a:prstGeom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37847" y="322978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40647" y="443858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37847" y="5722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37847" y="199357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8">
            <a:extLst>
              <a:ext uri="{FF2B5EF4-FFF2-40B4-BE49-F238E27FC236}">
                <a16:creationId xmlns:a16="http://schemas.microsoft.com/office/drawing/2014/main" id="{9E5B6486-ABB3-4048-AFED-541DF38F9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64" y="5150264"/>
            <a:ext cx="2181225" cy="3057525"/>
          </a:xfrm>
          <a:prstGeom prst="rect">
            <a:avLst/>
          </a:prstGeom>
        </p:spPr>
      </p:pic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:a16="http://schemas.microsoft.com/office/drawing/2014/main" id="{5A2BD298-9429-4AF4-BA45-3253499779A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14" t="8893" r="42112" b="6879"/>
          <a:stretch/>
        </p:blipFill>
        <p:spPr>
          <a:xfrm>
            <a:off x="7656741" y="386789"/>
            <a:ext cx="3328595" cy="6215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C93B05-B985-4C8A-9D86-0F3202468C38}"/>
              </a:ext>
            </a:extLst>
          </p:cNvPr>
          <p:cNvSpPr txBox="1"/>
          <p:nvPr/>
        </p:nvSpPr>
        <p:spPr>
          <a:xfrm>
            <a:off x="-3048000" y="343874"/>
            <a:ext cx="297834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chữ ra đáp án.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Nhấp vào khung câu hỏi: đồ treo.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đồ treo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4608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9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0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1" grpId="0" animBg="1"/>
          <p:bldP spid="41" grpId="1" animBg="1"/>
          <p:bldP spid="41" grpId="2" animBg="1"/>
          <p:bldP spid="40" grpId="0" animBg="1"/>
          <p:bldP spid="39" grpId="0" animBg="1"/>
          <p:bldP spid="39" grpId="1" animBg="1"/>
          <p:bldP spid="39" grpId="2" animBg="1"/>
          <p:bldP spid="38" grpId="0" animBg="1"/>
          <p:bldP spid="38" grpId="1" animBg="1"/>
          <p:bldP spid="38" grpId="2" animBg="1"/>
          <p:bldP spid="37" grpId="0" animBg="1"/>
          <p:bldP spid="37" grpId="1" animBg="1"/>
          <p:bldP spid="37" grpId="2" animBg="1"/>
          <p:bldP spid="36" grpId="0" animBg="1"/>
          <p:bldP spid="35" grpId="0" animBg="1"/>
          <p:bldP spid="35" grpId="1" animBg="1"/>
          <p:bldP spid="35" grpId="2" animBg="1"/>
          <p:bldP spid="31" grpId="0" animBg="1"/>
          <p:bldP spid="2" grpId="0" animBg="1"/>
          <p:bldP spid="2" grpId="1" animBg="1"/>
          <p:bldP spid="2" grpId="2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3958729" y="2590851"/>
            <a:ext cx="46618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Khám</a:t>
            </a:r>
            <a:r>
              <a:rPr lang="en-US" altLang="zh-CN" sz="6600" dirty="0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  </a:t>
            </a:r>
            <a:r>
              <a:rPr lang="en-US" altLang="zh-CN" sz="6600" dirty="0" err="1">
                <a:solidFill>
                  <a:srgbClr val="002060"/>
                </a:solidFill>
                <a:latin typeface="UTM Cooper Black" pitchFamily="18" charset="0"/>
                <a:ea typeface="字魂70号-灵悦黑体" panose="00000500000000000000" pitchFamily="2" charset="-122"/>
              </a:rPr>
              <a:t>phá</a:t>
            </a:r>
            <a:endParaRPr lang="zh-CN" altLang="en-US" sz="6600" dirty="0">
              <a:solidFill>
                <a:srgbClr val="002060"/>
              </a:solidFill>
              <a:latin typeface="UTM Cooper Black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32385" y="276728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2</a:t>
            </a:r>
            <a:endParaRPr lang="zh-CN" altLang="en-US" sz="8000" dirty="0">
              <a:solidFill>
                <a:srgbClr val="002060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63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1361</Words>
  <Application>Microsoft Office PowerPoint</Application>
  <PresentationFormat>Màn hình rộng</PresentationFormat>
  <Paragraphs>339</Paragraphs>
  <Slides>23</Slides>
  <Notes>22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43" baseType="lpstr">
      <vt:lpstr>等线</vt:lpstr>
      <vt:lpstr>等线 Light</vt:lpstr>
      <vt:lpstr>Yu Gothic UI</vt:lpstr>
      <vt:lpstr>Arial</vt:lpstr>
      <vt:lpstr>Times New Roman</vt:lpstr>
      <vt:lpstr>UTM Aquarelle</vt:lpstr>
      <vt:lpstr>UTM Bustamalaka</vt:lpstr>
      <vt:lpstr>UTM Cookies</vt:lpstr>
      <vt:lpstr>UTM Cooper Black</vt:lpstr>
      <vt:lpstr>UTM Dai Co Viet</vt:lpstr>
      <vt:lpstr>UTM Habano</vt:lpstr>
      <vt:lpstr>UTM Mother</vt:lpstr>
      <vt:lpstr>UTM Neo Sans Intel</vt:lpstr>
      <vt:lpstr>UTM Sharnay</vt:lpstr>
      <vt:lpstr>UTM Showcard</vt:lpstr>
      <vt:lpstr>UTM Silk Script</vt:lpstr>
      <vt:lpstr>UTM Swashes</vt:lpstr>
      <vt:lpstr>UTM ThuPhap Thien An</vt:lpstr>
      <vt:lpstr>字魂70号-灵悦黑体</vt:lpstr>
      <vt:lpstr>千图网海量PPT模板www.58pic.com​​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anh bich</cp:lastModifiedBy>
  <cp:revision>189</cp:revision>
  <dcterms:created xsi:type="dcterms:W3CDTF">2019-06-09T03:21:54Z</dcterms:created>
  <dcterms:modified xsi:type="dcterms:W3CDTF">2021-12-28T14:46:08Z</dcterms:modified>
</cp:coreProperties>
</file>