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260" r:id="rId3"/>
    <p:sldId id="339" r:id="rId4"/>
    <p:sldId id="258" r:id="rId5"/>
    <p:sldId id="257" r:id="rId6"/>
    <p:sldId id="327" r:id="rId7"/>
    <p:sldId id="259" r:id="rId8"/>
    <p:sldId id="328" r:id="rId9"/>
    <p:sldId id="330" r:id="rId10"/>
    <p:sldId id="332" r:id="rId11"/>
    <p:sldId id="333" r:id="rId12"/>
    <p:sldId id="283" r:id="rId13"/>
    <p:sldId id="261" r:id="rId14"/>
    <p:sldId id="331" r:id="rId15"/>
    <p:sldId id="334" r:id="rId16"/>
    <p:sldId id="335" r:id="rId17"/>
    <p:sldId id="336" r:id="rId18"/>
    <p:sldId id="337" r:id="rId19"/>
    <p:sldId id="329" r:id="rId20"/>
    <p:sldId id="338" r:id="rId21"/>
    <p:sldId id="340" r:id="rId22"/>
    <p:sldId id="345" r:id="rId23"/>
    <p:sldId id="346" r:id="rId24"/>
    <p:sldId id="347" r:id="rId25"/>
    <p:sldId id="262" r:id="rId26"/>
  </p:sldIdLst>
  <p:sldSz cx="9144000" cy="5143500" type="screen16x9"/>
  <p:notesSz cx="6858000" cy="9144000"/>
  <p:embeddedFontLst>
    <p:embeddedFont>
      <p:font typeface="Abril Fatface" panose="020B0604020202020204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Medium" panose="00000600000000000000" pitchFamily="2" charset="0"/>
      <p:regular r:id="rId33"/>
      <p:bold r:id="rId34"/>
      <p:italic r:id="rId35"/>
      <p:boldItalic r:id="rId36"/>
    </p:embeddedFont>
    <p:embeddedFont>
      <p:font typeface="Montserrat SemiBold" panose="00000700000000000000" pitchFamily="2" charset="0"/>
      <p:regular r:id="rId37"/>
      <p:bold r:id="rId38"/>
      <p:italic r:id="rId39"/>
      <p:boldItalic r:id="rId40"/>
    </p:embeddedFont>
    <p:embeddedFont>
      <p:font typeface="UVN Huong Que Nang" panose="020E0804040705030404" pitchFamily="34" charset="0"/>
      <p:regular r:id="rId41"/>
    </p:embeddedFont>
    <p:embeddedFont>
      <p:font typeface="UVN Mang Tre" panose="00000400000000000000" pitchFamily="2" charset="0"/>
      <p: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Wingdings 3" panose="050401020108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594D8B-5349-4F7E-8240-62AF0CD81E55}">
  <a:tblStyle styleId="{FD594D8B-5349-4F7E-8240-62AF0CD81E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5424" y="-3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7" name="Google Shape;3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84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7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gd03119292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3" name="Google Shape;4353;gd03119292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23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45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8" name="Google Shape;3758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d3240344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2" name="Google Shape;3742;gd3240344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7" name="Google Shape;3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0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8" name="Google Shape;3718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9" name="Google Shape;3719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08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35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9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4">
              <a:alpha val="68750"/>
            </a:scheme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2578600" y="612650"/>
            <a:ext cx="4005000" cy="36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0" name="Google Shape;3630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631" name="Google Shape;3631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2" name="Google Shape;3632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3" name="Google Shape;3633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4" name="Google Shape;3634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5" name="Google Shape;3635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6" name="Google Shape;3636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7" name="Google Shape;3637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8" name="Google Shape;3638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39" name="Google Shape;3639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0" name="Google Shape;3640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1" name="Google Shape;3641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2" name="Google Shape;3642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3" name="Google Shape;3643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4" name="Google Shape;3644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5" name="Google Shape;3645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6" name="Google Shape;3646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7" name="Google Shape;3647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8" name="Google Shape;3648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49" name="Google Shape;3649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0" name="Google Shape;3650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1" name="Google Shape;3651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2" name="Google Shape;3652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3" name="Google Shape;3653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4" name="Google Shape;3654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5" name="Google Shape;3655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6" name="Google Shape;3656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7" name="Google Shape;3657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8" name="Google Shape;3658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59" name="Google Shape;3659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0" name="Google Shape;3660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1" name="Google Shape;3661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2" name="Google Shape;3662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3" name="Google Shape;3663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4" name="Google Shape;3664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5" name="Google Shape;3665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6" name="Google Shape;3666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7" name="Google Shape;3667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8" name="Google Shape;3668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69" name="Google Shape;3669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0" name="Google Shape;3670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1" name="Google Shape;3671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2" name="Google Shape;3672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3" name="Google Shape;3673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4" name="Google Shape;3674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5" name="Google Shape;3675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6" name="Google Shape;3676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7" name="Google Shape;3677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8" name="Google Shape;3678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79" name="Google Shape;3679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80" name="Google Shape;3680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681" name="Google Shape;3681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>
              <a:alpha val="59820"/>
            </a:scheme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88" name="Google Shape;3688;p38"/>
          <p:cNvCxnSpPr>
            <a:stCxn id="3689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0" name="Google Shape;3690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97" name="Google Shape;3697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8" name="Google Shape;3698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99" name="Google Shape;3699;p38"/>
          <p:cNvCxnSpPr>
            <a:stCxn id="3695" idx="2"/>
            <a:endCxn id="3695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0" name="Google Shape;3700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4">
              <a:alpha val="68750"/>
            </a:scheme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97" name="Google Shape;297;p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" name="Google Shape;298;p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" name="Google Shape;299;p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" name="Google Shape;300;p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" name="Google Shape;301;p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" name="Google Shape;302;p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" name="Google Shape;303;p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" name="Google Shape;304;p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" name="Google Shape;305;p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6" name="Google Shape;306;p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" name="Google Shape;307;p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" name="Google Shape;308;p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" name="Google Shape;309;p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" name="Google Shape;310;p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" name="Google Shape;311;p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" name="Google Shape;312;p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3" name="Google Shape;313;p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4" name="Google Shape;314;p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" name="Google Shape;315;p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" name="Google Shape;316;p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" name="Google Shape;317;p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" name="Google Shape;318;p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" name="Google Shape;319;p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" name="Google Shape;320;p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1" name="Google Shape;321;p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2" name="Google Shape;322;p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3" name="Google Shape;323;p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4" name="Google Shape;324;p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" name="Google Shape;325;p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" name="Google Shape;326;p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" name="Google Shape;327;p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" name="Google Shape;328;p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" name="Google Shape;329;p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" name="Google Shape;330;p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1" name="Google Shape;331;p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2" name="Google Shape;332;p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3" name="Google Shape;333;p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4" name="Google Shape;334;p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5" name="Google Shape;335;p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6" name="Google Shape;336;p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7" name="Google Shape;337;p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" name="Google Shape;338;p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" name="Google Shape;339;p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" name="Google Shape;340;p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" name="Google Shape;341;p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" name="Google Shape;342;p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" name="Google Shape;343;p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4" name="Google Shape;344;p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5" name="Google Shape;345;p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" name="Google Shape;346;p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7" name="Google Shape;347;p4"/>
          <p:cNvSpPr/>
          <p:nvPr/>
        </p:nvSpPr>
        <p:spPr>
          <a:xfrm>
            <a:off x="720000" y="714425"/>
            <a:ext cx="78312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"/>
          <p:cNvSpPr/>
          <p:nvPr/>
        </p:nvSpPr>
        <p:spPr>
          <a:xfrm>
            <a:off x="-263175" y="437050"/>
            <a:ext cx="68736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"/>
          <p:cNvSpPr txBox="1">
            <a:spLocks noGrp="1"/>
          </p:cNvSpPr>
          <p:nvPr>
            <p:ph type="title"/>
          </p:nvPr>
        </p:nvSpPr>
        <p:spPr>
          <a:xfrm>
            <a:off x="720000" y="545800"/>
            <a:ext cx="529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"/>
          <p:cNvSpPr txBox="1">
            <a:spLocks noGrp="1"/>
          </p:cNvSpPr>
          <p:nvPr>
            <p:ph type="body" idx="1"/>
          </p:nvPr>
        </p:nvSpPr>
        <p:spPr>
          <a:xfrm>
            <a:off x="796200" y="1249900"/>
            <a:ext cx="7704000" cy="3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"/>
          <p:cNvSpPr/>
          <p:nvPr/>
        </p:nvSpPr>
        <p:spPr>
          <a:xfrm>
            <a:off x="-1895475" y="4295775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"/>
          <p:cNvSpPr/>
          <p:nvPr/>
        </p:nvSpPr>
        <p:spPr>
          <a:xfrm>
            <a:off x="156625" y="4168571"/>
            <a:ext cx="225300" cy="222300"/>
          </a:xfrm>
          <a:prstGeom prst="ellipse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"/>
          <p:cNvSpPr/>
          <p:nvPr/>
        </p:nvSpPr>
        <p:spPr>
          <a:xfrm rot="10800000">
            <a:off x="61680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"/>
          <p:cNvSpPr/>
          <p:nvPr/>
        </p:nvSpPr>
        <p:spPr>
          <a:xfrm rot="10800000">
            <a:off x="60780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"/>
          <p:cNvSpPr/>
          <p:nvPr/>
        </p:nvSpPr>
        <p:spPr>
          <a:xfrm rot="5400000">
            <a:off x="6433900" y="1823032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4"/>
          <p:cNvCxnSpPr/>
          <p:nvPr/>
        </p:nvCxnSpPr>
        <p:spPr>
          <a:xfrm rot="5400000">
            <a:off x="6424300" y="1890297"/>
            <a:ext cx="4847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4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"/>
          <p:cNvSpPr/>
          <p:nvPr/>
        </p:nvSpPr>
        <p:spPr>
          <a:xfrm rot="10800000">
            <a:off x="-963233" y="4608573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"/>
          <p:cNvSpPr/>
          <p:nvPr/>
        </p:nvSpPr>
        <p:spPr>
          <a:xfrm rot="5400000">
            <a:off x="6433900" y="6041707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4"/>
          <p:cNvGrpSpPr/>
          <p:nvPr/>
        </p:nvGrpSpPr>
        <p:grpSpPr>
          <a:xfrm rot="5400000">
            <a:off x="6857425" y="92900"/>
            <a:ext cx="1969850" cy="191750"/>
            <a:chOff x="1454525" y="7080325"/>
            <a:chExt cx="1969850" cy="191750"/>
          </a:xfrm>
        </p:grpSpPr>
        <p:sp>
          <p:nvSpPr>
            <p:cNvPr id="367" name="Google Shape;367;p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"/>
          <p:cNvSpPr/>
          <p:nvPr/>
        </p:nvSpPr>
        <p:spPr>
          <a:xfrm rot="10800000">
            <a:off x="7753200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9"/>
          <p:cNvGrpSpPr/>
          <p:nvPr/>
        </p:nvGrpSpPr>
        <p:grpSpPr>
          <a:xfrm>
            <a:off x="-105125" y="-92850"/>
            <a:ext cx="9637054" cy="5427080"/>
            <a:chOff x="-170" y="-1888"/>
            <a:chExt cx="9144182" cy="5148055"/>
          </a:xfrm>
        </p:grpSpPr>
        <p:sp>
          <p:nvSpPr>
            <p:cNvPr id="882" name="Google Shape;882;p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6" name="Google Shape;896;p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7" name="Google Shape;897;p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8" name="Google Shape;898;p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9" name="Google Shape;899;p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0" name="Google Shape;900;p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1" name="Google Shape;901;p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2" name="Google Shape;902;p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3" name="Google Shape;903;p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4" name="Google Shape;904;p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5" name="Google Shape;905;p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6" name="Google Shape;906;p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7" name="Google Shape;907;p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8" name="Google Shape;908;p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09" name="Google Shape;909;p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0" name="Google Shape;910;p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1" name="Google Shape;911;p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2" name="Google Shape;912;p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3" name="Google Shape;913;p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4" name="Google Shape;914;p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5" name="Google Shape;915;p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6" name="Google Shape;916;p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7" name="Google Shape;917;p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8" name="Google Shape;918;p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19" name="Google Shape;919;p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0" name="Google Shape;920;p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1" name="Google Shape;921;p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2" name="Google Shape;922;p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3" name="Google Shape;923;p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4" name="Google Shape;924;p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5" name="Google Shape;925;p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6" name="Google Shape;926;p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7" name="Google Shape;927;p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8" name="Google Shape;928;p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29" name="Google Shape;929;p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30" name="Google Shape;930;p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31" name="Google Shape;931;p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932" name="Google Shape;932;p9"/>
          <p:cNvSpPr/>
          <p:nvPr/>
        </p:nvSpPr>
        <p:spPr>
          <a:xfrm>
            <a:off x="35660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9"/>
          <p:cNvSpPr/>
          <p:nvPr/>
        </p:nvSpPr>
        <p:spPr>
          <a:xfrm>
            <a:off x="35463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9"/>
          <p:cNvSpPr/>
          <p:nvPr/>
        </p:nvSpPr>
        <p:spPr>
          <a:xfrm>
            <a:off x="33988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9"/>
          <p:cNvSpPr/>
          <p:nvPr/>
        </p:nvSpPr>
        <p:spPr>
          <a:xfrm>
            <a:off x="34907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9"/>
          <p:cNvSpPr/>
          <p:nvPr/>
        </p:nvSpPr>
        <p:spPr>
          <a:xfrm>
            <a:off x="37655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9"/>
          <p:cNvSpPr/>
          <p:nvPr/>
        </p:nvSpPr>
        <p:spPr>
          <a:xfrm>
            <a:off x="38868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9"/>
          <p:cNvSpPr/>
          <p:nvPr/>
        </p:nvSpPr>
        <p:spPr>
          <a:xfrm>
            <a:off x="39868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9"/>
          <p:cNvSpPr/>
          <p:nvPr/>
        </p:nvSpPr>
        <p:spPr>
          <a:xfrm>
            <a:off x="4238431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9"/>
          <p:cNvSpPr/>
          <p:nvPr/>
        </p:nvSpPr>
        <p:spPr>
          <a:xfrm>
            <a:off x="81945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9"/>
          <p:cNvSpPr/>
          <p:nvPr/>
        </p:nvSpPr>
        <p:spPr>
          <a:xfrm>
            <a:off x="80511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9"/>
          <p:cNvSpPr/>
          <p:nvPr/>
        </p:nvSpPr>
        <p:spPr>
          <a:xfrm>
            <a:off x="49194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9"/>
          <p:cNvSpPr/>
          <p:nvPr/>
        </p:nvSpPr>
        <p:spPr>
          <a:xfrm>
            <a:off x="5204821" y="204423"/>
            <a:ext cx="317100" cy="3138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9"/>
          <p:cNvSpPr/>
          <p:nvPr/>
        </p:nvSpPr>
        <p:spPr>
          <a:xfrm>
            <a:off x="5507321" y="109283"/>
            <a:ext cx="317100" cy="3138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9"/>
          <p:cNvSpPr/>
          <p:nvPr/>
        </p:nvSpPr>
        <p:spPr>
          <a:xfrm rot="8111183">
            <a:off x="83119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9"/>
          <p:cNvSpPr/>
          <p:nvPr/>
        </p:nvSpPr>
        <p:spPr>
          <a:xfrm rot="8111183">
            <a:off x="8201061" y="3414921"/>
            <a:ext cx="326049" cy="322443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9"/>
          <p:cNvSpPr/>
          <p:nvPr/>
        </p:nvSpPr>
        <p:spPr>
          <a:xfrm rot="8111183">
            <a:off x="8049400" y="3703584"/>
            <a:ext cx="326049" cy="322443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9"/>
          <p:cNvSpPr/>
          <p:nvPr/>
        </p:nvSpPr>
        <p:spPr>
          <a:xfrm>
            <a:off x="-399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9"/>
          <p:cNvSpPr txBox="1">
            <a:spLocks noGrp="1"/>
          </p:cNvSpPr>
          <p:nvPr>
            <p:ph type="title"/>
          </p:nvPr>
        </p:nvSpPr>
        <p:spPr>
          <a:xfrm>
            <a:off x="713225" y="966725"/>
            <a:ext cx="4206300" cy="9765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50" name="Google Shape;950;p9"/>
          <p:cNvSpPr txBox="1">
            <a:spLocks noGrp="1"/>
          </p:cNvSpPr>
          <p:nvPr>
            <p:ph type="subTitle" idx="1"/>
          </p:nvPr>
        </p:nvSpPr>
        <p:spPr>
          <a:xfrm>
            <a:off x="713225" y="2087250"/>
            <a:ext cx="3052500" cy="24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9"/>
          <p:cNvSpPr/>
          <p:nvPr/>
        </p:nvSpPr>
        <p:spPr>
          <a:xfrm rot="10800000" flipH="1">
            <a:off x="80511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11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CUSTOM">
    <p:bg>
      <p:bgPr>
        <a:solidFill>
          <a:schemeClr val="lt2"/>
        </a:solidFill>
        <a:effectLst/>
      </p:bgPr>
    </p:bg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082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83" name="Google Shape;1083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84" name="Google Shape;1084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85" name="Google Shape;1085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86" name="Google Shape;1086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87" name="Google Shape;1087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88" name="Google Shape;1088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89" name="Google Shape;1089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0" name="Google Shape;1090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1" name="Google Shape;1091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2" name="Google Shape;1092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3" name="Google Shape;1093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4" name="Google Shape;1094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5" name="Google Shape;1095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6" name="Google Shape;1096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7" name="Google Shape;1097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8" name="Google Shape;1098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99" name="Google Shape;1099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0" name="Google Shape;1100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1" name="Google Shape;1101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2" name="Google Shape;1102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3" name="Google Shape;1103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4" name="Google Shape;1104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5" name="Google Shape;1105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6" name="Google Shape;1106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7" name="Google Shape;1107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8" name="Google Shape;1108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09" name="Google Shape;1109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0" name="Google Shape;1110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1" name="Google Shape;1111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2" name="Google Shape;1112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3" name="Google Shape;1113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4" name="Google Shape;1114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5" name="Google Shape;1115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6" name="Google Shape;1116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7" name="Google Shape;1117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8" name="Google Shape;1118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19" name="Google Shape;1119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0" name="Google Shape;1120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1" name="Google Shape;1121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2" name="Google Shape;1122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3" name="Google Shape;1123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4" name="Google Shape;1124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5" name="Google Shape;1125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33" name="Google Shape;1133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41" name="Google Shape;1141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143" name="Google Shape;1143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4" name="Google Shape;1144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47" name="Google Shape;1147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9" name="Google Shape;1149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154" name="Google Shape;1154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4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0" name="Google Shape;1170;p13"/>
          <p:cNvCxnSpPr>
            <a:endCxn id="1169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1" name="Google Shape;1171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chemeClr val="accent2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6" name="Google Shape;1176;p13"/>
          <p:cNvCxnSpPr>
            <a:endCxn id="1173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7" name="Google Shape;1177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chemeClr val="accent6">
              <a:alpha val="629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9" name="Google Shape;1179;p13"/>
          <p:cNvCxnSpPr>
            <a:stCxn id="1178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0" name="Google Shape;1180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chemeClr val="accent4">
              <a:alpha val="46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4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3" name="Google Shape;1193;p13"/>
          <p:cNvCxnSpPr>
            <a:endCxn id="1192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4" name="Google Shape;1194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198" name="Google Shape;1198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chemeClr val="accent2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9" name="Google Shape;1229;p13"/>
          <p:cNvCxnSpPr>
            <a:endCxn id="1226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" name="Google Shape;1230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chemeClr val="accent6">
              <a:alpha val="629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75" name="Google Shape;1975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6" name="Google Shape;1976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7" name="Google Shape;1977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8" name="Google Shape;1978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9" name="Google Shape;1979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0" name="Google Shape;1980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1" name="Google Shape;1981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2" name="Google Shape;1982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3" name="Google Shape;1983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4" name="Google Shape;1984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5" name="Google Shape;1985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6" name="Google Shape;1986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7" name="Google Shape;1987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8" name="Google Shape;1988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9" name="Google Shape;1989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0" name="Google Shape;1990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25" name="Google Shape;2025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27" name="Google Shape;2027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28" name="Google Shape;2028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4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31" name="Google Shape;2031;p21"/>
          <p:cNvCxnSpPr>
            <a:endCxn id="2030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2" name="Google Shape;2032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chemeClr val="accent2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37" name="Google Shape;2037;p21"/>
          <p:cNvCxnSpPr>
            <a:endCxn id="2034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8" name="Google Shape;2038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chemeClr val="accent6">
              <a:alpha val="629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1" name="Google Shape;2041;p21"/>
          <p:cNvCxnSpPr>
            <a:stCxn id="2040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2" name="Google Shape;2042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chemeClr val="accent2">
              <a:alpha val="55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chemeClr val="accent4">
              <a:alpha val="46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0" name="Google Shape;2050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chemeClr val="accent4">
              <a:alpha val="46880"/>
            </a:scheme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7" name="Google Shape;2057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8" name="Google Shape;2058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4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0" name="Google Shape;2060;p21"/>
          <p:cNvCxnSpPr>
            <a:endCxn id="2059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1" name="Google Shape;2061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65" name="Google Shape;2065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2"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chemeClr val="accent2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96" name="Google Shape;2096;p21"/>
          <p:cNvCxnSpPr>
            <a:endCxn id="2093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7" name="Google Shape;2097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chemeClr val="accent6">
              <a:alpha val="629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1" name="Google Shape;2101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2" name="Google Shape;2102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3" name="Google Shape;2103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3" name="Google Shape;2743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744" name="Google Shape;2744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0" name="Google Shape;2750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1" name="Google Shape;2751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2" name="Google Shape;2752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3" name="Google Shape;2753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4" name="Google Shape;2754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5" name="Google Shape;2755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6" name="Google Shape;2756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7" name="Google Shape;2757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8" name="Google Shape;2758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59" name="Google Shape;2759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0" name="Google Shape;2760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1" name="Google Shape;2761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2" name="Google Shape;2762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3" name="Google Shape;2763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4" name="Google Shape;2764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5" name="Google Shape;2765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6" name="Google Shape;2766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7" name="Google Shape;2767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8" name="Google Shape;2768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69" name="Google Shape;2769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0" name="Google Shape;2770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1" name="Google Shape;2771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2" name="Google Shape;2772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3" name="Google Shape;2773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4" name="Google Shape;2774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5" name="Google Shape;2775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6" name="Google Shape;2776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7" name="Google Shape;2777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8" name="Google Shape;2778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79" name="Google Shape;2779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0" name="Google Shape;2780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1" name="Google Shape;2781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2" name="Google Shape;2782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3" name="Google Shape;2783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4" name="Google Shape;2784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5" name="Google Shape;2785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6" name="Google Shape;2786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7" name="Google Shape;2787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8" name="Google Shape;2788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89" name="Google Shape;2789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90" name="Google Shape;2790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91" name="Google Shape;2791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92" name="Google Shape;2792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93" name="Google Shape;2793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94" name="Google Shape;2794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812" name="Google Shape;2812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3" name="Google Shape;2813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5" name="Google Shape;2815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16" name="Google Shape;2816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17" name="Google Shape;2817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18" name="Google Shape;2818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19" name="Google Shape;2819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0" name="Google Shape;2820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1" name="Google Shape;2821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2" name="Google Shape;2822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3" name="Google Shape;2823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4" name="Google Shape;2824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5" name="Google Shape;2825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6" name="Google Shape;2826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7" name="Google Shape;2827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8" name="Google Shape;2828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29" name="Google Shape;2829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0" name="Google Shape;2830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1" name="Google Shape;2831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2" name="Google Shape;2832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66" name="Google Shape;2866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375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4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9" name="Google Shape;2879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880" name="Google Shape;2880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8" name="Google Shape;2908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8" name="Google Shape;2918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9" name="Google Shape;2919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29"/>
          <p:cNvSpPr/>
          <p:nvPr userDrawn="1"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6" name="Google Shape;2926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927" name="Google Shape;2927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32" name="Google Shape;2932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3" name="Google Shape;2933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chemeClr val="accent4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8" name="Google Shape;3578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79" name="Google Shape;3579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0" name="Google Shape;3580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1" name="Google Shape;3581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2" name="Google Shape;3582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3" name="Google Shape;3583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4" name="Google Shape;3584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5" name="Google Shape;3585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6" name="Google Shape;3586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7" name="Google Shape;3587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8" name="Google Shape;3588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89" name="Google Shape;3589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0" name="Google Shape;3590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1" name="Google Shape;3591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2" name="Google Shape;3592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3" name="Google Shape;3593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4" name="Google Shape;3594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5" name="Google Shape;3595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6" name="Google Shape;3596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7" name="Google Shape;3597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8" name="Google Shape;3598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99" name="Google Shape;3599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0" name="Google Shape;3600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1" name="Google Shape;3601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2" name="Google Shape;3602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3" name="Google Shape;3603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4" name="Google Shape;3604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5" name="Google Shape;3605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6" name="Google Shape;3606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7" name="Google Shape;3607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8" name="Google Shape;3608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09" name="Google Shape;3609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0" name="Google Shape;3610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1" name="Google Shape;3611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2" name="Google Shape;3612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3" name="Google Shape;3613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4" name="Google Shape;3614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5" name="Google Shape;3615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6" name="Google Shape;3616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7" name="Google Shape;3617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8" name="Google Shape;3618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19" name="Google Shape;3619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0" name="Google Shape;3620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1" name="Google Shape;3621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2" name="Google Shape;3622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3" name="Google Shape;3623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4" name="Google Shape;3624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5" name="Google Shape;3625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6" name="Google Shape;3626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7" name="Google Shape;3627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28" name="Google Shape;3628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7" r:id="rId6"/>
    <p:sldLayoutId id="2147483674" r:id="rId7"/>
    <p:sldLayoutId id="2147483675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41"/>
          <p:cNvSpPr txBox="1">
            <a:spLocks noGrp="1"/>
          </p:cNvSpPr>
          <p:nvPr>
            <p:ph type="ctrTitle"/>
          </p:nvPr>
        </p:nvSpPr>
        <p:spPr>
          <a:xfrm>
            <a:off x="2569500" y="1569313"/>
            <a:ext cx="4005000" cy="1286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uong Que Nang" panose="020E0804040705030404" pitchFamily="34" charset="0"/>
                <a:sym typeface="Abril Fatface"/>
              </a:rPr>
              <a:t>CHIA MỘT SỐ TỰ NHIÊN CHO MỘT SỐ THẬP PHÂN</a:t>
            </a:r>
            <a:endParaRPr sz="400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uong Que Nang" panose="020E0804040705030404" pitchFamily="34" charset="0"/>
              <a:sym typeface="Abril Fatface"/>
            </a:endParaRPr>
          </a:p>
        </p:txBody>
      </p:sp>
      <p:sp>
        <p:nvSpPr>
          <p:cNvPr id="3710" name="Google Shape;3710;p41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3136505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Thực hiện: EduFive</a:t>
            </a:r>
            <a:endParaRPr sz="200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3709;p41">
            <a:extLst>
              <a:ext uri="{FF2B5EF4-FFF2-40B4-BE49-F238E27FC236}">
                <a16:creationId xmlns:a16="http://schemas.microsoft.com/office/drawing/2014/main" id="{4CF71C5B-064C-42DF-B501-1A62AA31468C}"/>
              </a:ext>
            </a:extLst>
          </p:cNvPr>
          <p:cNvSpPr txBox="1">
            <a:spLocks/>
          </p:cNvSpPr>
          <p:nvPr/>
        </p:nvSpPr>
        <p:spPr>
          <a:xfrm>
            <a:off x="2685829" y="756571"/>
            <a:ext cx="4005000" cy="12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solidFill>
                  <a:srgbClr val="FFFF00"/>
                </a:solidFill>
                <a:latin typeface="UVN Huong Que Nang" panose="020E0804040705030404" pitchFamily="34" charset="0"/>
              </a:rPr>
              <a:t>TOÁN 5</a:t>
            </a:r>
            <a:endParaRPr lang="en-US" sz="4000">
              <a:solidFill>
                <a:srgbClr val="FFFF00"/>
              </a:solidFill>
              <a:latin typeface="UVN Huong Que Nang" panose="020E0804040705030404" pitchFamily="34" charset="0"/>
            </a:endParaRPr>
          </a:p>
        </p:txBody>
      </p:sp>
      <p:sp>
        <p:nvSpPr>
          <p:cNvPr id="5" name="Google Shape;3709;p41">
            <a:extLst>
              <a:ext uri="{FF2B5EF4-FFF2-40B4-BE49-F238E27FC236}">
                <a16:creationId xmlns:a16="http://schemas.microsoft.com/office/drawing/2014/main" id="{F2F60123-B78D-44E9-8114-6EB527AD5312}"/>
              </a:ext>
            </a:extLst>
          </p:cNvPr>
          <p:cNvSpPr txBox="1">
            <a:spLocks/>
          </p:cNvSpPr>
          <p:nvPr/>
        </p:nvSpPr>
        <p:spPr>
          <a:xfrm>
            <a:off x="2685829" y="2856030"/>
            <a:ext cx="4005000" cy="12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latin typeface="UVN Huong Que Nang" panose="020E0804040705030404" pitchFamily="34" charset="0"/>
              </a:rPr>
              <a:t>Trang 69 - 70</a:t>
            </a:r>
            <a:endParaRPr lang="en-US" sz="4000">
              <a:solidFill>
                <a:schemeClr val="dk2"/>
              </a:solidFill>
              <a:latin typeface="UVN Huong Que Nang" panose="020E0804040705030404" pitchFamily="34" charset="0"/>
            </a:endParaRPr>
          </a:p>
        </p:txBody>
      </p:sp>
      <p:pic>
        <p:nvPicPr>
          <p:cNvPr id="7" name="5">
            <a:extLst>
              <a:ext uri="{FF2B5EF4-FFF2-40B4-BE49-F238E27FC236}">
                <a16:creationId xmlns:a16="http://schemas.microsoft.com/office/drawing/2014/main" id="{9969C471-108B-48B9-9CA0-E70042F17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230091" y="2571750"/>
            <a:ext cx="14747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">
            <a:extLst>
              <a:ext uri="{FF2B5EF4-FFF2-40B4-BE49-F238E27FC236}">
                <a16:creationId xmlns:a16="http://schemas.microsoft.com/office/drawing/2014/main" id="{8B8CD7B6-36D3-4573-8F3C-48474BB20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7"/>
          <a:stretch>
            <a:fillRect/>
          </a:stretch>
        </p:blipFill>
        <p:spPr bwMode="auto">
          <a:xfrm>
            <a:off x="7618412" y="283761"/>
            <a:ext cx="1158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">
            <a:extLst>
              <a:ext uri="{FF2B5EF4-FFF2-40B4-BE49-F238E27FC236}">
                <a16:creationId xmlns:a16="http://schemas.microsoft.com/office/drawing/2014/main" id="{CD6F83FD-59A6-492B-B6AE-5E27E9AF8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 bwMode="auto">
          <a:xfrm>
            <a:off x="6584314" y="1457917"/>
            <a:ext cx="26765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0.25 -4.197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2"/>
          <p:cNvSpPr txBox="1">
            <a:spLocks noGrp="1"/>
          </p:cNvSpPr>
          <p:nvPr>
            <p:ph type="title"/>
          </p:nvPr>
        </p:nvSpPr>
        <p:spPr>
          <a:xfrm>
            <a:off x="314255" y="409967"/>
            <a:ext cx="5297100" cy="615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0EB041E-C377-4D86-BF05-80F77049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17" y="471880"/>
            <a:ext cx="3364077" cy="554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</a:rPr>
              <a:t>57 : 9,5 = ?(m)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5416064-4D52-4772-8573-D7D9AB74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85" y="1132685"/>
            <a:ext cx="735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Thông th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ờng ta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ặt tính rồi làm nh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sau:   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065F9EF-4887-46A8-B819-B00C71C5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17" y="261024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57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AD35153C-A81B-4BA2-B913-069523126840}"/>
              </a:ext>
            </a:extLst>
          </p:cNvPr>
          <p:cNvGrpSpPr>
            <a:grpSpLocks/>
          </p:cNvGrpSpPr>
          <p:nvPr/>
        </p:nvGrpSpPr>
        <p:grpSpPr bwMode="auto">
          <a:xfrm>
            <a:off x="1538217" y="2686443"/>
            <a:ext cx="990600" cy="1143000"/>
            <a:chOff x="1295400" y="2667000"/>
            <a:chExt cx="990600" cy="1143000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9DFF9DE1-4545-4046-A19E-20BDFD530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6670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4EFB3243-DD64-4323-AFC9-B0E6D54B6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310828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8">
            <a:extLst>
              <a:ext uri="{FF2B5EF4-FFF2-40B4-BE49-F238E27FC236}">
                <a16:creationId xmlns:a16="http://schemas.microsoft.com/office/drawing/2014/main" id="{CC0EC6E1-DEBF-49C2-99B2-62C26C0F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05" y="261341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9,5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A96395E6-AB8E-4EC2-B023-AB319F41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05" y="3169043"/>
            <a:ext cx="103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   0 0 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556451D7-705D-4259-B717-9AE20440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17" y="316904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6 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F382C6DE-F8FB-4955-A3BA-6A3F10A55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17" y="262135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308E3633-2FB7-4D83-BFDA-6558E11D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17" y="3184918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61D1818-B0D3-4E98-A2CD-5821092A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892" y="2391305"/>
            <a:ext cx="6858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 Viết thêm </a:t>
            </a:r>
            <a:r>
              <a:rPr lang="en-US" altLang="en-US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một chữ số 0</a:t>
            </a: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 vào bên phải </a:t>
            </a:r>
            <a:b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</a:b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  số 57 (số bị chia) </a:t>
            </a:r>
            <a:r>
              <a:rPr lang="vi-VN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ợc 570 </a:t>
            </a:r>
            <a:endParaRPr lang="en-US" altLang="en-US" sz="2500" b="1" i="1">
              <a:solidFill>
                <a:srgbClr val="0B19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10B748CF-B1C1-4939-873D-9D303B2E0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838" y="2759066"/>
            <a:ext cx="2743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; bỏ dấu</a:t>
            </a:r>
            <a:r>
              <a:rPr lang="vi-VN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phẩy ở 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8FFAD1ED-B57F-47E1-91C1-4C16FFA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95" y="3135311"/>
            <a:ext cx="44894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số 9,5 </a:t>
            </a:r>
            <a:r>
              <a:rPr lang="vi-VN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ợc 95.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1F787F50-64CA-45E3-9ED9-0980219DD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17" y="3554786"/>
            <a:ext cx="65230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 Thực hiện phép chia 570 : 95</a:t>
            </a:r>
            <a:endParaRPr lang="en-US" altLang="en-US" sz="2500" b="1" i="1">
              <a:solidFill>
                <a:srgbClr val="0B19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8B081200-0E00-43BD-BFE1-0F10E338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17" y="4171048"/>
            <a:ext cx="4181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Vậy 57 : 9,5 = 6 (m)</a:t>
            </a: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49E60B9B-1400-4D40-9D07-F57C795A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955" y="2686443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A7423A27-8C5D-4838-8654-16A9DA2E2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667" y="2997593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680AB7E0-5742-4B58-91B9-BCEE1B44A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892" y="1597692"/>
            <a:ext cx="533634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500" b="1">
                <a:solidFill>
                  <a:srgbClr val="0B19BB"/>
                </a:solidFill>
                <a:latin typeface="Times New Roman" panose="02020603050405020304" pitchFamily="18" charset="0"/>
              </a:rPr>
              <a:t> Phần thập phân của số 9,5 (số chia) có </a:t>
            </a:r>
            <a:r>
              <a:rPr lang="en-US" altLang="en-US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2703769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60"/>
                            </p:stCondLst>
                            <p:childTnLst>
                              <p:par>
                                <p:cTn id="4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29" grpId="2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2"/>
          <p:cNvSpPr txBox="1">
            <a:spLocks noGrp="1"/>
          </p:cNvSpPr>
          <p:nvPr>
            <p:ph type="title"/>
          </p:nvPr>
        </p:nvSpPr>
        <p:spPr>
          <a:xfrm>
            <a:off x="314255" y="409967"/>
            <a:ext cx="5297100" cy="615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0EB041E-C377-4D86-BF05-80F77049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17" y="471880"/>
            <a:ext cx="3364077" cy="554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</a:rPr>
              <a:t>99 : 8,25 = ?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76FC872-DDE7-4FCB-84B0-C851AEFE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45" y="1105162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ặt tính rồi làm nh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sau:    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CB84A943-50AB-4B57-9535-655AE81C7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20" y="2244885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99</a:t>
            </a: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6B926CE0-01A7-42F9-ADDC-D0B27372F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620" y="229657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46FD16E9-4CD1-4D02-8216-55C2D6B99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620" y="282997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1A8737F3-B6B9-4748-9033-BF73A053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292" y="2234266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8,25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DBCCA548-F34C-4C01-9D55-BF3D9C368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607" y="295062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9D885192-B1A9-403B-8C62-79B289D4A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20" y="302682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730297FF-3194-4144-9389-281DBCE04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90" y="225035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9046A489-2918-487E-B155-36456FB24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872" y="1719053"/>
            <a:ext cx="50029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 Phần thập phân của số 8,25 có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hai chữ số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78C07606-9303-484B-BED7-3E7DD9AE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144" y="2706978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 Viết thêm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hai chữ số 0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vào bên phải 99 </a:t>
            </a:r>
            <a:r>
              <a:rPr lang="vi-VN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ợc 9900 </a:t>
            </a:r>
            <a:endParaRPr lang="en-US" altLang="en-US" sz="2800" b="1" i="1">
              <a:solidFill>
                <a:srgbClr val="0B19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60D3472B-8696-4076-B852-220F7227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207" y="3096574"/>
            <a:ext cx="365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; bỏ dấu phẩy ở  8,25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F821779C-1ABF-4A8E-A3DD-FEE769D64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60" y="3575350"/>
            <a:ext cx="19065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ợc 825.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6E933E4-BB62-4396-93C8-76D80033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144" y="414840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 Thực hiện phép chia 9900 : 825</a:t>
            </a:r>
            <a:endParaRPr lang="en-US" altLang="en-US" sz="2800" b="1" i="1">
              <a:solidFill>
                <a:srgbClr val="0B19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7B30A2A1-6924-4DC3-AC99-C13DE80B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93" y="3495460"/>
            <a:ext cx="973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0 0 0 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B6EA2999-63EF-4F86-A750-6469928D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620" y="2220370"/>
            <a:ext cx="685800" cy="609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93A6E003-A10B-4D9B-85A2-C4381E7A2596}"/>
              </a:ext>
            </a:extLst>
          </p:cNvPr>
          <p:cNvSpPr>
            <a:spLocks/>
          </p:cNvSpPr>
          <p:nvPr/>
        </p:nvSpPr>
        <p:spPr bwMode="auto">
          <a:xfrm>
            <a:off x="2270620" y="2574382"/>
            <a:ext cx="228600" cy="76200"/>
          </a:xfrm>
          <a:custGeom>
            <a:avLst/>
            <a:gdLst>
              <a:gd name="T0" fmla="*/ 0 w 144"/>
              <a:gd name="T1" fmla="*/ 0 h 48"/>
              <a:gd name="T2" fmla="*/ 2147483646 w 144"/>
              <a:gd name="T3" fmla="*/ 2147483646 h 48"/>
              <a:gd name="T4" fmla="*/ 0 60000 65536"/>
              <a:gd name="T5" fmla="*/ 0 60000 65536"/>
              <a:gd name="T6" fmla="*/ 0 w 144"/>
              <a:gd name="T7" fmla="*/ 0 h 48"/>
              <a:gd name="T8" fmla="*/ 144 w 144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8">
                <a:moveTo>
                  <a:pt x="0" y="0"/>
                </a:moveTo>
                <a:cubicBezTo>
                  <a:pt x="64" y="20"/>
                  <a:pt x="128" y="40"/>
                  <a:pt x="144" y="4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259B34CF-68EB-4FF9-8DD1-C7BB9ACB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420" y="302682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2 </a:t>
            </a: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ECFA4C52-7761-453D-892A-01ACAAA45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07" y="2950620"/>
            <a:ext cx="41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0" name="Text Box 26">
            <a:extLst>
              <a:ext uri="{FF2B5EF4-FFF2-40B4-BE49-F238E27FC236}">
                <a16:creationId xmlns:a16="http://schemas.microsoft.com/office/drawing/2014/main" id="{737F75BC-99E2-4AD9-9AC4-BF8BFD7DC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20" y="295062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27">
            <a:extLst>
              <a:ext uri="{FF2B5EF4-FFF2-40B4-BE49-F238E27FC236}">
                <a16:creationId xmlns:a16="http://schemas.microsoft.com/office/drawing/2014/main" id="{EA3FB8A4-085E-4090-B3AA-10625E48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420" y="295062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B19BB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5022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2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0" name="Google Shape;4360;p68"/>
          <p:cNvGrpSpPr/>
          <p:nvPr/>
        </p:nvGrpSpPr>
        <p:grpSpPr>
          <a:xfrm>
            <a:off x="434715" y="1365412"/>
            <a:ext cx="8349521" cy="3401460"/>
            <a:chOff x="939600" y="1365412"/>
            <a:chExt cx="7264800" cy="1253700"/>
          </a:xfrm>
        </p:grpSpPr>
        <p:sp>
          <p:nvSpPr>
            <p:cNvPr id="4361" name="Google Shape;4361;p68"/>
            <p:cNvSpPr/>
            <p:nvPr/>
          </p:nvSpPr>
          <p:spPr>
            <a:xfrm>
              <a:off x="1186350" y="1632338"/>
              <a:ext cx="6771300" cy="725100"/>
            </a:xfrm>
            <a:prstGeom prst="roundRect">
              <a:avLst>
                <a:gd name="adj" fmla="val 4439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68"/>
            <p:cNvSpPr/>
            <p:nvPr/>
          </p:nvSpPr>
          <p:spPr>
            <a:xfrm>
              <a:off x="939600" y="1365412"/>
              <a:ext cx="7264800" cy="1253700"/>
            </a:xfrm>
            <a:prstGeom prst="roundRect">
              <a:avLst>
                <a:gd name="adj" fmla="val 44398"/>
              </a:avLst>
            </a:prstGeom>
            <a:noFill/>
            <a:ln w="2286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68"/>
            <p:cNvSpPr/>
            <p:nvPr/>
          </p:nvSpPr>
          <p:spPr>
            <a:xfrm>
              <a:off x="939600" y="1365412"/>
              <a:ext cx="7264800" cy="1253700"/>
            </a:xfrm>
            <a:prstGeom prst="roundRect">
              <a:avLst>
                <a:gd name="adj" fmla="val 443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2565822-2870-4EDF-8E72-419B9F19FBF1}"/>
              </a:ext>
            </a:extLst>
          </p:cNvPr>
          <p:cNvSpPr txBox="1"/>
          <p:nvPr/>
        </p:nvSpPr>
        <p:spPr>
          <a:xfrm>
            <a:off x="920673" y="1727314"/>
            <a:ext cx="73776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vi-VN" altLang="en-US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Muốn chia một số tự nhiên cho một số thập phân ta làm như sau: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vi-VN" altLang="en-US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 Đếm xem có bao nhiêu chữ số ở phần thập phân của số chia thì viết thêm vào bên phải số bị chia bấy nhiêu chữ số 0.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vi-VN" altLang="en-US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 Bỏ dấu phẩy ở số chia rồi thực hiện phép chia như chia các số tự nhiên.</a:t>
            </a:r>
          </a:p>
        </p:txBody>
      </p:sp>
      <p:sp>
        <p:nvSpPr>
          <p:cNvPr id="97" name="Google Shape;3739;p44">
            <a:extLst>
              <a:ext uri="{FF2B5EF4-FFF2-40B4-BE49-F238E27FC236}">
                <a16:creationId xmlns:a16="http://schemas.microsoft.com/office/drawing/2014/main" id="{C96C3A8B-56BE-44AB-98CD-CD0699B0481E}"/>
              </a:ext>
            </a:extLst>
          </p:cNvPr>
          <p:cNvSpPr txBox="1">
            <a:spLocks/>
          </p:cNvSpPr>
          <p:nvPr/>
        </p:nvSpPr>
        <p:spPr>
          <a:xfrm>
            <a:off x="3476978" y="409909"/>
            <a:ext cx="2190044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UVN Mang Tre" panose="00000400000000000000" pitchFamily="2" charset="0"/>
              </a:rPr>
              <a:t>Ghi nhớ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p46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Đặt tính rồi tính</a:t>
            </a:r>
            <a:endParaRPr sz="6400"/>
          </a:p>
        </p:txBody>
      </p:sp>
      <p:sp>
        <p:nvSpPr>
          <p:cNvPr id="3754" name="Google Shape;3754;p46"/>
          <p:cNvSpPr txBox="1">
            <a:spLocks noGrp="1"/>
          </p:cNvSpPr>
          <p:nvPr>
            <p:ph type="title" idx="2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1C8D7BC-F56A-4023-BEC5-1D9AE7E2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9725"/>
            <a:ext cx="7086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>
                <a:solidFill>
                  <a:srgbClr val="00206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20FC29B-D3A4-42D7-B6A2-3D0FC71C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9" y="1572901"/>
            <a:ext cx="274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a) 7 : 3,5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EBAD675-B32C-4885-B42C-8A8F17926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9" y="2380938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c) 9 : 4,5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5DEB744-209D-490D-ADFE-1E8533CA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869" y="1572901"/>
            <a:ext cx="3771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b) 702 : 7,2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48D9A7C-6EB0-4B5A-89D6-23E14A8C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869" y="2380938"/>
            <a:ext cx="3429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d) 2 : 12,5</a:t>
            </a:r>
          </a:p>
        </p:txBody>
      </p:sp>
    </p:spTree>
    <p:extLst>
      <p:ext uri="{BB962C8B-B14F-4D97-AF65-F5344CB8AC3E}">
        <p14:creationId xmlns:p14="http://schemas.microsoft.com/office/powerpoint/2010/main" val="209220286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1C8D7BC-F56A-4023-BEC5-1D9AE7E2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9725"/>
            <a:ext cx="7086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>
                <a:solidFill>
                  <a:srgbClr val="00206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20FC29B-D3A4-42D7-B6A2-3D0FC71C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9" y="1572901"/>
            <a:ext cx="274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a) 7 : 3,5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5DEB744-209D-490D-ADFE-1E8533CA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869" y="1572901"/>
            <a:ext cx="3771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b) 702 : 7,2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95514985-800B-4D48-BC24-3525A37A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237" y="3451225"/>
            <a:ext cx="719137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F675CF6F-B11C-4607-A44A-C00E65B4D9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4699" y="3449638"/>
            <a:ext cx="3524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1484BE88-3762-4780-9E40-2952A6A5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699" y="3968750"/>
            <a:ext cx="38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C0945CF4-BD02-4097-A23E-93589068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49" y="2954338"/>
            <a:ext cx="381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8D9BC5C5-6892-4586-847D-B3003A28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812" y="3014663"/>
            <a:ext cx="228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E22170C0-FD2F-499B-975F-7204D33C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474" y="2946400"/>
            <a:ext cx="3190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C4343ABC-E497-4BB0-A412-CD8DF240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512" y="2509838"/>
            <a:ext cx="53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D1F50DF-E88A-4934-8E66-6AC74CF17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737" y="3005138"/>
            <a:ext cx="53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D92B68F9-F1FE-48C1-9DB7-A75CD3F3E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224" y="3033713"/>
            <a:ext cx="38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F753745D-EC7A-43A0-A830-742C4AB7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24" y="2538413"/>
            <a:ext cx="990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0E1C3367-B55B-4EE4-8EF1-B8C74394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637" y="2524125"/>
            <a:ext cx="838200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</a:t>
            </a: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9AD334AF-CCC4-4482-B076-CA96882FCB89}"/>
              </a:ext>
            </a:extLst>
          </p:cNvPr>
          <p:cNvGrpSpPr>
            <a:grpSpLocks/>
          </p:cNvGrpSpPr>
          <p:nvPr/>
        </p:nvGrpSpPr>
        <p:grpSpPr bwMode="auto">
          <a:xfrm>
            <a:off x="2042437" y="2571750"/>
            <a:ext cx="990600" cy="1323975"/>
            <a:chOff x="960" y="2352"/>
            <a:chExt cx="1392" cy="1248"/>
          </a:xfrm>
        </p:grpSpPr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DA02E0C7-BF11-47B9-BEC5-16D514E46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52"/>
              <a:ext cx="0" cy="12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BCB55774-792E-4C99-B9A2-19D061298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784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" name="Text Box 33">
            <a:extLst>
              <a:ext uri="{FF2B5EF4-FFF2-40B4-BE49-F238E27FC236}">
                <a16:creationId xmlns:a16="http://schemas.microsoft.com/office/drawing/2014/main" id="{AAEA949D-1FC3-4699-9F1E-C3FCE123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262" y="2441575"/>
            <a:ext cx="106680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7CA6AEB9-6833-4608-8E89-28228741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949" y="2935288"/>
            <a:ext cx="304800" cy="614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44DEC9A1-57AC-4E5C-85DE-20901FE3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99" y="2455863"/>
            <a:ext cx="457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AC717632-B1C8-47C8-9371-80317571D26F}"/>
              </a:ext>
            </a:extLst>
          </p:cNvPr>
          <p:cNvGrpSpPr>
            <a:grpSpLocks/>
          </p:cNvGrpSpPr>
          <p:nvPr/>
        </p:nvGrpSpPr>
        <p:grpSpPr bwMode="auto">
          <a:xfrm>
            <a:off x="6523949" y="2533650"/>
            <a:ext cx="1036638" cy="1371600"/>
            <a:chOff x="960" y="2352"/>
            <a:chExt cx="1392" cy="1248"/>
          </a:xfrm>
        </p:grpSpPr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CFC9C751-1F93-45A9-B675-FD56DF6D8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52"/>
              <a:ext cx="0" cy="12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46">
              <a:extLst>
                <a:ext uri="{FF2B5EF4-FFF2-40B4-BE49-F238E27FC236}">
                  <a16:creationId xmlns:a16="http://schemas.microsoft.com/office/drawing/2014/main" id="{8202200A-EEBF-4FF1-AA54-24E878192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784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" name="Text Box 47">
            <a:extLst>
              <a:ext uri="{FF2B5EF4-FFF2-40B4-BE49-F238E27FC236}">
                <a16:creationId xmlns:a16="http://schemas.microsoft.com/office/drawing/2014/main" id="{25567BE7-3EFA-45C1-9B4F-6D4A04AD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87" y="2432050"/>
            <a:ext cx="11096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3D042D96-DD4D-4CA0-8413-3CB035F8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899" y="2514600"/>
            <a:ext cx="228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F7E5FCCA-5D34-4450-94C6-3AC7B7AEB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949" y="2436813"/>
            <a:ext cx="228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A8B71D91-A516-4CF8-A381-97D1F978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587" y="3005138"/>
            <a:ext cx="550862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772E2AD4-2FBF-4103-AAD5-2CA49E3B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99" y="2998788"/>
            <a:ext cx="3714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Line 88">
            <a:extLst>
              <a:ext uri="{FF2B5EF4-FFF2-40B4-BE49-F238E27FC236}">
                <a16:creationId xmlns:a16="http://schemas.microsoft.com/office/drawing/2014/main" id="{9F851EDF-C584-4418-A0E1-E3E7A261F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099" y="2852738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Line 89">
            <a:extLst>
              <a:ext uri="{FF2B5EF4-FFF2-40B4-BE49-F238E27FC236}">
                <a16:creationId xmlns:a16="http://schemas.microsoft.com/office/drawing/2014/main" id="{11DEB332-F3A2-4611-B14A-37E14DB0F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8099" y="27940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4C60CF26-F2A8-44A9-B0C5-84ED3377E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262" y="3005138"/>
            <a:ext cx="366712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73030A23-39C8-4039-BED2-2CD6FFFB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387" y="3452813"/>
            <a:ext cx="84137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49700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3" grpId="0" animBg="1"/>
      <p:bldP spid="24" grpId="0" animBg="1"/>
      <p:bldP spid="25" grpId="0"/>
      <p:bldP spid="30" grpId="0"/>
      <p:bldP spid="31" grpId="0"/>
      <p:bldP spid="32" grpId="0" animBg="1"/>
      <p:bldP spid="33" grpId="0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1C8D7BC-F56A-4023-BEC5-1D9AE7E2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9725"/>
            <a:ext cx="7086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>
                <a:solidFill>
                  <a:srgbClr val="00206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DF4F770B-5A78-4A55-A6BC-96DCE182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99" y="1647746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c) 9 : 4,5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6A4C4031-7533-45F6-BFC9-7AD96A46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899" y="1647746"/>
            <a:ext cx="3429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d) 2 : 12,5</a:t>
            </a:r>
          </a:p>
        </p:txBody>
      </p:sp>
      <p:sp>
        <p:nvSpPr>
          <p:cNvPr id="40" name="Text Box 71">
            <a:extLst>
              <a:ext uri="{FF2B5EF4-FFF2-40B4-BE49-F238E27FC236}">
                <a16:creationId xmlns:a16="http://schemas.microsoft.com/office/drawing/2014/main" id="{79E06C93-DFE5-4A1B-92BE-ECEFD6D7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301" y="2562520"/>
            <a:ext cx="990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</a:p>
        </p:txBody>
      </p:sp>
      <p:sp>
        <p:nvSpPr>
          <p:cNvPr id="41" name="Text Box 51">
            <a:extLst>
              <a:ext uri="{FF2B5EF4-FFF2-40B4-BE49-F238E27FC236}">
                <a16:creationId xmlns:a16="http://schemas.microsoft.com/office/drawing/2014/main" id="{472D95B7-3D74-4CDE-9DC7-E78E23CD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101" y="2571814"/>
            <a:ext cx="45720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52">
            <a:extLst>
              <a:ext uri="{FF2B5EF4-FFF2-40B4-BE49-F238E27FC236}">
                <a16:creationId xmlns:a16="http://schemas.microsoft.com/office/drawing/2014/main" id="{3619BF9A-7E90-4277-9267-FAC09C51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099" y="3122461"/>
            <a:ext cx="60960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53">
            <a:extLst>
              <a:ext uri="{FF2B5EF4-FFF2-40B4-BE49-F238E27FC236}">
                <a16:creationId xmlns:a16="http://schemas.microsoft.com/office/drawing/2014/main" id="{22076FBA-84C6-4251-86CD-4CEFB2A6A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638" y="3100387"/>
            <a:ext cx="60960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FF280BB7-53C3-493F-87A2-28C5A5A9D11C}"/>
              </a:ext>
            </a:extLst>
          </p:cNvPr>
          <p:cNvGrpSpPr>
            <a:grpSpLocks/>
          </p:cNvGrpSpPr>
          <p:nvPr/>
        </p:nvGrpSpPr>
        <p:grpSpPr bwMode="auto">
          <a:xfrm>
            <a:off x="2296200" y="2654300"/>
            <a:ext cx="762000" cy="1219200"/>
            <a:chOff x="960" y="2352"/>
            <a:chExt cx="1392" cy="1248"/>
          </a:xfrm>
        </p:grpSpPr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B88DC7E7-5E9D-4BF0-B86F-34BC6F85E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52"/>
              <a:ext cx="0" cy="12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68">
              <a:extLst>
                <a:ext uri="{FF2B5EF4-FFF2-40B4-BE49-F238E27FC236}">
                  <a16:creationId xmlns:a16="http://schemas.microsoft.com/office/drawing/2014/main" id="{A6580310-D18C-4F4D-ABC5-58EF819D6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784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7" name="Text Box 70">
            <a:extLst>
              <a:ext uri="{FF2B5EF4-FFF2-40B4-BE49-F238E27FC236}">
                <a16:creationId xmlns:a16="http://schemas.microsoft.com/office/drawing/2014/main" id="{3CE5F736-B97B-4E91-B172-0FB13E508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619" y="2582705"/>
            <a:ext cx="533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Line 90">
            <a:extLst>
              <a:ext uri="{FF2B5EF4-FFF2-40B4-BE49-F238E27FC236}">
                <a16:creationId xmlns:a16="http://schemas.microsoft.com/office/drawing/2014/main" id="{735B6303-1BC7-40A1-98EA-4AA1C6091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8619" y="2931348"/>
            <a:ext cx="238125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Text Box 105">
            <a:extLst>
              <a:ext uri="{FF2B5EF4-FFF2-40B4-BE49-F238E27FC236}">
                <a16:creationId xmlns:a16="http://schemas.microsoft.com/office/drawing/2014/main" id="{2D189F57-7A20-4832-853E-BD405491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299" y="237791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82" name="Text Box 108">
            <a:extLst>
              <a:ext uri="{FF2B5EF4-FFF2-40B4-BE49-F238E27FC236}">
                <a16:creationId xmlns:a16="http://schemas.microsoft.com/office/drawing/2014/main" id="{DE8014FA-5E32-42F9-886F-F73AE8D9E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424" y="2390315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12,5</a:t>
            </a:r>
          </a:p>
        </p:txBody>
      </p:sp>
      <p:sp>
        <p:nvSpPr>
          <p:cNvPr id="83" name="Text Box 109">
            <a:extLst>
              <a:ext uri="{FF2B5EF4-FFF2-40B4-BE49-F238E27FC236}">
                <a16:creationId xmlns:a16="http://schemas.microsoft.com/office/drawing/2014/main" id="{45537642-867B-45D3-88D3-BBB03644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499" y="279860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84" name="Text Box 110">
            <a:extLst>
              <a:ext uri="{FF2B5EF4-FFF2-40B4-BE49-F238E27FC236}">
                <a16:creationId xmlns:a16="http://schemas.microsoft.com/office/drawing/2014/main" id="{2DF2B536-03DA-4127-BE9A-69217269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799" y="293134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5" name="Text Box 111">
            <a:extLst>
              <a:ext uri="{FF2B5EF4-FFF2-40B4-BE49-F238E27FC236}">
                <a16:creationId xmlns:a16="http://schemas.microsoft.com/office/drawing/2014/main" id="{97DD43DC-C4B7-4FB7-B67A-B1228A64A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411" y="3179275"/>
            <a:ext cx="442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6" name="Line 113">
            <a:extLst>
              <a:ext uri="{FF2B5EF4-FFF2-40B4-BE49-F238E27FC236}">
                <a16:creationId xmlns:a16="http://schemas.microsoft.com/office/drawing/2014/main" id="{544D85DB-0B99-4AF3-A92C-1EBC72174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9086" y="2785867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114">
            <a:extLst>
              <a:ext uri="{FF2B5EF4-FFF2-40B4-BE49-F238E27FC236}">
                <a16:creationId xmlns:a16="http://schemas.microsoft.com/office/drawing/2014/main" id="{C08B3A25-A01A-4824-92C6-790BB2426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249" y="356060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</a:rPr>
              <a:t>000 </a:t>
            </a:r>
            <a:endParaRPr lang="en-US" altLang="en-US" sz="2800" b="1">
              <a:solidFill>
                <a:srgbClr val="0B19BB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 Box 123">
            <a:extLst>
              <a:ext uri="{FF2B5EF4-FFF2-40B4-BE49-F238E27FC236}">
                <a16:creationId xmlns:a16="http://schemas.microsoft.com/office/drawing/2014/main" id="{D082CCF1-8F07-48BF-B893-876C8932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699" y="2372852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 Box 124">
            <a:extLst>
              <a:ext uri="{FF2B5EF4-FFF2-40B4-BE49-F238E27FC236}">
                <a16:creationId xmlns:a16="http://schemas.microsoft.com/office/drawing/2014/main" id="{013C0F57-C309-4A7A-A659-17117763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805" y="290496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125">
            <a:extLst>
              <a:ext uri="{FF2B5EF4-FFF2-40B4-BE49-F238E27FC236}">
                <a16:creationId xmlns:a16="http://schemas.microsoft.com/office/drawing/2014/main" id="{A0E6EF4D-CEBB-4EC4-BF52-DFE1C75A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02" y="290715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1" name="Text Box 126">
            <a:extLst>
              <a:ext uri="{FF2B5EF4-FFF2-40B4-BE49-F238E27FC236}">
                <a16:creationId xmlns:a16="http://schemas.microsoft.com/office/drawing/2014/main" id="{F589607A-4589-4D07-9DFA-FA95C3A0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694" y="2823967"/>
            <a:ext cx="290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2" name="Text Box 127">
            <a:extLst>
              <a:ext uri="{FF2B5EF4-FFF2-40B4-BE49-F238E27FC236}">
                <a16:creationId xmlns:a16="http://schemas.microsoft.com/office/drawing/2014/main" id="{DADBE1AF-42A5-4730-A9E8-D8FC7BA5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99" y="2798605"/>
            <a:ext cx="44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3" name="Text Box 128">
            <a:extLst>
              <a:ext uri="{FF2B5EF4-FFF2-40B4-BE49-F238E27FC236}">
                <a16:creationId xmlns:a16="http://schemas.microsoft.com/office/drawing/2014/main" id="{BE25E597-3C5E-4C77-AF25-FA281D15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4" y="3179369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B19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EC31417-2901-4A20-81AA-10FB0CBE8C3C}"/>
              </a:ext>
            </a:extLst>
          </p:cNvPr>
          <p:cNvGrpSpPr>
            <a:grpSpLocks/>
          </p:cNvGrpSpPr>
          <p:nvPr/>
        </p:nvGrpSpPr>
        <p:grpSpPr bwMode="auto">
          <a:xfrm>
            <a:off x="6569987" y="2517624"/>
            <a:ext cx="1066799" cy="1219200"/>
            <a:chOff x="960" y="2352"/>
            <a:chExt cx="1392" cy="1248"/>
          </a:xfrm>
        </p:grpSpPr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B91269A8-0E96-4959-8835-D44BD65F7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52"/>
              <a:ext cx="0" cy="12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8">
              <a:extLst>
                <a:ext uri="{FF2B5EF4-FFF2-40B4-BE49-F238E27FC236}">
                  <a16:creationId xmlns:a16="http://schemas.microsoft.com/office/drawing/2014/main" id="{FB0CB978-3550-4DDF-A5CC-5A045450F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784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883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 animBg="1"/>
      <p:bldP spid="47" grpId="0"/>
      <p:bldP spid="49" grpId="0" animBg="1"/>
      <p:bldP spid="79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46"/>
          <p:cNvSpPr txBox="1">
            <a:spLocks noGrp="1"/>
          </p:cNvSpPr>
          <p:nvPr>
            <p:ph type="title" idx="2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99D4A-5E64-4A01-AEB0-7C9F6851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Giảm tải</a:t>
            </a:r>
          </a:p>
        </p:txBody>
      </p:sp>
    </p:spTree>
    <p:extLst>
      <p:ext uri="{BB962C8B-B14F-4D97-AF65-F5344CB8AC3E}">
        <p14:creationId xmlns:p14="http://schemas.microsoft.com/office/powerpoint/2010/main" val="94414161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46"/>
          <p:cNvSpPr txBox="1">
            <a:spLocks noGrp="1"/>
          </p:cNvSpPr>
          <p:nvPr>
            <p:ph type="title" idx="2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678639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D598-46CF-48F7-9454-49ED879B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3:</a:t>
            </a:r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6CB3DCEC-EA41-4ED6-8C56-A2ACC359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446213"/>
            <a:ext cx="7573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Một thanh sắt dài 0,8m cân nặng 16kg. Hỏi một thanh sắt cùng loại dài 0,18m cân nặng bao nhiêu ki-lô-gam?</a:t>
            </a:r>
          </a:p>
        </p:txBody>
      </p:sp>
      <p:pic>
        <p:nvPicPr>
          <p:cNvPr id="4098" name="Picture 2" descr="Bán thanh sắt v đột lỗ 3x3, 3x5, 4x6 Uy tín chất lượng tại Hà Nội">
            <a:extLst>
              <a:ext uri="{FF2B5EF4-FFF2-40B4-BE49-F238E27FC236}">
                <a16:creationId xmlns:a16="http://schemas.microsoft.com/office/drawing/2014/main" id="{12946D0F-1956-46F5-8569-54D0128C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07" y="2404773"/>
            <a:ext cx="3876385" cy="21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82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45"/>
          <p:cNvSpPr/>
          <p:nvPr/>
        </p:nvSpPr>
        <p:spPr>
          <a:xfrm>
            <a:off x="1343550" y="1017175"/>
            <a:ext cx="3209400" cy="3209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45"/>
          <p:cNvSpPr/>
          <p:nvPr/>
        </p:nvSpPr>
        <p:spPr>
          <a:xfrm rot="2700000">
            <a:off x="2085945" y="1759695"/>
            <a:ext cx="1724633" cy="17246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7C47A04-E054-466B-A249-FF06B55C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783" y="1111873"/>
            <a:ext cx="6396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 :  </a:t>
            </a:r>
          </a:p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25</a:t>
            </a:r>
          </a:p>
          <a:p>
            <a:pPr algn="ctr" eaLnBrk="1" hangingPunct="1"/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图片 1" descr="图片包含 文字&#10;&#10;已生成高可信度的说明">
            <a:extLst>
              <a:ext uri="{FF2B5EF4-FFF2-40B4-BE49-F238E27FC236}">
                <a16:creationId xmlns:a16="http://schemas.microsoft.com/office/drawing/2014/main" id="{83F6B592-FC2E-4C4D-A2AC-102DEE27C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2" t="56631" r="50340" b="4803"/>
          <a:stretch/>
        </p:blipFill>
        <p:spPr>
          <a:xfrm>
            <a:off x="2176589" y="1017175"/>
            <a:ext cx="1455845" cy="3067831"/>
          </a:xfrm>
          <a:prstGeom prst="rect">
            <a:avLst/>
          </a:prstGeom>
        </p:spPr>
      </p:pic>
      <p:sp>
        <p:nvSpPr>
          <p:cNvPr id="6" name="Text Box 105">
            <a:extLst>
              <a:ext uri="{FF2B5EF4-FFF2-40B4-BE49-F238E27FC236}">
                <a16:creationId xmlns:a16="http://schemas.microsoft.com/office/drawing/2014/main" id="{023C8236-724D-4F61-9A1C-AA76008D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303" y="2511742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120 </a:t>
            </a:r>
          </a:p>
        </p:txBody>
      </p:sp>
      <p:sp>
        <p:nvSpPr>
          <p:cNvPr id="7" name="Text Box 108">
            <a:extLst>
              <a:ext uri="{FF2B5EF4-FFF2-40B4-BE49-F238E27FC236}">
                <a16:creationId xmlns:a16="http://schemas.microsoft.com/office/drawing/2014/main" id="{DD358BBB-C76C-4620-899A-9D245D56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448" y="2525236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8" name="Text Box 109">
            <a:extLst>
              <a:ext uri="{FF2B5EF4-FFF2-40B4-BE49-F238E27FC236}">
                <a16:creationId xmlns:a16="http://schemas.microsoft.com/office/drawing/2014/main" id="{D34A7A58-75A5-4A60-BF9E-ACA58C31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869" y="2933526"/>
            <a:ext cx="106457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7" name="Text Box 125">
            <a:extLst>
              <a:ext uri="{FF2B5EF4-FFF2-40B4-BE49-F238E27FC236}">
                <a16:creationId xmlns:a16="http://schemas.microsoft.com/office/drawing/2014/main" id="{84AB2A11-7649-4568-987E-DB1C2FC3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231" y="2985231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127">
            <a:extLst>
              <a:ext uri="{FF2B5EF4-FFF2-40B4-BE49-F238E27FC236}">
                <a16:creationId xmlns:a16="http://schemas.microsoft.com/office/drawing/2014/main" id="{3B3DE197-DCE5-4B6A-A654-A06011E2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323" y="2933526"/>
            <a:ext cx="44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128">
            <a:extLst>
              <a:ext uri="{FF2B5EF4-FFF2-40B4-BE49-F238E27FC236}">
                <a16:creationId xmlns:a16="http://schemas.microsoft.com/office/drawing/2014/main" id="{FDBF5DC7-F5B3-42AB-899E-334FF7F2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208" y="3330229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grpSp>
        <p:nvGrpSpPr>
          <p:cNvPr id="21" name="Group 66">
            <a:extLst>
              <a:ext uri="{FF2B5EF4-FFF2-40B4-BE49-F238E27FC236}">
                <a16:creationId xmlns:a16="http://schemas.microsoft.com/office/drawing/2014/main" id="{71216B5F-3F1A-49C7-A5D4-A1EE76FA4CD9}"/>
              </a:ext>
            </a:extLst>
          </p:cNvPr>
          <p:cNvGrpSpPr>
            <a:grpSpLocks/>
          </p:cNvGrpSpPr>
          <p:nvPr/>
        </p:nvGrpSpPr>
        <p:grpSpPr bwMode="auto">
          <a:xfrm>
            <a:off x="6381619" y="2705943"/>
            <a:ext cx="1066799" cy="964316"/>
            <a:chOff x="960" y="2352"/>
            <a:chExt cx="1392" cy="1248"/>
          </a:xfrm>
        </p:grpSpPr>
        <p:sp>
          <p:nvSpPr>
            <p:cNvPr id="22" name="Line 67">
              <a:extLst>
                <a:ext uri="{FF2B5EF4-FFF2-40B4-BE49-F238E27FC236}">
                  <a16:creationId xmlns:a16="http://schemas.microsoft.com/office/drawing/2014/main" id="{B3FB41A9-5512-44CE-8EC8-582AB91F6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52"/>
              <a:ext cx="0" cy="12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68">
              <a:extLst>
                <a:ext uri="{FF2B5EF4-FFF2-40B4-BE49-F238E27FC236}">
                  <a16:creationId xmlns:a16="http://schemas.microsoft.com/office/drawing/2014/main" id="{CCBCC8C6-1ED9-43A4-B4C4-C369614A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784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 Box 125">
            <a:extLst>
              <a:ext uri="{FF2B5EF4-FFF2-40B4-BE49-F238E27FC236}">
                <a16:creationId xmlns:a16="http://schemas.microsoft.com/office/drawing/2014/main" id="{8127E32A-0FBA-4555-B8E1-D1CB5F51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276" y="3006479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 Box 125">
            <a:extLst>
              <a:ext uri="{FF2B5EF4-FFF2-40B4-BE49-F238E27FC236}">
                <a16:creationId xmlns:a16="http://schemas.microsoft.com/office/drawing/2014/main" id="{CC3B9ADC-BC56-4369-8CB7-40A1B615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79" y="299133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8" grpId="0"/>
      <p:bldP spid="17" grpId="0"/>
      <p:bldP spid="19" grpId="0"/>
      <p:bldP spid="20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>
            <a:extLst>
              <a:ext uri="{FF2B5EF4-FFF2-40B4-BE49-F238E27FC236}">
                <a16:creationId xmlns:a16="http://schemas.microsoft.com/office/drawing/2014/main" id="{C1EF8B42-4C47-4D44-A034-958452EE1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01" y="1390574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DF6583BE-2B27-49BA-97EA-8F51DCE3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55" y="2170979"/>
            <a:ext cx="2189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0,8m   :  16kg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5E90590-8D47-4D53-94FA-47880357C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55" y="2780579"/>
            <a:ext cx="2189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0,18m : </a:t>
            </a: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kg?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1329F67C-84F0-4189-A551-7E6279AB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074" y="136294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BDD59905-9428-4124-A122-3CA7FD03B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022" y="1839191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1m thanh sắt </a:t>
            </a: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ó cân nặng là: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AFC2D069-092D-4194-B3B5-4B412E8D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022" y="2386879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	16 : 0,8 = 20 (kg)</a:t>
            </a: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0C82F1AB-87EE-49C2-97E3-C14D49F4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022" y="2934567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Thanh sắt cùng loại dài 0,18 m nặng là:</a:t>
            </a: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D06AF90C-8116-4758-A290-39AA0894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022" y="3482255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	20 x 0,18 = 3,6 (kg)</a:t>
            </a: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4FF07642-2175-4BFC-83D8-364202CE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022" y="4160116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Đáp số: 3,6 kg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7BFF0A-5B2B-4D61-BCDA-01D2CDFE23E3}"/>
              </a:ext>
            </a:extLst>
          </p:cNvPr>
          <p:cNvCxnSpPr/>
          <p:nvPr/>
        </p:nvCxnSpPr>
        <p:spPr>
          <a:xfrm>
            <a:off x="2888673" y="1390574"/>
            <a:ext cx="0" cy="3000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DF30851-E960-4074-A2D2-BDAD2002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5800"/>
            <a:ext cx="5297100" cy="375900"/>
          </a:xfrm>
        </p:spPr>
        <p:txBody>
          <a:bodyPr/>
          <a:lstStyle/>
          <a:p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3: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3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93C328F-742D-465F-AF69-C0F746BC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10085"/>
            <a:ext cx="42914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BẠN!</a:t>
            </a:r>
          </a:p>
        </p:txBody>
      </p:sp>
      <p:pic>
        <p:nvPicPr>
          <p:cNvPr id="5" name="图片 6" descr="图片包含 玩具&#10;&#10;已生成高可信度的说明">
            <a:extLst>
              <a:ext uri="{FF2B5EF4-FFF2-40B4-BE49-F238E27FC236}">
                <a16:creationId xmlns:a16="http://schemas.microsoft.com/office/drawing/2014/main" id="{05779FAD-A16F-4CAC-9C9A-671EC8EDA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25950" r="29928" b="22007"/>
          <a:stretch/>
        </p:blipFill>
        <p:spPr>
          <a:xfrm>
            <a:off x="538560" y="418123"/>
            <a:ext cx="5446604" cy="47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77494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EFD364-F591-4A8B-8385-2355793C1773}"/>
              </a:ext>
            </a:extLst>
          </p:cNvPr>
          <p:cNvSpPr txBox="1"/>
          <p:nvPr/>
        </p:nvSpPr>
        <p:spPr>
          <a:xfrm>
            <a:off x="720000" y="1273713"/>
            <a:ext cx="70524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CC"/>
                </a:solidFill>
                <a:cs typeface="Arial" panose="020B0604020202020204" pitchFamily="34" charset="0"/>
              </a:rPr>
              <a:t>Chọn câu trả lời đúng nhất: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68 : 0,125 khi bỏ dấu phẩy ở số chia, em phải thêm vào bên phải số bị chia bao nhiêu chữ số 0?</a:t>
            </a:r>
            <a:r>
              <a:rPr lang="en-US" altLang="en-US" sz="2800" b="1">
                <a:solidFill>
                  <a:srgbClr val="6600FF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  <a:cs typeface="Arial" panose="020B0604020202020204" pitchFamily="34" charset="0"/>
              </a:rPr>
              <a:t>  A. Một chữ số 0           B. Hai chữ số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  <a:cs typeface="Arial" panose="020B0604020202020204" pitchFamily="34" charset="0"/>
              </a:rPr>
              <a:t>  C. Ba chữ số 0             D. Bốn chữ số 0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31B9726-42CA-4753-AF25-D001E1D0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3906706"/>
            <a:ext cx="675408" cy="690994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83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EFD364-F591-4A8B-8385-2355793C1773}"/>
              </a:ext>
            </a:extLst>
          </p:cNvPr>
          <p:cNvSpPr txBox="1"/>
          <p:nvPr/>
        </p:nvSpPr>
        <p:spPr>
          <a:xfrm>
            <a:off x="720000" y="1273713"/>
            <a:ext cx="7704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CC"/>
                </a:solidFill>
                <a:cs typeface="Arial" panose="020B0604020202020204" pitchFamily="34" charset="0"/>
              </a:rPr>
              <a:t>Chọn câu trả lời đúng nhất: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Tìm nhanh kết quả của phép chia: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                  124 : 12,4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  <a:cs typeface="Arial" panose="020B0604020202020204" pitchFamily="34" charset="0"/>
              </a:rPr>
              <a:t>A. 70          B. 50         C. 30          D. 10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31B9726-42CA-4753-AF25-D001E1D0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235" y="3090864"/>
            <a:ext cx="675408" cy="690994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40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EFD364-F591-4A8B-8385-2355793C1773}"/>
              </a:ext>
            </a:extLst>
          </p:cNvPr>
          <p:cNvSpPr txBox="1"/>
          <p:nvPr/>
        </p:nvSpPr>
        <p:spPr>
          <a:xfrm>
            <a:off x="720000" y="1273713"/>
            <a:ext cx="7704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CC"/>
                </a:solidFill>
                <a:cs typeface="Arial" panose="020B0604020202020204" pitchFamily="34" charset="0"/>
              </a:rPr>
              <a:t>Chọn câu trả lời đúng nhất: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Tìm nhanh kết quả của phép chia: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cs typeface="Arial" panose="020B0604020202020204" pitchFamily="34" charset="0"/>
              </a:rPr>
              <a:t>                  124 : 12,4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FF"/>
                </a:solidFill>
                <a:cs typeface="Arial" panose="020B0604020202020204" pitchFamily="34" charset="0"/>
              </a:rPr>
              <a:t>A. 70          B. 50         C. 30          D. 10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31B9726-42CA-4753-AF25-D001E1D0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235" y="3090864"/>
            <a:ext cx="675408" cy="690994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03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1" name="Google Shape;3761;p47"/>
          <p:cNvPicPr preferRelativeResize="0"/>
          <p:nvPr/>
        </p:nvPicPr>
        <p:blipFill rotWithShape="1">
          <a:blip r:embed="rId3">
            <a:alphaModFix/>
          </a:blip>
          <a:srcRect l="16633" r="11856"/>
          <a:stretch/>
        </p:blipFill>
        <p:spPr>
          <a:xfrm>
            <a:off x="4572625" y="965600"/>
            <a:ext cx="3212700" cy="3183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A314A-AAF3-491D-8248-500EB70DA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1" y="220525"/>
            <a:ext cx="5114987" cy="2499577"/>
          </a:xfrm>
          <a:prstGeom prst="rect">
            <a:avLst/>
          </a:prstGeom>
        </p:spPr>
      </p:pic>
      <p:pic>
        <p:nvPicPr>
          <p:cNvPr id="10" name="图片 6" descr="图片包含 玩具&#10;&#10;已生成高可信度的说明">
            <a:extLst>
              <a:ext uri="{FF2B5EF4-FFF2-40B4-BE49-F238E27FC236}">
                <a16:creationId xmlns:a16="http://schemas.microsoft.com/office/drawing/2014/main" id="{28D90F20-B40A-45E8-9CC8-8F0D7D705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25950" r="29928" b="22007"/>
          <a:stretch/>
        </p:blipFill>
        <p:spPr>
          <a:xfrm>
            <a:off x="926070" y="2346028"/>
            <a:ext cx="3576240" cy="31026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41"/>
          <p:cNvSpPr txBox="1">
            <a:spLocks noGrp="1"/>
          </p:cNvSpPr>
          <p:nvPr>
            <p:ph type="ctrTitle"/>
          </p:nvPr>
        </p:nvSpPr>
        <p:spPr>
          <a:xfrm>
            <a:off x="2578584" y="2043288"/>
            <a:ext cx="4005000" cy="1286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UVN Huong Que Nang" panose="020E0804040705030404" pitchFamily="34" charset="0"/>
                <a:sym typeface="Abril Fatface"/>
              </a:rPr>
              <a:t>CHIA MỘT SỐ TỰ NHIÊN CHO MỘT SỐ THẬP PHÂN</a:t>
            </a:r>
            <a:endParaRPr sz="4000">
              <a:solidFill>
                <a:schemeClr val="dk2"/>
              </a:solidFill>
              <a:latin typeface="UVN Huong Que Nang" panose="020E0804040705030404" pitchFamily="34" charset="0"/>
              <a:sym typeface="Abril Fatface"/>
            </a:endParaRPr>
          </a:p>
        </p:txBody>
      </p:sp>
      <p:sp>
        <p:nvSpPr>
          <p:cNvPr id="4" name="Google Shape;3709;p41">
            <a:extLst>
              <a:ext uri="{FF2B5EF4-FFF2-40B4-BE49-F238E27FC236}">
                <a16:creationId xmlns:a16="http://schemas.microsoft.com/office/drawing/2014/main" id="{4CF71C5B-064C-42DF-B501-1A62AA31468C}"/>
              </a:ext>
            </a:extLst>
          </p:cNvPr>
          <p:cNvSpPr txBox="1">
            <a:spLocks/>
          </p:cNvSpPr>
          <p:nvPr/>
        </p:nvSpPr>
        <p:spPr>
          <a:xfrm>
            <a:off x="2685829" y="756571"/>
            <a:ext cx="4005000" cy="12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latin typeface="UVN Huong Que Nang" panose="020E0804040705030404" pitchFamily="34" charset="0"/>
              </a:rPr>
              <a:t>TOÁN 5</a:t>
            </a:r>
            <a:endParaRPr lang="en-US" sz="4000">
              <a:solidFill>
                <a:schemeClr val="dk2"/>
              </a:solidFill>
              <a:latin typeface="UVN Huong Que Nang" panose="020E0804040705030404" pitchFamily="34" charset="0"/>
            </a:endParaRPr>
          </a:p>
        </p:txBody>
      </p:sp>
      <p:sp>
        <p:nvSpPr>
          <p:cNvPr id="5" name="Google Shape;3709;p41">
            <a:extLst>
              <a:ext uri="{FF2B5EF4-FFF2-40B4-BE49-F238E27FC236}">
                <a16:creationId xmlns:a16="http://schemas.microsoft.com/office/drawing/2014/main" id="{F2F60123-B78D-44E9-8114-6EB527AD5312}"/>
              </a:ext>
            </a:extLst>
          </p:cNvPr>
          <p:cNvSpPr txBox="1">
            <a:spLocks/>
          </p:cNvSpPr>
          <p:nvPr/>
        </p:nvSpPr>
        <p:spPr>
          <a:xfrm>
            <a:off x="2632207" y="3074472"/>
            <a:ext cx="4005000" cy="128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bril Fatface"/>
              <a:buNone/>
              <a:defRPr sz="52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latin typeface="UVN Huong Que Nang" panose="020E0804040705030404" pitchFamily="34" charset="0"/>
              </a:rPr>
              <a:t>Trang 69 - 70</a:t>
            </a:r>
            <a:endParaRPr lang="en-US" sz="4000">
              <a:solidFill>
                <a:schemeClr val="dk2"/>
              </a:solidFill>
              <a:latin typeface="UVN Huong Que Nang" panose="020E080404070503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1425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p43"/>
          <p:cNvSpPr txBox="1">
            <a:spLocks noGrp="1"/>
          </p:cNvSpPr>
          <p:nvPr>
            <p:ph type="title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32" name="Google Shape;3732;p43"/>
          <p:cNvSpPr txBox="1">
            <a:spLocks noGrp="1"/>
          </p:cNvSpPr>
          <p:nvPr>
            <p:ph type="title" idx="9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9AF824-A0D5-4BE5-92D3-D64D8CAE96F2}"/>
              </a:ext>
            </a:extLst>
          </p:cNvPr>
          <p:cNvSpPr txBox="1"/>
          <p:nvPr/>
        </p:nvSpPr>
        <p:spPr>
          <a:xfrm>
            <a:off x="2562579" y="1560282"/>
            <a:ext cx="4583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cách chia một số tự nhiên cho một số thập phân.</a:t>
            </a:r>
            <a:endParaRPr lang="vi-VN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A79FC1-F23E-4D39-97F9-3004B56A2A12}"/>
              </a:ext>
            </a:extLst>
          </p:cNvPr>
          <p:cNvSpPr txBox="1"/>
          <p:nvPr/>
        </p:nvSpPr>
        <p:spPr>
          <a:xfrm>
            <a:off x="2562579" y="3128242"/>
            <a:ext cx="4583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để giải các bài toán có lời văn liên quan đến chia một số tự nhiên cho một số thập phân</a:t>
            </a:r>
            <a:endParaRPr lang="en-US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5243938-7A20-42F4-BBA0-2DC4B060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77" y="445769"/>
            <a:ext cx="6785436" cy="7011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2"/>
          <p:cNvSpPr txBox="1">
            <a:spLocks noGrp="1"/>
          </p:cNvSpPr>
          <p:nvPr>
            <p:ph type="title"/>
          </p:nvPr>
        </p:nvSpPr>
        <p:spPr>
          <a:xfrm>
            <a:off x="314255" y="409968"/>
            <a:ext cx="529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rồi so sánh kết quả tính: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19328FD-AE7E-48A5-841E-36877337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67" y="1346147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và     (25 x 5 ) : (4 x 5)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7549465-F4DD-4A0D-99AE-65DF3C87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67" y="2379610"/>
            <a:ext cx="47910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và     (4,2 x 10 ) : (7 x 10)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5F8901-CE8C-4F3F-A5F2-AC2E6A92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67" y="3411484"/>
            <a:ext cx="5732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và    (37,8 x 100) : (9 x 100)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426962B-7419-4810-A8CF-C243E9FD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59" y="1406472"/>
            <a:ext cx="1882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25 : 4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C9B316C-76B7-448F-962A-7DBFB6AD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59" y="2427235"/>
            <a:ext cx="19669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4,2 : 7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D17CB19-45A9-453A-B33A-08585B4A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59" y="3446409"/>
            <a:ext cx="2395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37,8 : 9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B38B010-848D-4CBE-9083-DB9FC49F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99" y="2522376"/>
            <a:ext cx="4791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FE983DF-A274-48D2-9AA1-5F1DE5E9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805" y="3990922"/>
            <a:ext cx="57324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2"/>
          <p:cNvSpPr txBox="1">
            <a:spLocks noGrp="1"/>
          </p:cNvSpPr>
          <p:nvPr>
            <p:ph type="title"/>
          </p:nvPr>
        </p:nvSpPr>
        <p:spPr>
          <a:xfrm>
            <a:off x="314255" y="409968"/>
            <a:ext cx="52971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rồi so sánh kết quả tính: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19328FD-AE7E-48A5-841E-36877337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67" y="1346147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và     (25 x 5 ) : (4 x 5)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7549465-F4DD-4A0D-99AE-65DF3C87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67" y="2379610"/>
            <a:ext cx="47910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và     (4,2 x 10 ) : (7 x 10)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5F8901-CE8C-4F3F-A5F2-AC2E6A92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67" y="3411484"/>
            <a:ext cx="5732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và    (37,8 x 100) : (9 x 100)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426962B-7419-4810-A8CF-C243E9FD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59" y="1406472"/>
            <a:ext cx="1882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25 : 4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C9B316C-76B7-448F-962A-7DBFB6AD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59" y="2427235"/>
            <a:ext cx="19669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4,2 : 7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D17CB19-45A9-453A-B33A-08585B4A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59" y="3446409"/>
            <a:ext cx="23955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37,8 : 9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B38B010-848D-4CBE-9083-DB9FC49F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99" y="2522376"/>
            <a:ext cx="4791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FE983DF-A274-48D2-9AA1-5F1DE5E9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805" y="3990922"/>
            <a:ext cx="57324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54A5F23-AA5A-4F16-819E-C3D18E22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699" y="1895170"/>
            <a:ext cx="53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3A155432-AC7E-4C11-B164-54A3963E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699" y="2906837"/>
            <a:ext cx="53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F48AD3BA-77A9-4311-BD02-E9B0159B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699" y="3935313"/>
            <a:ext cx="53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553F3C63-85C6-478C-A20B-2081785D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180" y="1836631"/>
            <a:ext cx="46545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125    :     20  = 6,25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BB619602-5BDE-4CDB-8E90-6067C3B0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76" y="1871697"/>
            <a:ext cx="1676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6,25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B5C639BC-4813-4F1C-99EC-2903128FB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763" y="2840022"/>
            <a:ext cx="42672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42        :    70  =  0,6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48DAABA-54A3-43E1-B428-A6B88092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35" y="2870668"/>
            <a:ext cx="1752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0,6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1F470F79-6B40-4AD1-8114-E61BC5AEA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83" y="3914629"/>
            <a:ext cx="510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vi-VN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3780      :    900  =  4,2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74AB2DD-0791-41D1-986E-1A6E9CA50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24" y="3907666"/>
            <a:ext cx="2133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4,2</a:t>
            </a:r>
          </a:p>
        </p:txBody>
      </p:sp>
    </p:spTree>
    <p:extLst>
      <p:ext uri="{BB962C8B-B14F-4D97-AF65-F5344CB8AC3E}">
        <p14:creationId xmlns:p14="http://schemas.microsoft.com/office/powerpoint/2010/main" val="1609358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p44"/>
          <p:cNvSpPr txBox="1">
            <a:spLocks noGrp="1"/>
          </p:cNvSpPr>
          <p:nvPr>
            <p:ph type="title" idx="2"/>
          </p:nvPr>
        </p:nvSpPr>
        <p:spPr>
          <a:xfrm>
            <a:off x="3476978" y="3594753"/>
            <a:ext cx="2190044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UVN Mang Tre" panose="00000400000000000000" pitchFamily="2" charset="0"/>
              </a:rPr>
              <a:t>G</a:t>
            </a:r>
            <a:r>
              <a:rPr lang="en" sz="2800" b="1">
                <a:solidFill>
                  <a:schemeClr val="bg1"/>
                </a:solidFill>
                <a:latin typeface="UVN Mang Tre" panose="00000400000000000000" pitchFamily="2" charset="0"/>
              </a:rPr>
              <a:t>hi nhớ</a:t>
            </a:r>
            <a:endParaRPr sz="2800" b="1">
              <a:solidFill>
                <a:schemeClr val="bg1"/>
              </a:solidFill>
              <a:latin typeface="UVN Mang Tr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7F9EC-C2C0-434B-AB0D-83A64BB75164}"/>
              </a:ext>
            </a:extLst>
          </p:cNvPr>
          <p:cNvSpPr txBox="1"/>
          <p:nvPr/>
        </p:nvSpPr>
        <p:spPr>
          <a:xfrm>
            <a:off x="2266245" y="1548747"/>
            <a:ext cx="4916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Khi nhân số bị chia và số </a:t>
            </a:r>
            <a:endParaRPr lang="vi-VN" altLang="en-US" sz="32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chia với cùng một số khác</a:t>
            </a:r>
            <a:r>
              <a:rPr lang="vi-VN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endParaRPr lang="vi-VN" altLang="en-US" sz="32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thì th</a:t>
            </a:r>
            <a:r>
              <a:rPr lang="vi-VN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ng không thay </a:t>
            </a:r>
            <a:r>
              <a:rPr lang="vi-VN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i="1">
                <a:solidFill>
                  <a:schemeClr val="bg1"/>
                </a:solidFill>
                <a:latin typeface="Times New Roman" panose="02020603050405020304" pitchFamily="18" charset="0"/>
              </a:rPr>
              <a:t>ổi.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2"/>
          <p:cNvSpPr txBox="1">
            <a:spLocks noGrp="1"/>
          </p:cNvSpPr>
          <p:nvPr>
            <p:ph type="title"/>
          </p:nvPr>
        </p:nvSpPr>
        <p:spPr>
          <a:xfrm>
            <a:off x="314255" y="409967"/>
            <a:ext cx="5297100" cy="615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FE983DF-A274-48D2-9AA1-5F1DE5E9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805" y="3990922"/>
            <a:ext cx="57324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6C547-8B15-4045-B98E-42FC50D88D46}"/>
              </a:ext>
            </a:extLst>
          </p:cNvPr>
          <p:cNvSpPr txBox="1"/>
          <p:nvPr/>
        </p:nvSpPr>
        <p:spPr>
          <a:xfrm>
            <a:off x="318073" y="1125448"/>
            <a:ext cx="850785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Một mảnh vườn hình chữ nhật có diện tích là 57m</a:t>
            </a:r>
            <a:r>
              <a:rPr lang="vi-VN" sz="2400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2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, chiều dài 9,5m. Hỏi chiều rộng của mảnh vườn là bao nhiêu mét?</a:t>
            </a:r>
            <a:br>
              <a:rPr lang="vi-VN"/>
            </a:br>
            <a:endParaRPr lang="en-US"/>
          </a:p>
        </p:txBody>
      </p:sp>
      <p:pic>
        <p:nvPicPr>
          <p:cNvPr id="1026" name="Picture 2" descr="Một mảnh vườn hình chữ nhật có chiều rộng 30 ,m, chiều dài gấp 5">
            <a:extLst>
              <a:ext uri="{FF2B5EF4-FFF2-40B4-BE49-F238E27FC236}">
                <a16:creationId xmlns:a16="http://schemas.microsoft.com/office/drawing/2014/main" id="{4C18AC78-AE12-4496-AD4B-AF8E1E00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1" y="2056930"/>
            <a:ext cx="4765758" cy="26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9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2"/>
          <p:cNvSpPr txBox="1">
            <a:spLocks noGrp="1"/>
          </p:cNvSpPr>
          <p:nvPr>
            <p:ph type="title"/>
          </p:nvPr>
        </p:nvSpPr>
        <p:spPr>
          <a:xfrm>
            <a:off x="314255" y="409967"/>
            <a:ext cx="5297100" cy="615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FE983DF-A274-48D2-9AA1-5F1DE5E9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783" y="2975197"/>
            <a:ext cx="57324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6C547-8B15-4045-B98E-42FC50D88D46}"/>
              </a:ext>
            </a:extLst>
          </p:cNvPr>
          <p:cNvSpPr txBox="1"/>
          <p:nvPr/>
        </p:nvSpPr>
        <p:spPr>
          <a:xfrm>
            <a:off x="318073" y="1125448"/>
            <a:ext cx="850785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Một mảnh vườn hình chữ nhật có diện tích là 57m</a:t>
            </a:r>
            <a:r>
              <a:rPr lang="vi-VN" sz="2400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2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, chiều dài 9,5m. Hỏi chiều rộng của mảnh vườn là bao nhiêu mét?</a:t>
            </a:r>
            <a:br>
              <a:rPr lang="vi-VN"/>
            </a:br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FA79A48-D7C4-4859-82A5-9FCCA8FEF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702" y="2227616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57 : 9,5 = ? (m)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BFF60E06-73A3-41A6-BAFB-25EDDA25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55394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B19BB"/>
                </a:solidFill>
                <a:latin typeface="Times New Roman" panose="02020603050405020304" pitchFamily="18" charset="0"/>
              </a:rPr>
              <a:t>Ta có:   57 : 9,5 = (57 x 10) : (9,5 x 10)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AEA61D5A-CED8-465D-8E98-1F68F8FC6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413" y="321705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=     570      :     95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B8892D8E-2441-4E95-B999-59F477BF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77" y="2232819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B19BB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0BA5499-C55C-4058-B06A-29DF6DF2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05" y="3194588"/>
            <a:ext cx="1595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     57 : 9,5 </a:t>
            </a:r>
            <a:endParaRPr lang="en-US" altLang="en-US" sz="2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10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Global Expansion Consulting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964</Words>
  <Application>Microsoft Office PowerPoint</Application>
  <PresentationFormat>On-screen Show (16:9)</PresentationFormat>
  <Paragraphs>179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 New Roman</vt:lpstr>
      <vt:lpstr>UVN Mang Tre</vt:lpstr>
      <vt:lpstr>Montserrat</vt:lpstr>
      <vt:lpstr>Montserrat Medium</vt:lpstr>
      <vt:lpstr>Montserrat SemiBold</vt:lpstr>
      <vt:lpstr>Verdana</vt:lpstr>
      <vt:lpstr>Wingdings 3</vt:lpstr>
      <vt:lpstr>Abril Fatface</vt:lpstr>
      <vt:lpstr>UVN Huong Que Nang</vt:lpstr>
      <vt:lpstr>Arial</vt:lpstr>
      <vt:lpstr>Global Expansion Consulting Toolkit by Slidesgo</vt:lpstr>
      <vt:lpstr>CHIA MỘT SỐ TỰ NHIÊN CHO MỘT SỐ THẬP PHÂN</vt:lpstr>
      <vt:lpstr>PowerPoint Presentation</vt:lpstr>
      <vt:lpstr>CHIA MỘT SỐ TỰ NHIÊN CHO MỘT SỐ THẬP PHÂN</vt:lpstr>
      <vt:lpstr>01</vt:lpstr>
      <vt:lpstr>a) Tính rồi so sánh kết quả tính:</vt:lpstr>
      <vt:lpstr>a) Tính rồi so sánh kết quả tính:</vt:lpstr>
      <vt:lpstr>Ghi nhớ</vt:lpstr>
      <vt:lpstr>b) Ví dụ 1:</vt:lpstr>
      <vt:lpstr>b) Ví dụ 1:</vt:lpstr>
      <vt:lpstr>b) Ví dụ 1:</vt:lpstr>
      <vt:lpstr>c) Ví dụ 2:</vt:lpstr>
      <vt:lpstr>PowerPoint Presentation</vt:lpstr>
      <vt:lpstr>Đặt tính rồi tính</vt:lpstr>
      <vt:lpstr>PowerPoint Presentation</vt:lpstr>
      <vt:lpstr>PowerPoint Presentation</vt:lpstr>
      <vt:lpstr>PowerPoint Presentation</vt:lpstr>
      <vt:lpstr>02.</vt:lpstr>
      <vt:lpstr>03.</vt:lpstr>
      <vt:lpstr> Bài 3:</vt:lpstr>
      <vt:lpstr> Bài 3: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Expansion Consulting Toolkit</dc:title>
  <dc:creator>ADMIN</dc:creator>
  <cp:lastModifiedBy>ADMIN</cp:lastModifiedBy>
  <cp:revision>14</cp:revision>
  <dcterms:modified xsi:type="dcterms:W3CDTF">2021-11-25T00:33:47Z</dcterms:modified>
</cp:coreProperties>
</file>