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7"/>
  </p:notesMasterIdLst>
  <p:sldIdLst>
    <p:sldId id="331" r:id="rId2"/>
    <p:sldId id="326" r:id="rId3"/>
    <p:sldId id="301" r:id="rId4"/>
    <p:sldId id="329" r:id="rId5"/>
    <p:sldId id="332" r:id="rId6"/>
    <p:sldId id="267" r:id="rId7"/>
    <p:sldId id="304" r:id="rId8"/>
    <p:sldId id="328" r:id="rId9"/>
    <p:sldId id="327" r:id="rId10"/>
    <p:sldId id="333" r:id="rId11"/>
    <p:sldId id="303" r:id="rId12"/>
    <p:sldId id="330" r:id="rId13"/>
    <p:sldId id="306" r:id="rId14"/>
    <p:sldId id="307" r:id="rId15"/>
    <p:sldId id="324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C0813"/>
    <a:srgbClr val="FFCCCC"/>
    <a:srgbClr val="990033"/>
    <a:srgbClr val="FF00FF"/>
    <a:srgbClr val="800000"/>
    <a:srgbClr val="00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 autoAdjust="0"/>
    <p:restoredTop sz="94660"/>
  </p:normalViewPr>
  <p:slideViewPr>
    <p:cSldViewPr>
      <p:cViewPr varScale="1">
        <p:scale>
          <a:sx n="65" d="100"/>
          <a:sy n="65" d="100"/>
        </p:scale>
        <p:origin x="-629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53A16BF-A402-4F55-B9F6-BD39E0D6A832}" type="datetimeFigureOut">
              <a:rPr lang="en-US"/>
              <a:pPr>
                <a:defRPr/>
              </a:pPr>
              <a:t>07/12/2021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DE30E1-D813-4C8F-B73D-9B19EF248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43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17019-9FE0-48DA-B0D8-117C5813B5F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00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3E0E42-59A6-4F14-8E0E-46CA959C1E4E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B2057E-740D-4872-AA07-C931E680985D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E30E1-D813-4C8F-B73D-9B19EF248BB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6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F1FD4-441A-47AA-B4CD-E34A73800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36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37FA3-7B4C-4519-A4A6-8A4366021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65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AB87F-9541-45A4-A186-E2D8B03280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288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E7348-B44F-4C02-A349-7A729DAE0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06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69477"/>
      </p:ext>
    </p:extLst>
  </p:cSld>
  <p:clrMapOvr>
    <a:masterClrMapping/>
  </p:clrMapOvr>
  <p:transition spd="slow"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DC4BC-2621-49A0-949E-944C2AC588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84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B124C-CE30-4B01-9EAD-BD555118E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80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7F46E-22D4-48E3-A8B1-442F325C9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92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4FDBD-8B78-4434-B415-3024BA3CE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5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12B29-EDB3-46AD-9C5E-65A9C95FE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842AF-25B3-488E-96FB-2B91173CA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85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7701F-6575-4220-B346-EF90DBCB5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34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2E6D3-EE9F-4021-BE5E-3C97F9E66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82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2D51223-3CDB-4ADC-9C0C-E730905970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35F6D3DE-405C-4B08-9CD3-75672218D2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64673" y="2695361"/>
            <a:ext cx="1679327" cy="2286000"/>
          </a:xfrm>
          <a:prstGeom prst="rect">
            <a:avLst/>
          </a:prstGeom>
        </p:spPr>
      </p:pic>
      <p:pic>
        <p:nvPicPr>
          <p:cNvPr id="5" name="PA_图片 8" descr="图片包含 矢量图形, 事情&#10;&#10;已生成高可信度的说明">
            <a:extLst>
              <a:ext uri="{FF2B5EF4-FFF2-40B4-BE49-F238E27FC236}">
                <a16:creationId xmlns:a16="http://schemas.microsoft.com/office/drawing/2014/main" xmlns="" id="{BC18687A-0DDD-4585-8A15-6ECA6E64C6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1888" y="1999319"/>
            <a:ext cx="3420621" cy="3678086"/>
          </a:xfrm>
          <a:prstGeom prst="rect">
            <a:avLst/>
          </a:prstGeom>
        </p:spPr>
      </p:pic>
      <p:pic>
        <p:nvPicPr>
          <p:cNvPr id="6" name="PA_图片 10">
            <a:extLst>
              <a:ext uri="{FF2B5EF4-FFF2-40B4-BE49-F238E27FC236}">
                <a16:creationId xmlns:a16="http://schemas.microsoft.com/office/drawing/2014/main" xmlns="" id="{FF65E65F-31EB-4D24-98AC-69DC68A0C9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8423" y="1390891"/>
            <a:ext cx="1753007" cy="175300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EFA97CED-98B0-4355-AEA4-3396701F2831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283" y="-649546"/>
            <a:ext cx="6484177" cy="5564446"/>
          </a:xfrm>
          <a:prstGeom prst="rect">
            <a:avLst/>
          </a:prstGeom>
        </p:spPr>
      </p:pic>
      <p:sp>
        <p:nvSpPr>
          <p:cNvPr id="8" name="文本框 2054"/>
          <p:cNvSpPr txBox="1"/>
          <p:nvPr/>
        </p:nvSpPr>
        <p:spPr>
          <a:xfrm>
            <a:off x="2959563" y="1758614"/>
            <a:ext cx="4416155" cy="1873494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814436" eaLnBrk="1" hangingPunct="1">
              <a:spcBef>
                <a:spcPct val="50000"/>
              </a:spcBef>
              <a:defRPr/>
            </a:pP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CHÀO MỪNG 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 </a:t>
            </a:r>
            <a:r>
              <a:rPr lang="vi-VN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CON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85088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7.40741E-7 L -0.00325 0.85232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=""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=""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=""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 smtClean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2. Luyện tập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872     4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390     6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905     5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3" y="1962150"/>
            <a:ext cx="685800" cy="763339"/>
            <a:chOff x="528" y="2841"/>
            <a:chExt cx="432" cy="47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2" y="1922585"/>
            <a:ext cx="738188" cy="1550988"/>
            <a:chOff x="528" y="2841"/>
            <a:chExt cx="465" cy="957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smtClean="0">
                  <a:latin typeface="Times New Roman" panose="02020603050405020304" pitchFamily="18" charset="0"/>
                </a:rPr>
                <a:t>3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75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981325" y="221298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19084" y="222884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81325" y="257694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25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143250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2" y="145678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13056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30201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077200" y="15485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091362" y="2282563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3020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295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279423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00937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00937" y="34983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6" grpId="0"/>
      <p:bldP spid="107" grpId="0"/>
      <p:bldP spid="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457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489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230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 b="1" smtClean="0">
                <a:latin typeface="Times New Roman" panose="02020603050405020304" pitchFamily="18" charset="0"/>
              </a:rPr>
              <a:t>)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4" y="1962152"/>
            <a:ext cx="804863" cy="769822"/>
            <a:chOff x="528" y="2841"/>
            <a:chExt cx="507" cy="475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603" y="3316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1" y="1922585"/>
            <a:ext cx="685800" cy="763339"/>
            <a:chOff x="528" y="2841"/>
            <a:chExt cx="432" cy="471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578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3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1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28192" y="220047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14662" y="222112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809874" y="2582935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27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14662" y="294687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45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9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7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4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3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1" y="1456787"/>
            <a:ext cx="713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18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302012" y="194767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5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506066" y="196026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0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165123" y="153782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268674" y="2246054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4</a:t>
            </a:r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67600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200765" y="2931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8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035669" y="170922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186111" y="338485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  <a:latin typeface="Times Neue Roman"/>
              </a:rPr>
              <a:t>6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  <p:sp>
        <p:nvSpPr>
          <p:cNvPr id="110" name="Line 44"/>
          <p:cNvSpPr>
            <a:spLocks noChangeShapeType="1"/>
          </p:cNvSpPr>
          <p:nvPr/>
        </p:nvSpPr>
        <p:spPr bwMode="auto">
          <a:xfrm>
            <a:off x="2933700" y="3890365"/>
            <a:ext cx="6858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3200765" y="390807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ue Roman"/>
              </a:rPr>
              <a:t>2</a:t>
            </a:r>
            <a:endParaRPr lang="en-US" sz="2800" b="1">
              <a:solidFill>
                <a:srgbClr val="FF0000"/>
              </a:solidFill>
              <a:latin typeface="Times Neue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521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26" grpId="0"/>
      <p:bldP spid="3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4" grpId="0"/>
      <p:bldP spid="105" grpId="0"/>
      <p:bldP spid="109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0" name="Text Box 70"/>
          <p:cNvSpPr txBox="1">
            <a:spLocks noChangeArrowheads="1"/>
          </p:cNvSpPr>
          <p:nvPr/>
        </p:nvSpPr>
        <p:spPr bwMode="auto">
          <a:xfrm>
            <a:off x="0" y="1859168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:1 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1991" name="Text Box 71"/>
          <p:cNvSpPr txBox="1">
            <a:spLocks noChangeArrowheads="1"/>
          </p:cNvSpPr>
          <p:nvPr/>
        </p:nvSpPr>
        <p:spPr bwMode="auto">
          <a:xfrm>
            <a:off x="4267200" y="1962150"/>
            <a:ext cx="48006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tất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234 : 9 = 26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     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:26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994" name="Text Box 74"/>
          <p:cNvSpPr txBox="1">
            <a:spLocks noChangeArrowheads="1"/>
          </p:cNvSpPr>
          <p:nvPr/>
        </p:nvSpPr>
        <p:spPr bwMode="auto">
          <a:xfrm>
            <a:off x="76200" y="24223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vi-VN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(V)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1995" name="Text Box 75"/>
          <p:cNvSpPr txBox="1">
            <a:spLocks noChangeArrowheads="1"/>
          </p:cNvSpPr>
          <p:nvPr/>
        </p:nvSpPr>
        <p:spPr bwMode="auto">
          <a:xfrm>
            <a:off x="5295900" y="124004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96" name="Text Box 76"/>
          <p:cNvSpPr txBox="1">
            <a:spLocks noChangeArrowheads="1"/>
          </p:cNvSpPr>
          <p:nvPr/>
        </p:nvSpPr>
        <p:spPr bwMode="auto">
          <a:xfrm>
            <a:off x="-76200" y="1214848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7" name="Text Box 77"/>
          <p:cNvSpPr txBox="1">
            <a:spLocks noChangeArrowheads="1"/>
          </p:cNvSpPr>
          <p:nvPr/>
        </p:nvSpPr>
        <p:spPr bwMode="auto">
          <a:xfrm>
            <a:off x="-39384" y="2513503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:…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0" grpId="0"/>
      <p:bldP spid="81994" grpId="0"/>
      <p:bldP spid="81995" grpId="0"/>
      <p:bldP spid="81996" grpId="0"/>
      <p:bldP spid="819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514350"/>
            <a:ext cx="3581400" cy="690563"/>
            <a:chOff x="384" y="1604"/>
            <a:chExt cx="2256" cy="701"/>
          </a:xfrm>
        </p:grpSpPr>
        <p:sp>
          <p:nvSpPr>
            <p:cNvPr id="13364" name="AutoShape 21"/>
            <p:cNvSpPr>
              <a:spLocks noChangeArrowheads="1"/>
            </p:cNvSpPr>
            <p:nvPr/>
          </p:nvSpPr>
          <p:spPr bwMode="gray">
            <a:xfrm>
              <a:off x="384" y="1614"/>
              <a:ext cx="2256" cy="479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     Viết theo mẫu 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(S)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3365" name="Group 22"/>
            <p:cNvGrpSpPr>
              <a:grpSpLocks/>
            </p:cNvGrpSpPr>
            <p:nvPr/>
          </p:nvGrpSpPr>
          <p:grpSpPr bwMode="auto">
            <a:xfrm>
              <a:off x="432" y="1604"/>
              <a:ext cx="432" cy="701"/>
              <a:chOff x="240" y="1520"/>
              <a:chExt cx="432" cy="701"/>
            </a:xfrm>
          </p:grpSpPr>
          <p:grpSp>
            <p:nvGrpSpPr>
              <p:cNvPr id="13366" name="Group 23"/>
              <p:cNvGrpSpPr>
                <a:grpSpLocks/>
              </p:cNvGrpSpPr>
              <p:nvPr/>
            </p:nvGrpSpPr>
            <p:grpSpPr bwMode="auto">
              <a:xfrm>
                <a:off x="240" y="1583"/>
                <a:ext cx="432" cy="638"/>
                <a:chOff x="999" y="3120"/>
                <a:chExt cx="628" cy="1240"/>
              </a:xfrm>
            </p:grpSpPr>
            <p:sp>
              <p:nvSpPr>
                <p:cNvPr id="13368" name="AutoShape 2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82969" name="Freeform 25"/>
                <p:cNvSpPr>
                  <a:spLocks/>
                </p:cNvSpPr>
                <p:nvPr/>
              </p:nvSpPr>
              <p:spPr bwMode="gray">
                <a:xfrm>
                  <a:off x="1047" y="3167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970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290" y="3323"/>
                  <a:ext cx="169" cy="103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33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1520"/>
                <a:ext cx="288" cy="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83071" name="Group 12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014281568"/>
              </p:ext>
            </p:extLst>
          </p:nvPr>
        </p:nvGraphicFramePr>
        <p:xfrm>
          <a:off x="56508" y="1892300"/>
          <a:ext cx="9067800" cy="2584451"/>
        </p:xfrm>
        <a:graphic>
          <a:graphicData uri="http://schemas.openxmlformats.org/drawingml/2006/table">
            <a:tbl>
              <a:tblPr/>
              <a:tblGrid>
                <a:gridCol w="1317544"/>
                <a:gridCol w="1705056"/>
                <a:gridCol w="2015067"/>
                <a:gridCol w="1937564"/>
                <a:gridCol w="2092569"/>
              </a:tblGrid>
              <a:tr h="6288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001" name="Text Box 57"/>
          <p:cNvSpPr txBox="1">
            <a:spLocks noChangeArrowheads="1"/>
          </p:cNvSpPr>
          <p:nvPr/>
        </p:nvSpPr>
        <p:spPr bwMode="auto">
          <a:xfrm>
            <a:off x="56508" y="2005013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Số đã cho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-19692" y="27813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8 lần</a:t>
            </a:r>
          </a:p>
        </p:txBody>
      </p:sp>
      <p:sp>
        <p:nvSpPr>
          <p:cNvPr id="83003" name="Text Box 59"/>
          <p:cNvSpPr txBox="1">
            <a:spLocks noChangeArrowheads="1"/>
          </p:cNvSpPr>
          <p:nvPr/>
        </p:nvSpPr>
        <p:spPr bwMode="auto">
          <a:xfrm>
            <a:off x="-19692" y="37719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6 lần</a:t>
            </a:r>
          </a:p>
        </p:txBody>
      </p:sp>
      <p:sp>
        <p:nvSpPr>
          <p:cNvPr id="83017" name="Text Box 73"/>
          <p:cNvSpPr txBox="1">
            <a:spLocks noChangeArrowheads="1"/>
          </p:cNvSpPr>
          <p:nvPr/>
        </p:nvSpPr>
        <p:spPr bwMode="auto">
          <a:xfrm>
            <a:off x="1809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</a:t>
            </a:r>
          </a:p>
        </p:txBody>
      </p:sp>
      <p:sp>
        <p:nvSpPr>
          <p:cNvPr id="83018" name="Text Box 74"/>
          <p:cNvSpPr txBox="1">
            <a:spLocks noChangeArrowheads="1"/>
          </p:cNvSpPr>
          <p:nvPr/>
        </p:nvSpPr>
        <p:spPr bwMode="auto">
          <a:xfrm>
            <a:off x="3714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888kg</a:t>
            </a:r>
          </a:p>
        </p:txBody>
      </p:sp>
      <p:sp>
        <p:nvSpPr>
          <p:cNvPr id="83020" name="Text Box 76"/>
          <p:cNvSpPr txBox="1">
            <a:spLocks noChangeArrowheads="1"/>
          </p:cNvSpPr>
          <p:nvPr/>
        </p:nvSpPr>
        <p:spPr bwMode="auto">
          <a:xfrm>
            <a:off x="7295508" y="20193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312 ngày</a:t>
            </a:r>
          </a:p>
        </p:txBody>
      </p:sp>
      <p:sp>
        <p:nvSpPr>
          <p:cNvPr id="83021" name="Text Box 77"/>
          <p:cNvSpPr txBox="1">
            <a:spLocks noChangeArrowheads="1"/>
          </p:cNvSpPr>
          <p:nvPr/>
        </p:nvSpPr>
        <p:spPr bwMode="auto">
          <a:xfrm>
            <a:off x="1275708" y="27813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432m: 8 = </a:t>
            </a:r>
          </a:p>
        </p:txBody>
      </p:sp>
      <p:sp>
        <p:nvSpPr>
          <p:cNvPr id="83029" name="Text Box 85"/>
          <p:cNvSpPr txBox="1">
            <a:spLocks noChangeArrowheads="1"/>
          </p:cNvSpPr>
          <p:nvPr/>
        </p:nvSpPr>
        <p:spPr bwMode="auto">
          <a:xfrm>
            <a:off x="5695308" y="20193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 giờ</a:t>
            </a:r>
          </a:p>
        </p:txBody>
      </p:sp>
      <p:sp>
        <p:nvSpPr>
          <p:cNvPr id="83031" name="Text Box 87"/>
          <p:cNvSpPr txBox="1">
            <a:spLocks noChangeArrowheads="1"/>
          </p:cNvSpPr>
          <p:nvPr/>
        </p:nvSpPr>
        <p:spPr bwMode="auto">
          <a:xfrm>
            <a:off x="13519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 : 6 =</a:t>
            </a:r>
          </a:p>
        </p:txBody>
      </p:sp>
      <p:sp>
        <p:nvSpPr>
          <p:cNvPr id="13353" name="Rectangle 92"/>
          <p:cNvSpPr>
            <a:spLocks noChangeArrowheads="1"/>
          </p:cNvSpPr>
          <p:nvPr/>
        </p:nvSpPr>
        <p:spPr bwMode="auto">
          <a:xfrm>
            <a:off x="3590283" y="3733800"/>
            <a:ext cx="1676400" cy="342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4" name="Rectangle 94"/>
          <p:cNvSpPr>
            <a:spLocks noChangeArrowheads="1"/>
          </p:cNvSpPr>
          <p:nvPr/>
        </p:nvSpPr>
        <p:spPr bwMode="auto">
          <a:xfrm>
            <a:off x="5285733" y="3619500"/>
            <a:ext cx="167640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047" name="Text Box 103"/>
          <p:cNvSpPr txBox="1">
            <a:spLocks noChangeArrowheads="1"/>
          </p:cNvSpPr>
          <p:nvPr/>
        </p:nvSpPr>
        <p:spPr bwMode="auto">
          <a:xfrm>
            <a:off x="2418708" y="27813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54m</a:t>
            </a:r>
          </a:p>
        </p:txBody>
      </p:sp>
      <p:sp>
        <p:nvSpPr>
          <p:cNvPr id="83048" name="Text Box 104"/>
          <p:cNvSpPr txBox="1">
            <a:spLocks noChangeArrowheads="1"/>
          </p:cNvSpPr>
          <p:nvPr/>
        </p:nvSpPr>
        <p:spPr bwMode="auto">
          <a:xfrm>
            <a:off x="23425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72m</a:t>
            </a:r>
          </a:p>
        </p:txBody>
      </p:sp>
      <p:sp>
        <p:nvSpPr>
          <p:cNvPr id="83049" name="Text Box 105"/>
          <p:cNvSpPr txBox="1">
            <a:spLocks noChangeArrowheads="1"/>
          </p:cNvSpPr>
          <p:nvPr/>
        </p:nvSpPr>
        <p:spPr bwMode="auto">
          <a:xfrm>
            <a:off x="3028308" y="27813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111kg</a:t>
            </a:r>
          </a:p>
        </p:txBody>
      </p:sp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028308" y="3771900"/>
            <a:ext cx="20885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6=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148kg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5009508" y="27813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6000giờ:8=75giờ</a:t>
            </a:r>
          </a:p>
        </p:txBody>
      </p:sp>
      <p:sp>
        <p:nvSpPr>
          <p:cNvPr id="83056" name="Text Box 112"/>
          <p:cNvSpPr txBox="1">
            <a:spLocks noChangeArrowheads="1"/>
          </p:cNvSpPr>
          <p:nvPr/>
        </p:nvSpPr>
        <p:spPr bwMode="auto">
          <a:xfrm>
            <a:off x="5071420" y="3771900"/>
            <a:ext cx="210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600giờ:6=100giờ</a:t>
            </a:r>
          </a:p>
        </p:txBody>
      </p:sp>
      <p:sp>
        <p:nvSpPr>
          <p:cNvPr id="83062" name="Text Box 118"/>
          <p:cNvSpPr txBox="1">
            <a:spLocks noChangeArrowheads="1"/>
          </p:cNvSpPr>
          <p:nvPr/>
        </p:nvSpPr>
        <p:spPr bwMode="auto">
          <a:xfrm>
            <a:off x="6990708" y="27813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312ngày:8=39ngày</a:t>
            </a:r>
          </a:p>
        </p:txBody>
      </p:sp>
      <p:sp>
        <p:nvSpPr>
          <p:cNvPr id="83063" name="Text Box 119"/>
          <p:cNvSpPr txBox="1">
            <a:spLocks noChangeArrowheads="1"/>
          </p:cNvSpPr>
          <p:nvPr/>
        </p:nvSpPr>
        <p:spPr bwMode="auto">
          <a:xfrm>
            <a:off x="6990708" y="37719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312ngày:6=52ngày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8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1" grpId="0" autoUpdateAnimBg="0"/>
      <p:bldP spid="83002" grpId="0" autoUpdateAnimBg="0"/>
      <p:bldP spid="83003" grpId="0" autoUpdateAnimBg="0"/>
      <p:bldP spid="83017" grpId="0"/>
      <p:bldP spid="83018" grpId="0" autoUpdateAnimBg="0"/>
      <p:bldP spid="83020" grpId="0" autoUpdateAnimBg="0"/>
      <p:bldP spid="83021" grpId="0"/>
      <p:bldP spid="83029" grpId="0" autoUpdateAnimBg="0"/>
      <p:bldP spid="83047" grpId="0"/>
      <p:bldP spid="83048" grpId="0"/>
      <p:bldP spid="83053" grpId="0"/>
      <p:bldP spid="83054" grpId="0"/>
      <p:bldP spid="83056" grpId="0"/>
      <p:bldP spid="83062" grpId="0"/>
      <p:bldP spid="830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1143000" y="800100"/>
            <a:ext cx="7010400" cy="33718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CHÀO CÁC </a:t>
            </a:r>
            <a:r>
              <a:rPr lang="vi-VN" sz="3600" b="1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CON</a:t>
            </a:r>
            <a:r>
              <a:rPr lang="en-US" sz="3600" b="1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 </a:t>
            </a: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304800" y="2000250"/>
            <a:ext cx="2171700" cy="369888"/>
          </a:xfrm>
          <a:prstGeom prst="rect">
            <a:avLst/>
          </a:prstGeom>
          <a:noFill/>
          <a:ln>
            <a:noFill/>
          </a:ln>
        </p:spPr>
        <p:txBody>
          <a:bodyPr lIns="91398" tIns="45699" rIns="91398" bIns="4569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bg1"/>
                </a:solidFill>
                <a:latin typeface="Times Neue Roman" panose="020B0604020202020204" charset="0"/>
              </a:rPr>
              <a:t> </a:t>
            </a:r>
            <a:endParaRPr lang="en-US" alt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1447800" y="400050"/>
            <a:ext cx="6934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5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chuẩn bị  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Sách giáo khoa Tiếng Việt lớp 3 tập 1.  </a:t>
            </a:r>
          </a:p>
        </p:txBody>
      </p:sp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381000" y="165735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Vở Tiếng Việt, bút  mực để ghi  bài.  </a:t>
            </a:r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381000" y="25717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Ngồi không quá gần ti vi hoặc máy tính, điện thoại.  </a:t>
            </a:r>
          </a:p>
        </p:txBody>
      </p:sp>
      <p:sp>
        <p:nvSpPr>
          <p:cNvPr id="4103" name="TextBox 10"/>
          <p:cNvSpPr txBox="1">
            <a:spLocks noChangeArrowheads="1"/>
          </p:cNvSpPr>
          <p:nvPr/>
        </p:nvSpPr>
        <p:spPr bwMode="auto">
          <a:xfrm>
            <a:off x="381000" y="33718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Chú ý nghe cô hướng dẫn học và thực hiện các nhiệm vụ  học tập theo yêu cầu.</a:t>
            </a:r>
          </a:p>
        </p:txBody>
      </p:sp>
      <p:sp>
        <p:nvSpPr>
          <p:cNvPr id="4104" name="TextBox 11"/>
          <p:cNvSpPr txBox="1">
            <a:spLocks noChangeArrowheads="1"/>
          </p:cNvSpPr>
          <p:nvPr/>
        </p:nvSpPr>
        <p:spPr bwMode="auto">
          <a:xfrm>
            <a:off x="381000" y="2114550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Vở bài tập Tiếng Việt lớp 3 tập 1</a:t>
            </a:r>
          </a:p>
        </p:txBody>
      </p:sp>
      <p:pic>
        <p:nvPicPr>
          <p:cNvPr id="4105" name="Picture 2" descr="C:\Users\pc\Pictures\HÌNH NỀN SILDE\H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Callout 12"/>
          <p:cNvSpPr/>
          <p:nvPr/>
        </p:nvSpPr>
        <p:spPr>
          <a:xfrm>
            <a:off x="1828800" y="666750"/>
            <a:ext cx="7391400" cy="3200400"/>
          </a:xfrm>
          <a:prstGeom prst="cloud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 </a:t>
            </a:r>
          </a:p>
        </p:txBody>
      </p:sp>
    </p:spTree>
  </p:cSld>
  <p:clrMapOvr>
    <a:masterClrMapping/>
  </p:clrMapOvr>
  <p:transition spd="slow" advTm="19422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81000" y="1543050"/>
            <a:ext cx="3581400" cy="706438"/>
            <a:chOff x="768" y="1200"/>
            <a:chExt cx="2746" cy="594"/>
          </a:xfrm>
        </p:grpSpPr>
        <p:sp>
          <p:nvSpPr>
            <p:cNvPr id="5143" name="AutoShape 22"/>
            <p:cNvSpPr>
              <a:spLocks noChangeArrowheads="1"/>
            </p:cNvSpPr>
            <p:nvPr/>
          </p:nvSpPr>
          <p:spPr bwMode="gray">
            <a:xfrm>
              <a:off x="768" y="1200"/>
              <a:ext cx="2746" cy="4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     Đặt tính rồi tính:</a:t>
              </a:r>
            </a:p>
          </p:txBody>
        </p:sp>
        <p:grpSp>
          <p:nvGrpSpPr>
            <p:cNvPr id="5144" name="Group 23"/>
            <p:cNvGrpSpPr>
              <a:grpSpLocks/>
            </p:cNvGrpSpPr>
            <p:nvPr/>
          </p:nvGrpSpPr>
          <p:grpSpPr bwMode="auto">
            <a:xfrm>
              <a:off x="848" y="1274"/>
              <a:ext cx="283" cy="520"/>
              <a:chOff x="1047" y="3170"/>
              <a:chExt cx="412" cy="1010"/>
            </a:xfrm>
          </p:grpSpPr>
          <p:sp>
            <p:nvSpPr>
              <p:cNvPr id="75801" name="Freeform 25"/>
              <p:cNvSpPr>
                <a:spLocks/>
              </p:cNvSpPr>
              <p:nvPr/>
            </p:nvSpPr>
            <p:spPr bwMode="gray">
              <a:xfrm>
                <a:off x="1047" y="3169"/>
                <a:ext cx="383" cy="371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5802" name="Text Box 26"/>
              <p:cNvSpPr txBox="1">
                <a:spLocks noChangeArrowheads="1"/>
              </p:cNvSpPr>
              <p:nvPr/>
            </p:nvSpPr>
            <p:spPr bwMode="gray">
              <a:xfrm>
                <a:off x="1290" y="3322"/>
                <a:ext cx="167" cy="858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en-US" alt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685800" y="23431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 85 : 2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4114800" y="234315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b) 99 : 4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62000" y="2800350"/>
            <a:ext cx="1828800" cy="2246313"/>
            <a:chOff x="432" y="2432"/>
            <a:chExt cx="1152" cy="1887"/>
          </a:xfrm>
        </p:grpSpPr>
        <p:sp>
          <p:nvSpPr>
            <p:cNvPr id="5137" name="Text Box 30"/>
            <p:cNvSpPr txBox="1">
              <a:spLocks noChangeArrowheads="1"/>
            </p:cNvSpPr>
            <p:nvPr/>
          </p:nvSpPr>
          <p:spPr bwMode="auto">
            <a:xfrm>
              <a:off x="432" y="2432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85    2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8      42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05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1</a:t>
              </a:r>
            </a:p>
          </p:txBody>
        </p:sp>
        <p:grpSp>
          <p:nvGrpSpPr>
            <p:cNvPr id="5138" name="Group 33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41" name="Line 31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Line 32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9" name="Line 34"/>
            <p:cNvSpPr>
              <a:spLocks noChangeShapeType="1"/>
            </p:cNvSpPr>
            <p:nvPr/>
          </p:nvSpPr>
          <p:spPr bwMode="auto">
            <a:xfrm>
              <a:off x="672" y="31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35"/>
            <p:cNvSpPr>
              <a:spLocks noChangeShapeType="1"/>
            </p:cNvSpPr>
            <p:nvPr/>
          </p:nvSpPr>
          <p:spPr bwMode="auto">
            <a:xfrm>
              <a:off x="672" y="3840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191000" y="2876550"/>
            <a:ext cx="1828800" cy="2246313"/>
            <a:chOff x="432" y="2464"/>
            <a:chExt cx="1152" cy="1887"/>
          </a:xfrm>
        </p:grpSpPr>
        <p:sp>
          <p:nvSpPr>
            <p:cNvPr id="5131" name="Text Box 38"/>
            <p:cNvSpPr txBox="1">
              <a:spLocks noChangeArrowheads="1"/>
            </p:cNvSpPr>
            <p:nvPr/>
          </p:nvSpPr>
          <p:spPr bwMode="auto">
            <a:xfrm>
              <a:off x="432" y="2464"/>
              <a:ext cx="1152" cy="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b="1">
                  <a:latin typeface="Times New Roman" panose="02020603050405020304" pitchFamily="18" charset="0"/>
                </a:rPr>
                <a:t>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 99    4</a:t>
              </a:r>
            </a:p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</a:t>
              </a:r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8      24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19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16</a:t>
              </a:r>
            </a:p>
            <a:p>
              <a:pPr eaLnBrk="1" hangingPunct="1"/>
              <a:r>
                <a:rPr lang="en-US" altLang="en-US" sz="28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3</a:t>
              </a:r>
            </a:p>
          </p:txBody>
        </p:sp>
        <p:grpSp>
          <p:nvGrpSpPr>
            <p:cNvPr id="5132" name="Group 39"/>
            <p:cNvGrpSpPr>
              <a:grpSpLocks/>
            </p:cNvGrpSpPr>
            <p:nvPr/>
          </p:nvGrpSpPr>
          <p:grpSpPr bwMode="auto">
            <a:xfrm>
              <a:off x="1056" y="2496"/>
              <a:ext cx="432" cy="672"/>
              <a:chOff x="1920" y="2544"/>
              <a:chExt cx="432" cy="672"/>
            </a:xfrm>
          </p:grpSpPr>
          <p:sp>
            <p:nvSpPr>
              <p:cNvPr id="5135" name="Line 40"/>
              <p:cNvSpPr>
                <a:spLocks noChangeShapeType="1"/>
              </p:cNvSpPr>
              <p:nvPr/>
            </p:nvSpPr>
            <p:spPr bwMode="auto">
              <a:xfrm>
                <a:off x="1920" y="254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Line 41"/>
              <p:cNvSpPr>
                <a:spLocks noChangeShapeType="1"/>
              </p:cNvSpPr>
              <p:nvPr/>
            </p:nvSpPr>
            <p:spPr bwMode="auto">
              <a:xfrm>
                <a:off x="1920" y="2832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3" name="Line 42"/>
            <p:cNvSpPr>
              <a:spLocks noChangeShapeType="1"/>
            </p:cNvSpPr>
            <p:nvPr/>
          </p:nvSpPr>
          <p:spPr bwMode="auto">
            <a:xfrm>
              <a:off x="672" y="3168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43"/>
            <p:cNvSpPr>
              <a:spLocks noChangeShapeType="1"/>
            </p:cNvSpPr>
            <p:nvPr/>
          </p:nvSpPr>
          <p:spPr bwMode="auto">
            <a:xfrm>
              <a:off x="672" y="3936"/>
              <a:ext cx="288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4" grpId="0"/>
      <p:bldP spid="758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119644" y="514350"/>
            <a:ext cx="87074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Thứ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ngày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13</a:t>
            </a:r>
            <a:r>
              <a:rPr lang="en-US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tháng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năm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 202</a:t>
            </a:r>
            <a:r>
              <a:rPr lang="vi-VN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  <a:cs typeface="Times New Roman" pitchFamily="18" charset="0"/>
              </a:rPr>
              <a:t>1</a:t>
            </a:r>
            <a:endParaRPr lang="en-US" sz="32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anose="020B0603050302020204" pitchFamily="34" charset="0"/>
              <a:cs typeface="Times New Roman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-287611" y="147484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3200" b="1" u="sng" dirty="0">
              <a:solidFill>
                <a:srgbClr val="0000FF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68215" y="2304004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Chia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cho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=""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=""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=""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270918" y="1445810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240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inpin heiti" charset="-122"/>
              </a:rPr>
              <a:t>1.NỘI DUNG</a:t>
            </a:r>
            <a:endParaRPr lang="zh-CN" altLang="en-US" sz="2400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228600" y="14859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a) 648 :  3 = ?</a:t>
            </a:r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685800" y="1962150"/>
            <a:ext cx="2362200" cy="914400"/>
            <a:chOff x="432" y="1872"/>
            <a:chExt cx="1488" cy="768"/>
          </a:xfrm>
        </p:grpSpPr>
        <p:sp>
          <p:nvSpPr>
            <p:cNvPr id="7205" name="Text Box 71"/>
            <p:cNvSpPr txBox="1">
              <a:spLocks noChangeArrowheads="1"/>
            </p:cNvSpPr>
            <p:nvPr/>
          </p:nvSpPr>
          <p:spPr bwMode="auto">
            <a:xfrm>
              <a:off x="432" y="18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648     3</a:t>
              </a:r>
            </a:p>
          </p:txBody>
        </p:sp>
        <p:grpSp>
          <p:nvGrpSpPr>
            <p:cNvPr id="7206" name="Group 75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7207" name="Line 72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Line 73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1524000" y="2346325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685800" y="24193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923925" y="3725863"/>
            <a:ext cx="609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1933575" y="23431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9144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6858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2743200" y="2000250"/>
            <a:ext cx="4267200" cy="522288"/>
            <a:chOff x="1920" y="1737"/>
            <a:chExt cx="2688" cy="439"/>
          </a:xfrm>
        </p:grpSpPr>
        <p:sp>
          <p:nvSpPr>
            <p:cNvPr id="7203" name="AutoShape 59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4" name="Text Box 83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 chia 3 được 2, viết 2.</a:t>
              </a:r>
            </a:p>
          </p:txBody>
        </p: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048000" y="2400300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 nhân 3 bằng 6; 6 trừ 6 bằng 0. </a:t>
            </a:r>
          </a:p>
        </p:txBody>
      </p: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2747963" y="2743200"/>
            <a:ext cx="4876800" cy="522288"/>
            <a:chOff x="1920" y="2256"/>
            <a:chExt cx="3072" cy="439"/>
          </a:xfrm>
        </p:grpSpPr>
        <p:sp>
          <p:nvSpPr>
            <p:cNvPr id="7201" name="AutoShape 58"/>
            <p:cNvSpPr>
              <a:spLocks noChangeArrowheads="1"/>
            </p:cNvSpPr>
            <p:nvPr/>
          </p:nvSpPr>
          <p:spPr bwMode="auto">
            <a:xfrm>
              <a:off x="1920" y="2352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Text Box 86"/>
            <p:cNvSpPr txBox="1">
              <a:spLocks noChangeArrowheads="1"/>
            </p:cNvSpPr>
            <p:nvPr/>
          </p:nvSpPr>
          <p:spPr bwMode="auto">
            <a:xfrm>
              <a:off x="2112" y="2256"/>
              <a:ext cx="2880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4; 4 chia 3 được 1,viết 1.</a:t>
              </a:r>
            </a:p>
          </p:txBody>
        </p:sp>
      </p:grp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114675" y="3065463"/>
            <a:ext cx="510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 nhân 3 bằng 3; 4 trừ 3 bằng 1.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752600" y="2349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914400" y="314325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2743200" y="3440113"/>
            <a:ext cx="6553200" cy="522287"/>
            <a:chOff x="1728" y="2889"/>
            <a:chExt cx="4128" cy="439"/>
          </a:xfrm>
        </p:grpSpPr>
        <p:sp>
          <p:nvSpPr>
            <p:cNvPr id="7199" name="AutoShape 92"/>
            <p:cNvSpPr>
              <a:spLocks noChangeArrowheads="1"/>
            </p:cNvSpPr>
            <p:nvPr/>
          </p:nvSpPr>
          <p:spPr bwMode="auto">
            <a:xfrm>
              <a:off x="1728" y="2985"/>
              <a:ext cx="266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Text Box 93"/>
            <p:cNvSpPr txBox="1">
              <a:spLocks noChangeArrowheads="1"/>
            </p:cNvSpPr>
            <p:nvPr/>
          </p:nvSpPr>
          <p:spPr bwMode="auto">
            <a:xfrm>
              <a:off x="1957" y="2889"/>
              <a:ext cx="3899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8, được 18; 18 chia 3 được 6, viết 6.</a:t>
              </a:r>
            </a:p>
          </p:txBody>
        </p:sp>
      </p:grp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3128963" y="3775075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nhân 3 bằng 18; 18 trừ 18 bằng 0.</a:t>
            </a:r>
          </a:p>
        </p:txBody>
      </p:sp>
      <p:sp>
        <p:nvSpPr>
          <p:cNvPr id="16480" name="Text Box 96"/>
          <p:cNvSpPr txBox="1">
            <a:spLocks noChangeArrowheads="1"/>
          </p:cNvSpPr>
          <p:nvPr/>
        </p:nvSpPr>
        <p:spPr bwMode="auto">
          <a:xfrm>
            <a:off x="1128713" y="34401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1114425" y="402907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488" name="Text Box 104"/>
          <p:cNvSpPr txBox="1">
            <a:spLocks noChangeArrowheads="1"/>
          </p:cNvSpPr>
          <p:nvPr/>
        </p:nvSpPr>
        <p:spPr bwMode="auto">
          <a:xfrm>
            <a:off x="304800" y="440055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648 : 3 = 216</a:t>
            </a:r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1" name="Line 107"/>
          <p:cNvSpPr>
            <a:spLocks noChangeShapeType="1"/>
          </p:cNvSpPr>
          <p:nvPr/>
        </p:nvSpPr>
        <p:spPr bwMode="auto">
          <a:xfrm>
            <a:off x="762000" y="35623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2" name="Text Box 108"/>
          <p:cNvSpPr txBox="1">
            <a:spLocks noChangeArrowheads="1"/>
          </p:cNvSpPr>
          <p:nvPr/>
        </p:nvSpPr>
        <p:spPr bwMode="auto">
          <a:xfrm>
            <a:off x="914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94" name="Line 110"/>
          <p:cNvSpPr>
            <a:spLocks noChangeShapeType="1"/>
          </p:cNvSpPr>
          <p:nvPr/>
        </p:nvSpPr>
        <p:spPr bwMode="auto">
          <a:xfrm>
            <a:off x="838200" y="4151313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Text Box 113"/>
          <p:cNvSpPr txBox="1"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4" grpId="0"/>
      <p:bldP spid="16460" grpId="0"/>
      <p:bldP spid="16461" grpId="0"/>
      <p:bldP spid="16462" grpId="0"/>
      <p:bldP spid="16463" grpId="0"/>
      <p:bldP spid="16464" grpId="0"/>
      <p:bldP spid="16465" grpId="0"/>
      <p:bldP spid="16468" grpId="0"/>
      <p:bldP spid="16472" grpId="0"/>
      <p:bldP spid="16473" grpId="0"/>
      <p:bldP spid="16474" grpId="0"/>
      <p:bldP spid="16479" grpId="0"/>
      <p:bldP spid="16480" grpId="0"/>
      <p:bldP spid="16481" grpId="0"/>
      <p:bldP spid="16488" grpId="0"/>
      <p:bldP spid="16490" grpId="0" animBg="1"/>
      <p:bldP spid="16491" grpId="0" animBg="1"/>
      <p:bldP spid="16492" grpId="0"/>
      <p:bldP spid="164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609600" y="150495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b) 236 :  5 = 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85800" y="1962150"/>
            <a:ext cx="2362200" cy="1143000"/>
            <a:chOff x="432" y="1680"/>
            <a:chExt cx="1488" cy="960"/>
          </a:xfrm>
        </p:grpSpPr>
        <p:sp>
          <p:nvSpPr>
            <p:cNvPr id="6171" name="Text Box 13"/>
            <p:cNvSpPr txBox="1">
              <a:spLocks noChangeArrowheads="1"/>
            </p:cNvSpPr>
            <p:nvPr/>
          </p:nvSpPr>
          <p:spPr bwMode="auto">
            <a:xfrm>
              <a:off x="432" y="168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236     5</a:t>
              </a:r>
            </a:p>
          </p:txBody>
        </p:sp>
        <p:grpSp>
          <p:nvGrpSpPr>
            <p:cNvPr id="6172" name="Group 14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6173" name="Line 15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16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1509713" y="2600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685800" y="2419350"/>
            <a:ext cx="68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871538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743200" y="2189163"/>
            <a:ext cx="4267200" cy="523875"/>
            <a:chOff x="1920" y="1737"/>
            <a:chExt cx="2688" cy="439"/>
          </a:xfrm>
        </p:grpSpPr>
        <p:sp>
          <p:nvSpPr>
            <p:cNvPr id="6169" name="AutoShape 24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Text Box 25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 chia 5 được 4, viết 4.</a:t>
              </a: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048000" y="2589213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 nhân 5 bằng 20; 23 trừ 20 bằng 3. </a:t>
            </a:r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2747963" y="2997200"/>
            <a:ext cx="6396037" cy="522288"/>
            <a:chOff x="1731" y="2304"/>
            <a:chExt cx="4029" cy="439"/>
          </a:xfrm>
        </p:grpSpPr>
        <p:sp>
          <p:nvSpPr>
            <p:cNvPr id="6167" name="AutoShape 28"/>
            <p:cNvSpPr>
              <a:spLocks noChangeArrowheads="1"/>
            </p:cNvSpPr>
            <p:nvPr/>
          </p:nvSpPr>
          <p:spPr bwMode="auto">
            <a:xfrm>
              <a:off x="1731" y="2400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8" name="Text Box 29"/>
            <p:cNvSpPr txBox="1">
              <a:spLocks noChangeArrowheads="1"/>
            </p:cNvSpPr>
            <p:nvPr/>
          </p:nvSpPr>
          <p:spPr bwMode="auto">
            <a:xfrm>
              <a:off x="1923" y="2304"/>
              <a:ext cx="3837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6; được 36; 36 chia 5 được 7,viết 7.</a:t>
              </a:r>
            </a:p>
          </p:txBody>
        </p:sp>
      </p:grp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3114675" y="3417888"/>
            <a:ext cx="572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7 nhân 5 bằng 35; 36 trừ 35 bằng 1.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752600" y="261461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871538" y="3267075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6159" name="Text Box 33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304800" y="405765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236 : 5 = 47(dư 1)</a:t>
            </a:r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4" name="Line 42"/>
          <p:cNvSpPr>
            <a:spLocks noChangeShapeType="1"/>
          </p:cNvSpPr>
          <p:nvPr/>
        </p:nvSpPr>
        <p:spPr bwMode="auto">
          <a:xfrm>
            <a:off x="762000" y="3714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5" name="Text Box 43"/>
          <p:cNvSpPr txBox="1">
            <a:spLocks noChangeArrowheads="1"/>
          </p:cNvSpPr>
          <p:nvPr/>
        </p:nvSpPr>
        <p:spPr bwMode="auto">
          <a:xfrm>
            <a:off x="1062038" y="364807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1052513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  <p:bldP spid="79889" grpId="0"/>
      <p:bldP spid="79890" grpId="0"/>
      <p:bldP spid="79893" grpId="0"/>
      <p:bldP spid="79898" grpId="0"/>
      <p:bldP spid="79902" grpId="0"/>
      <p:bldP spid="79903" grpId="0"/>
      <p:bldP spid="79904" grpId="0"/>
      <p:bldP spid="79912" grpId="0"/>
      <p:bldP spid="79913" grpId="0" animBg="1"/>
      <p:bldP spid="79914" grpId="0" animBg="1"/>
      <p:bldP spid="79915" grpId="0"/>
      <p:bldP spid="799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12738" y="968375"/>
            <a:ext cx="8801100" cy="313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6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chia số có Ba chữ số cho số có một chữ số ta làm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7788" y="0"/>
            <a:ext cx="880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chia số có Ba chữ số cho số có một chữ số ta thực hiện như sau: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22263" y="1117600"/>
            <a:ext cx="882173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3600" b="1">
                <a:solidFill>
                  <a:srgbClr val="0033CC"/>
                </a:solidFill>
                <a:latin typeface="Times New Roman" panose="02020603050405020304" pitchFamily="18" charset="0"/>
              </a:rPr>
              <a:t>Bước 1:</a:t>
            </a:r>
            <a:r>
              <a:rPr lang="vi-VN" sz="3600" b="1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600">
                <a:solidFill>
                  <a:srgbClr val="202124"/>
                </a:solidFill>
                <a:latin typeface="Times New Roman" panose="02020603050405020304" pitchFamily="18" charset="0"/>
              </a:rPr>
              <a:t>Đặt tính. </a:t>
            </a:r>
          </a:p>
          <a:p>
            <a:r>
              <a:rPr lang="vi-VN" sz="3600" b="1">
                <a:solidFill>
                  <a:srgbClr val="0033CC"/>
                </a:solidFill>
                <a:latin typeface="Times New Roman" panose="02020603050405020304" pitchFamily="18" charset="0"/>
              </a:rPr>
              <a:t>Bước 2:</a:t>
            </a:r>
            <a:r>
              <a:rPr lang="vi-VN" sz="3600">
                <a:solidFill>
                  <a:srgbClr val="202124"/>
                </a:solidFill>
                <a:latin typeface="Times New Roman" panose="02020603050405020304" pitchFamily="18" charset="0"/>
              </a:rPr>
              <a:t> Chia lần lượt từ trái sang phải, chia từ hàng </a:t>
            </a:r>
            <a:r>
              <a:rPr lang="en-US" sz="3600">
                <a:solidFill>
                  <a:srgbClr val="202124"/>
                </a:solidFill>
                <a:latin typeface="Times New Roman" panose="02020603050405020304" pitchFamily="18" charset="0"/>
              </a:rPr>
              <a:t>trăm</a:t>
            </a:r>
            <a:r>
              <a:rPr lang="vi-VN" sz="3600">
                <a:solidFill>
                  <a:srgbClr val="202124"/>
                </a:solidFill>
                <a:latin typeface="Times New Roman" panose="02020603050405020304" pitchFamily="18" charset="0"/>
              </a:rPr>
              <a:t> của số bị </a:t>
            </a:r>
            <a:r>
              <a:rPr lang="vi-VN" sz="3600" smtClean="0">
                <a:solidFill>
                  <a:srgbClr val="202124"/>
                </a:solidFill>
                <a:latin typeface="Times New Roman" panose="02020603050405020304" pitchFamily="18" charset="0"/>
              </a:rPr>
              <a:t>chia, </a:t>
            </a:r>
            <a:r>
              <a:rPr lang="en-US" sz="3600" smtClean="0">
                <a:solidFill>
                  <a:srgbClr val="202124"/>
                </a:solidFill>
                <a:latin typeface="Times New Roman" panose="02020603050405020304" pitchFamily="18" charset="0"/>
              </a:rPr>
              <a:t>đến </a:t>
            </a:r>
            <a:r>
              <a:rPr lang="en-US" sz="3600">
                <a:solidFill>
                  <a:srgbClr val="202124"/>
                </a:solidFill>
                <a:latin typeface="Times New Roman" panose="02020603050405020304" pitchFamily="18" charset="0"/>
              </a:rPr>
              <a:t>hàng chục của số bị chia </a:t>
            </a:r>
            <a:r>
              <a:rPr lang="vi-VN" sz="3600">
                <a:solidFill>
                  <a:srgbClr val="202124"/>
                </a:solidFill>
                <a:latin typeface="Times New Roman" panose="02020603050405020304" pitchFamily="18" charset="0"/>
              </a:rPr>
              <a:t>rồi mới chia đến hàng đơn vị. Ở mỗi lượt chia, ta thực hiện liên tiếp các </a:t>
            </a:r>
          </a:p>
          <a:p>
            <a:r>
              <a:rPr lang="vi-VN" sz="3600">
                <a:solidFill>
                  <a:srgbClr val="202124"/>
                </a:solidFill>
                <a:latin typeface="Times New Roman" panose="02020603050405020304" pitchFamily="18" charset="0"/>
              </a:rPr>
              <a:t>phép tính nhẩm</a:t>
            </a:r>
            <a:r>
              <a:rPr lang="vi-VN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 chia - nhân - trừ</a:t>
            </a:r>
            <a:r>
              <a:rPr lang="vi-VN" sz="4400">
                <a:solidFill>
                  <a:srgbClr val="202124"/>
                </a:solidFill>
                <a:latin typeface="Times New Roman" panose="02020603050405020304" pitchFamily="18" charset="0"/>
              </a:rPr>
              <a:t>.</a:t>
            </a:r>
            <a:endParaRPr lang="vi-VN" sz="4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3547</TotalTime>
  <Words>593</Words>
  <Application>Microsoft Office PowerPoint</Application>
  <PresentationFormat>On-screen Show (16:9)</PresentationFormat>
  <Paragraphs>192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TRAN MINH TUAN</cp:lastModifiedBy>
  <cp:revision>137</cp:revision>
  <dcterms:created xsi:type="dcterms:W3CDTF">2009-03-04T06:00:53Z</dcterms:created>
  <dcterms:modified xsi:type="dcterms:W3CDTF">2021-12-07T03:18:23Z</dcterms:modified>
</cp:coreProperties>
</file>