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3" r:id="rId4"/>
    <p:sldId id="275" r:id="rId5"/>
    <p:sldId id="277" r:id="rId6"/>
    <p:sldId id="279" r:id="rId7"/>
    <p:sldId id="317" r:id="rId8"/>
    <p:sldId id="276" r:id="rId9"/>
    <p:sldId id="280" r:id="rId10"/>
    <p:sldId id="282" r:id="rId11"/>
    <p:sldId id="265" r:id="rId12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stoga" pitchFamily="2" charset="77"/>
      <p:regular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Cambria Math" panose="02040503050406030204" pitchFamily="18" charset="0"/>
      <p:regular r:id="rId23"/>
    </p:embeddedFont>
    <p:embeddedFont>
      <p:font typeface="Tahoma" panose="020B0604030504040204" pitchFamily="34" charset="0"/>
      <p:regular r:id="rId24"/>
      <p:bold r:id="rId25"/>
    </p:embeddedFont>
    <p:embeddedFont>
      <p:font typeface="Times Neue Roman" pitchFamily="2" charset="0"/>
      <p:regular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giang.k21dgdth@gmail.com" initials="p" lastIdx="1" clrIdx="0">
    <p:extLst>
      <p:ext uri="{19B8F6BF-5375-455C-9EA6-DF929625EA0E}">
        <p15:presenceInfo xmlns:p15="http://schemas.microsoft.com/office/powerpoint/2012/main" userId="d9335de34c27a59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00"/>
    <a:srgbClr val="277745"/>
    <a:srgbClr val="006600"/>
    <a:srgbClr val="FF7C80"/>
    <a:srgbClr val="FFABAD"/>
    <a:srgbClr val="FF9900"/>
    <a:srgbClr val="FFCC66"/>
    <a:srgbClr val="339933"/>
    <a:srgbClr val="33CC33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2857" autoAdjust="0"/>
  </p:normalViewPr>
  <p:slideViewPr>
    <p:cSldViewPr>
      <p:cViewPr varScale="1">
        <p:scale>
          <a:sx n="38" d="100"/>
          <a:sy n="38" d="100"/>
        </p:scale>
        <p:origin x="268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AA842-90AF-4930-A63A-B26FCF224B83}" type="datetimeFigureOut">
              <a:rPr lang="en-US" smtClean="0"/>
              <a:t>12/11/21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14D5A-035C-4DB5-B505-BCF931ED5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11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14D5A-035C-4DB5-B505-BCF931ED55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7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14D5A-035C-4DB5-B505-BCF931ED55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05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10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7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25" r:id="rId8"/>
    <p:sldLayoutId id="2147483693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microsoft.com/office/2007/relationships/hdphoto" Target="../media/hdphoto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gif"/><Relationship Id="rId4" Type="http://schemas.openxmlformats.org/officeDocument/2006/relationships/image" Target="../media/image4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gi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Relationship Id="rId9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openxmlformats.org/officeDocument/2006/relationships/image" Target="../media/image7.sv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11" Type="http://schemas.microsoft.com/office/2007/relationships/hdphoto" Target="../media/hdphoto2.wdp"/><Relationship Id="rId5" Type="http://schemas.openxmlformats.org/officeDocument/2006/relationships/image" Target="../media/image10.sv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5.wdp"/><Relationship Id="rId3" Type="http://schemas.openxmlformats.org/officeDocument/2006/relationships/image" Target="../media/image17.pn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png"/><Relationship Id="rId15" Type="http://schemas.openxmlformats.org/officeDocument/2006/relationships/image" Target="../media/image27.gif"/><Relationship Id="rId10" Type="http://schemas.openxmlformats.org/officeDocument/2006/relationships/image" Target="../media/image23.png"/><Relationship Id="rId4" Type="http://schemas.microsoft.com/office/2007/relationships/hdphoto" Target="../media/hdphoto4.wdp"/><Relationship Id="rId9" Type="http://schemas.openxmlformats.org/officeDocument/2006/relationships/image" Target="../media/image22.sv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gif"/><Relationship Id="rId7" Type="http://schemas.microsoft.com/office/2007/relationships/hdphoto" Target="../media/hdphoto7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3.sv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png"/><Relationship Id="rId16" Type="http://schemas.openxmlformats.org/officeDocument/2006/relationships/image" Target="../media/image5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sv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microsoft.com/office/2007/relationships/hdphoto" Target="../media/hdphoto8.wdp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41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2E2C1C6-53A3-4BDB-8122-693E45885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86" y="19050"/>
            <a:ext cx="18314986" cy="102164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-511761" y="6516231"/>
            <a:ext cx="3080923" cy="60329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17486">
            <a:off x="2875111" y="1714217"/>
            <a:ext cx="591838" cy="6241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17486">
            <a:off x="836583" y="864825"/>
            <a:ext cx="679075" cy="7161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17486">
            <a:off x="16919762" y="3719259"/>
            <a:ext cx="679075" cy="7161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17486">
            <a:off x="14534499" y="2326567"/>
            <a:ext cx="591838" cy="62417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136144" y="4170508"/>
            <a:ext cx="6015712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12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10052780" y="5800041"/>
            <a:ext cx="7206520" cy="71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FFFFFF"/>
                </a:solidFill>
                <a:latin typeface="Calistoga"/>
              </a:rPr>
              <a:t>PHUN-TƠN O-XLƠ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967B05-5918-4A71-AA30-7D01D71DAA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41" y="3588627"/>
            <a:ext cx="13772058" cy="30116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21386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2E1E9FC-630D-4A25-A46A-7B212B9A909F}"/>
              </a:ext>
            </a:extLst>
          </p:cNvPr>
          <p:cNvGrpSpPr/>
          <p:nvPr/>
        </p:nvGrpSpPr>
        <p:grpSpPr>
          <a:xfrm>
            <a:off x="0" y="-190500"/>
            <a:ext cx="6019800" cy="1802376"/>
            <a:chOff x="0" y="-190500"/>
            <a:chExt cx="6019800" cy="1802376"/>
          </a:xfrm>
        </p:grpSpPr>
        <p:sp>
          <p:nvSpPr>
            <p:cNvPr id="8" name="Flowchart: Terminator 7">
              <a:extLst>
                <a:ext uri="{FF2B5EF4-FFF2-40B4-BE49-F238E27FC236}">
                  <a16:creationId xmlns:a16="http://schemas.microsoft.com/office/drawing/2014/main" id="{1AE3ED67-80AD-456D-A6C3-29C5820DA761}"/>
                </a:ext>
              </a:extLst>
            </p:cNvPr>
            <p:cNvSpPr/>
            <p:nvPr/>
          </p:nvSpPr>
          <p:spPr>
            <a:xfrm>
              <a:off x="152400" y="62988"/>
              <a:ext cx="5867400" cy="1295400"/>
            </a:xfrm>
            <a:prstGeom prst="flowChartTermina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268" name="Picture 4" descr="Nye+Acen=Konace | Animal Groups Roleplay Wiki | Fandom">
              <a:extLst>
                <a:ext uri="{FF2B5EF4-FFF2-40B4-BE49-F238E27FC236}">
                  <a16:creationId xmlns:a16="http://schemas.microsoft.com/office/drawing/2014/main" id="{F64630D7-E310-4BF2-9F92-4B9F0C11986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0500"/>
              <a:ext cx="1802376" cy="180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26913A-0046-467C-9D35-EAC5CE7003EC}"/>
                </a:ext>
              </a:extLst>
            </p:cNvPr>
            <p:cNvSpPr/>
            <p:nvPr/>
          </p:nvSpPr>
          <p:spPr>
            <a:xfrm>
              <a:off x="1301247" y="249023"/>
              <a:ext cx="464903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Giải nghĩa từ </a:t>
              </a:r>
              <a:endParaRPr lang="en-US" sz="5400" dirty="0"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8C5F110-C035-400A-A747-6460CAE1C2A8}"/>
              </a:ext>
            </a:extLst>
          </p:cNvPr>
          <p:cNvSpPr/>
          <p:nvPr/>
        </p:nvSpPr>
        <p:spPr>
          <a:xfrm>
            <a:off x="1301247" y="1421376"/>
            <a:ext cx="15386553" cy="885459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622FC3F-B68A-4FA7-A77A-74D2D44F4281}"/>
              </a:ext>
            </a:extLst>
          </p:cNvPr>
          <p:cNvGrpSpPr/>
          <p:nvPr/>
        </p:nvGrpSpPr>
        <p:grpSpPr>
          <a:xfrm>
            <a:off x="6019800" y="1613477"/>
            <a:ext cx="10134600" cy="3684235"/>
            <a:chOff x="6019800" y="1613477"/>
            <a:chExt cx="10134600" cy="368423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4870970-76FB-42F5-9F6C-8F77DD2DA63B}"/>
                </a:ext>
              </a:extLst>
            </p:cNvPr>
            <p:cNvSpPr/>
            <p:nvPr/>
          </p:nvSpPr>
          <p:spPr>
            <a:xfrm>
              <a:off x="6019800" y="1613477"/>
              <a:ext cx="10134600" cy="368423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3DCF3FC-BA10-4E63-9CB7-03921A39F7DC}"/>
                </a:ext>
              </a:extLst>
            </p:cNvPr>
            <p:cNvSpPr/>
            <p:nvPr/>
          </p:nvSpPr>
          <p:spPr>
            <a:xfrm>
              <a:off x="6343176" y="1745097"/>
              <a:ext cx="282160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Lễ Nô-en</a:t>
              </a:r>
              <a:endParaRPr lang="en-US" sz="4800" dirty="0"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22945AC-2D9B-4A6C-B9B7-E31D364EE490}"/>
              </a:ext>
            </a:extLst>
          </p:cNvPr>
          <p:cNvSpPr/>
          <p:nvPr/>
        </p:nvSpPr>
        <p:spPr>
          <a:xfrm>
            <a:off x="6343176" y="2494894"/>
            <a:ext cx="962447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4400" b="1" kern="0" dirty="0" err="1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Lễ</a:t>
            </a:r>
            <a:r>
              <a:rPr lang="en-US" sz="4400" b="1" kern="0" dirty="0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quan</a:t>
            </a:r>
            <a:r>
              <a:rPr lang="en-US" sz="4400" b="1" kern="0" dirty="0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 </a:t>
            </a:r>
            <a:r>
              <a:rPr lang="vi-VN" sz="4400" b="1" kern="0" dirty="0">
                <a:solidFill>
                  <a:srgbClr val="002060"/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trọng</a:t>
            </a:r>
            <a:r>
              <a:rPr lang="en-US" sz="4400" b="1" kern="0" dirty="0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nhất</a:t>
            </a:r>
            <a:r>
              <a:rPr lang="en-US" sz="4400" b="1" kern="0" dirty="0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trong</a:t>
            </a:r>
            <a:r>
              <a:rPr lang="en-US" sz="4400" b="1" kern="0" dirty="0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năm</a:t>
            </a:r>
            <a:r>
              <a:rPr lang="en-US" sz="4400" b="1" kern="0" dirty="0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của</a:t>
            </a:r>
            <a:r>
              <a:rPr lang="en-US" sz="4400" b="1" kern="0" dirty="0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Thiên</a:t>
            </a:r>
            <a:r>
              <a:rPr lang="en-US" sz="4400" b="1" kern="0" dirty="0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Chúa</a:t>
            </a:r>
            <a:r>
              <a:rPr lang="en-US" sz="4400" b="1" kern="0" dirty="0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giáo</a:t>
            </a:r>
            <a:r>
              <a:rPr lang="en-US" sz="4400" b="1" kern="0" dirty="0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được</a:t>
            </a:r>
            <a:r>
              <a:rPr lang="en-US" sz="4400" b="1" kern="0" dirty="0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tổ</a:t>
            </a:r>
            <a:r>
              <a:rPr lang="en-US" sz="4400" b="1" kern="0" dirty="0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chức</a:t>
            </a:r>
            <a:r>
              <a:rPr lang="en-US" sz="4400" b="1" kern="0" dirty="0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từ</a:t>
            </a:r>
            <a:r>
              <a:rPr lang="en-US" sz="4400" b="1" kern="0" dirty="0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đêm</a:t>
            </a:r>
            <a:r>
              <a:rPr lang="en-US" sz="4400" b="1" kern="0" dirty="0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 24 </a:t>
            </a:r>
            <a:r>
              <a:rPr lang="en-US" sz="4400" b="1" kern="0" dirty="0" err="1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tháng</a:t>
            </a:r>
            <a:r>
              <a:rPr lang="en-US" sz="4400" b="1" kern="0" dirty="0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 12 </a:t>
            </a:r>
            <a:r>
              <a:rPr lang="en-US" sz="4400" b="1" kern="0" dirty="0" err="1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đến</a:t>
            </a:r>
            <a:r>
              <a:rPr lang="en-US" sz="4400" b="1" kern="0" dirty="0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hết</a:t>
            </a:r>
            <a:r>
              <a:rPr lang="en-US" sz="4400" b="1" kern="0" dirty="0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 25 </a:t>
            </a:r>
            <a:r>
              <a:rPr lang="en-US" sz="4400" b="1" kern="0" dirty="0" err="1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tháng</a:t>
            </a:r>
            <a:r>
              <a:rPr lang="en-US" sz="4400" b="1" kern="0" dirty="0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 12 </a:t>
            </a:r>
            <a:r>
              <a:rPr lang="en-US" sz="4400" b="1" kern="0" dirty="0" err="1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để</a:t>
            </a:r>
            <a:r>
              <a:rPr lang="en-US" sz="4400" b="1" kern="0" dirty="0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mừng</a:t>
            </a:r>
            <a:r>
              <a:rPr lang="en-US" sz="4400" b="1" kern="0" dirty="0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ngày</a:t>
            </a:r>
            <a:r>
              <a:rPr lang="en-US" sz="4400" b="1" kern="0" dirty="0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Chúa</a:t>
            </a:r>
            <a:r>
              <a:rPr lang="en-US" sz="4400" b="1" kern="0" dirty="0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Jê-su</a:t>
            </a:r>
            <a:r>
              <a:rPr lang="en-US" sz="4400" b="1" kern="0" dirty="0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 ra </a:t>
            </a:r>
            <a:r>
              <a:rPr lang="vi-VN" sz="4400" b="1" kern="0" dirty="0">
                <a:solidFill>
                  <a:srgbClr val="002060"/>
                </a:solidFill>
                <a:latin typeface="Calibri" panose="020F0502020204030204" pitchFamily="34" charset="0"/>
                <a:ea typeface="Cambria Math" pitchFamily="18" charset="0"/>
                <a:cs typeface="Calibri" panose="020F0502020204030204" pitchFamily="34" charset="0"/>
              </a:rPr>
              <a:t>đời</a:t>
            </a:r>
            <a:r>
              <a:rPr lang="vi-VN" sz="4400" b="1" kern="0" dirty="0">
                <a:solidFill>
                  <a:srgbClr val="002060"/>
                </a:solidFill>
                <a:ea typeface="Cambria Math" pitchFamily="18" charset="0"/>
                <a:cs typeface="Times Neue Roman" panose="020B0604020202020204" charset="0"/>
              </a:rPr>
              <a:t>.</a:t>
            </a:r>
            <a:endParaRPr lang="en-US" sz="4400" b="1" kern="0" dirty="0">
              <a:solidFill>
                <a:srgbClr val="002060"/>
              </a:solidFill>
              <a:ea typeface="Cambria Math" pitchFamily="18" charset="0"/>
              <a:cs typeface="Times Neue Roman" panose="020B060402020202020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3664A33-AF23-40E3-8291-C1816628445B}"/>
              </a:ext>
            </a:extLst>
          </p:cNvPr>
          <p:cNvGrpSpPr/>
          <p:nvPr/>
        </p:nvGrpSpPr>
        <p:grpSpPr>
          <a:xfrm>
            <a:off x="6019800" y="6579133"/>
            <a:ext cx="10134600" cy="2782435"/>
            <a:chOff x="6019800" y="6579133"/>
            <a:chExt cx="10134600" cy="278243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E90AB16-70DB-40A2-AA7F-65420B18283B}"/>
                </a:ext>
              </a:extLst>
            </p:cNvPr>
            <p:cNvSpPr/>
            <p:nvPr/>
          </p:nvSpPr>
          <p:spPr>
            <a:xfrm>
              <a:off x="6019800" y="6579133"/>
              <a:ext cx="10134600" cy="278243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C150133-490C-4F90-9D8F-ADB0C11C2369}"/>
                </a:ext>
              </a:extLst>
            </p:cNvPr>
            <p:cNvSpPr/>
            <p:nvPr/>
          </p:nvSpPr>
          <p:spPr>
            <a:xfrm>
              <a:off x="6416667" y="6698856"/>
              <a:ext cx="375134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8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Giáo đường</a:t>
              </a:r>
              <a:endParaRPr lang="en-US" sz="4800" dirty="0"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A607DC3-F8BC-4EA7-8D72-B62CDC84DEFC}"/>
              </a:ext>
            </a:extLst>
          </p:cNvPr>
          <p:cNvSpPr/>
          <p:nvPr/>
        </p:nvSpPr>
        <p:spPr>
          <a:xfrm>
            <a:off x="5257800" y="7529853"/>
            <a:ext cx="44886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Nhà thờ</a:t>
            </a:r>
            <a:endParaRPr lang="en-US" sz="4400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0482" name="Picture 2" descr="Ông già Noel và tuần lộc GIF | Công cụ đồ họa PSD Tải xuống miễn phí -  Pikbest">
            <a:extLst>
              <a:ext uri="{FF2B5EF4-FFF2-40B4-BE49-F238E27FC236}">
                <a16:creationId xmlns:a16="http://schemas.microsoft.com/office/drawing/2014/main" id="{3822DCCD-1340-4454-9FC2-F176E0F126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279" y="1309849"/>
            <a:ext cx="4189290" cy="418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à thờ phim hoạt hình - Cà phê Thờ phim hoạt hình png tải về - Miễn phí  trong suốt Tòa Nhà png Tải về.">
            <a:extLst>
              <a:ext uri="{FF2B5EF4-FFF2-40B4-BE49-F238E27FC236}">
                <a16:creationId xmlns:a16="http://schemas.microsoft.com/office/drawing/2014/main" id="{D36F0453-C8D2-4113-8485-D500B7168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8" b="97021" l="4333" r="96444">
                        <a14:foregroundMark x1="48444" y1="30319" x2="54222" y2="35426"/>
                        <a14:foregroundMark x1="51111" y1="7660" x2="51111" y2="7660"/>
                        <a14:foregroundMark x1="50000" y1="3298" x2="50000" y2="3298"/>
                        <a14:foregroundMark x1="48667" y1="46170" x2="55111" y2="62553"/>
                        <a14:foregroundMark x1="49444" y1="51064" x2="51111" y2="60426"/>
                        <a14:foregroundMark x1="34778" y1="67340" x2="34778" y2="67340"/>
                        <a14:foregroundMark x1="36111" y1="70638" x2="36111" y2="70638"/>
                        <a14:foregroundMark x1="34222" y1="70213" x2="70000" y2="74255"/>
                        <a14:foregroundMark x1="4444" y1="90638" x2="83889" y2="93936"/>
                        <a14:foregroundMark x1="91333" y1="82128" x2="95778" y2="87234"/>
                        <a14:foregroundMark x1="95778" y1="87234" x2="96444" y2="97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674" y="5610666"/>
            <a:ext cx="4145515" cy="432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54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Cartoon Winter Snow Scene Looping Stock-video (100 % royaltyfri) 844486 |  Shutterstock">
            <a:extLst>
              <a:ext uri="{FF2B5EF4-FFF2-40B4-BE49-F238E27FC236}">
                <a16:creationId xmlns:a16="http://schemas.microsoft.com/office/drawing/2014/main" id="{D96492A6-A2D4-47BD-A2A2-C8F76BF0E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075"/>
            <a:ext cx="18288000" cy="1030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80035" y="7795557"/>
            <a:ext cx="472306" cy="6529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397830" y="6590280"/>
            <a:ext cx="408479" cy="56468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36E11CA-52E9-4DBD-8E7C-CAEB326B2550}"/>
              </a:ext>
            </a:extLst>
          </p:cNvPr>
          <p:cNvGrpSpPr/>
          <p:nvPr/>
        </p:nvGrpSpPr>
        <p:grpSpPr>
          <a:xfrm>
            <a:off x="838200" y="2568519"/>
            <a:ext cx="9221853" cy="7409312"/>
            <a:chOff x="838200" y="2568519"/>
            <a:chExt cx="9221853" cy="7409312"/>
          </a:xfrm>
        </p:grpSpPr>
        <p:pic>
          <p:nvPicPr>
            <p:cNvPr id="23554" name="Picture 2" descr="Cute Snowman Images | Stock Design Images Free download - Pikbest">
              <a:extLst>
                <a:ext uri="{FF2B5EF4-FFF2-40B4-BE49-F238E27FC236}">
                  <a16:creationId xmlns:a16="http://schemas.microsoft.com/office/drawing/2014/main" id="{52C449CB-8641-4DC5-A425-1E2280EDD62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9677" y="2568519"/>
              <a:ext cx="5066444" cy="5066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F41815-2D59-4525-A7BF-F13848EF2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125"/>
            <a:stretch/>
          </p:blipFill>
          <p:spPr>
            <a:xfrm>
              <a:off x="838200" y="4727412"/>
              <a:ext cx="9221853" cy="5250419"/>
            </a:xfrm>
            <a:prstGeom prst="rect">
              <a:avLst/>
            </a:prstGeom>
          </p:spPr>
        </p:pic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52B368B4-97E2-4AE3-9A61-3758EA9FA10A}"/>
                </a:ext>
              </a:extLst>
            </p:cNvPr>
            <p:cNvSpPr txBox="1"/>
            <p:nvPr/>
          </p:nvSpPr>
          <p:spPr>
            <a:xfrm>
              <a:off x="2245493" y="6678374"/>
              <a:ext cx="6426113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1. Cô bé Gioan mua chuỗi ngọc lam tặng chị</a:t>
              </a:r>
              <a:endParaRPr 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90BD825-BC8A-4555-B5A2-B5BDCBBA1BB4}"/>
              </a:ext>
            </a:extLst>
          </p:cNvPr>
          <p:cNvGrpSpPr/>
          <p:nvPr/>
        </p:nvGrpSpPr>
        <p:grpSpPr>
          <a:xfrm>
            <a:off x="9045791" y="2473705"/>
            <a:ext cx="8632610" cy="7409312"/>
            <a:chOff x="9045791" y="2473705"/>
            <a:chExt cx="8632610" cy="7409312"/>
          </a:xfrm>
        </p:grpSpPr>
        <p:pic>
          <p:nvPicPr>
            <p:cNvPr id="10" name="Picture 2" descr="Cute Snowman Images | Stock Design Images Free download - Pikbest">
              <a:extLst>
                <a:ext uri="{FF2B5EF4-FFF2-40B4-BE49-F238E27FC236}">
                  <a16:creationId xmlns:a16="http://schemas.microsoft.com/office/drawing/2014/main" id="{DDCF656D-926A-4576-9EDA-FDF3E3D8D1F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7830" y="2473705"/>
              <a:ext cx="5066444" cy="5066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1D1809A-528E-40AC-B881-26A14D2116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3125"/>
            <a:stretch/>
          </p:blipFill>
          <p:spPr>
            <a:xfrm>
              <a:off x="9045791" y="4632598"/>
              <a:ext cx="8632610" cy="5250419"/>
            </a:xfrm>
            <a:prstGeom prst="rect">
              <a:avLst/>
            </a:prstGeom>
          </p:spPr>
        </p:pic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4689FCC4-390E-4501-8A6E-C7E3FA4EE15D}"/>
                </a:ext>
              </a:extLst>
            </p:cNvPr>
            <p:cNvSpPr txBox="1"/>
            <p:nvPr/>
          </p:nvSpPr>
          <p:spPr>
            <a:xfrm>
              <a:off x="10031276" y="6840510"/>
              <a:ext cx="6370611" cy="14773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4800" b="1" dirty="0">
                  <a:solidFill>
                    <a:srgbClr val="00206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2. Chị của Gioan tìm gặp chú Pi-e</a:t>
              </a:r>
              <a:endParaRPr lang="en-US" sz="48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C2C7ED-7918-4CA7-9E55-11A25DFF6236}"/>
              </a:ext>
            </a:extLst>
          </p:cNvPr>
          <p:cNvGrpSpPr/>
          <p:nvPr/>
        </p:nvGrpSpPr>
        <p:grpSpPr>
          <a:xfrm>
            <a:off x="2418205" y="417460"/>
            <a:ext cx="12655409" cy="1802376"/>
            <a:chOff x="291827" y="-141121"/>
            <a:chExt cx="6621042" cy="1802376"/>
          </a:xfrm>
        </p:grpSpPr>
        <p:sp>
          <p:nvSpPr>
            <p:cNvPr id="16" name="Flowchart: Terminator 15">
              <a:extLst>
                <a:ext uri="{FF2B5EF4-FFF2-40B4-BE49-F238E27FC236}">
                  <a16:creationId xmlns:a16="http://schemas.microsoft.com/office/drawing/2014/main" id="{5385B195-9779-491A-8B15-B211FA8A36AE}"/>
                </a:ext>
              </a:extLst>
            </p:cNvPr>
            <p:cNvSpPr/>
            <p:nvPr/>
          </p:nvSpPr>
          <p:spPr>
            <a:xfrm>
              <a:off x="478395" y="-91742"/>
              <a:ext cx="6434474" cy="1703618"/>
            </a:xfrm>
            <a:prstGeom prst="flowChartTermina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4" descr="Nye+Acen=Konace | Animal Groups Roleplay Wiki | Fandom">
              <a:extLst>
                <a:ext uri="{FF2B5EF4-FFF2-40B4-BE49-F238E27FC236}">
                  <a16:creationId xmlns:a16="http://schemas.microsoft.com/office/drawing/2014/main" id="{2E9FAB8A-6B53-4303-B079-3E34F38132D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827" y="-141121"/>
              <a:ext cx="1195987" cy="180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9AA1EF0-707F-4E3E-8887-E1DB14407995}"/>
                </a:ext>
              </a:extLst>
            </p:cNvPr>
            <p:cNvSpPr/>
            <p:nvPr/>
          </p:nvSpPr>
          <p:spPr>
            <a:xfrm>
              <a:off x="1301246" y="265437"/>
              <a:ext cx="561162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Diễn biến chính của câu chuyện</a:t>
              </a:r>
              <a:endParaRPr lang="en-US" sz="5400" dirty="0"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575">
            <a:off x="6173932" y="5934020"/>
            <a:ext cx="679075" cy="7161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7575">
            <a:off x="2049623" y="2276674"/>
            <a:ext cx="679075" cy="7161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575">
            <a:off x="16699584" y="2135643"/>
            <a:ext cx="679075" cy="7161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863571-E73A-42DC-8C75-B3575F9E62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8" y="2596"/>
            <a:ext cx="18307247" cy="10297826"/>
          </a:xfrm>
          <a:prstGeom prst="rect">
            <a:avLst/>
          </a:prstGeom>
        </p:spPr>
      </p:pic>
      <p:pic>
        <p:nvPicPr>
          <p:cNvPr id="1034" name="Picture 10" descr="Cây thông Vector đồ họa, 1000+ Nguồn Tải Về Miễn Phí">
            <a:extLst>
              <a:ext uri="{FF2B5EF4-FFF2-40B4-BE49-F238E27FC236}">
                <a16:creationId xmlns:a16="http://schemas.microsoft.com/office/drawing/2014/main" id="{444D3B66-F38D-49A2-864B-C14CF5531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6651" y="4158091"/>
            <a:ext cx="7231799" cy="717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0"/>
          <p:cNvSpPr txBox="1"/>
          <p:nvPr/>
        </p:nvSpPr>
        <p:spPr>
          <a:xfrm>
            <a:off x="1210930" y="2057823"/>
            <a:ext cx="4407923" cy="208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1" dirty="0" err="1">
                <a:solidFill>
                  <a:srgbClr val="000000"/>
                </a:solidFill>
                <a:ea typeface="Cambria" panose="02040503050406030204" pitchFamily="18" charset="0"/>
                <a:cs typeface="Tahoma" panose="020B0604030504040204" pitchFamily="34" charset="0"/>
              </a:rPr>
              <a:t>Tưởng</a:t>
            </a:r>
            <a:r>
              <a:rPr lang="en-US" sz="5999" b="1" dirty="0">
                <a:solidFill>
                  <a:srgbClr val="000000"/>
                </a:solidFill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endParaRPr lang="vi-VN" sz="5999" b="1" dirty="0">
              <a:solidFill>
                <a:srgbClr val="000000"/>
              </a:solidFill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algn="ctr">
              <a:lnSpc>
                <a:spcPts val="8399"/>
              </a:lnSpc>
            </a:pPr>
            <a:r>
              <a:rPr lang="en-US" sz="5999" b="1" dirty="0" err="1">
                <a:solidFill>
                  <a:srgbClr val="000000"/>
                </a:solidFill>
                <a:ea typeface="Cambria" panose="02040503050406030204" pitchFamily="18" charset="0"/>
                <a:cs typeface="Tahoma" panose="020B0604030504040204" pitchFamily="34" charset="0"/>
              </a:rPr>
              <a:t>tượng</a:t>
            </a:r>
            <a:endParaRPr lang="en-US" sz="5999" b="1" dirty="0">
              <a:solidFill>
                <a:srgbClr val="000000"/>
              </a:solidFill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862304" y="2065970"/>
            <a:ext cx="4407923" cy="208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Chinh</a:t>
            </a:r>
            <a:r>
              <a:rPr lang="en-US" sz="5999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vi-VN" sz="5999" b="1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8399"/>
              </a:lnSpc>
            </a:pPr>
            <a:r>
              <a:rPr lang="en-US" sz="5999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phục</a:t>
            </a:r>
            <a:endParaRPr lang="en-US" sz="5999" b="1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0" descr="Cây thông Vector đồ họa, 1000+ Nguồn Tải Về Miễn Phí">
            <a:extLst>
              <a:ext uri="{FF2B5EF4-FFF2-40B4-BE49-F238E27FC236}">
                <a16:creationId xmlns:a16="http://schemas.microsoft.com/office/drawing/2014/main" id="{0395C3C8-72C9-4F93-84A7-943190189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600" y="2968445"/>
            <a:ext cx="7231799" cy="836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3"/>
          <p:cNvSpPr txBox="1"/>
          <p:nvPr/>
        </p:nvSpPr>
        <p:spPr>
          <a:xfrm>
            <a:off x="12496800" y="2058246"/>
            <a:ext cx="4407923" cy="2095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5999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lnSpc>
                <a:spcPts val="8399"/>
              </a:lnSpc>
            </a:pPr>
            <a:r>
              <a:rPr lang="en-US" sz="5999" b="1" dirty="0" err="1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endParaRPr lang="en-US" sz="5999" b="1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32" name="Picture 8" descr="Christmas Gif - IceGif">
            <a:extLst>
              <a:ext uri="{FF2B5EF4-FFF2-40B4-BE49-F238E27FC236}">
                <a16:creationId xmlns:a16="http://schemas.microsoft.com/office/drawing/2014/main" id="{429B619A-7360-4EC2-A942-54420FCD88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5378231"/>
            <a:ext cx="386715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Biểu Tượng Bông Tuyết, Clipart Bông Tuyết, Biểu Tượng Bông Tuyết,  Cái Nút Vector và PNG với nền trong suốt để tải xuống miễn phí">
            <a:extLst>
              <a:ext uri="{FF2B5EF4-FFF2-40B4-BE49-F238E27FC236}">
                <a16:creationId xmlns:a16="http://schemas.microsoft.com/office/drawing/2014/main" id="{0F95D41A-ABE1-4AC0-9E6F-38D95AE53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74" y="814577"/>
            <a:ext cx="1345478" cy="134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Hình ảnh Biểu Tượng Bông Tuyết, Clipart Bông Tuyết, Biểu Tượng Bông Tuyết,  Cái Nút Vector và PNG với nền trong suốt để tải xuống miễn phí">
            <a:extLst>
              <a:ext uri="{FF2B5EF4-FFF2-40B4-BE49-F238E27FC236}">
                <a16:creationId xmlns:a16="http://schemas.microsoft.com/office/drawing/2014/main" id="{B7134E11-873A-4944-B05E-7DAFCE29B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909" y="2295706"/>
            <a:ext cx="813770" cy="81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Hình ảnh Biểu Tượng Bông Tuyết, Clipart Bông Tuyết, Biểu Tượng Bông Tuyết,  Cái Nút Vector và PNG với nền trong suốt để tải xuống miễn phí">
            <a:extLst>
              <a:ext uri="{FF2B5EF4-FFF2-40B4-BE49-F238E27FC236}">
                <a16:creationId xmlns:a16="http://schemas.microsoft.com/office/drawing/2014/main" id="{88458587-15FB-460B-8D69-7704799B7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394" y="1248314"/>
            <a:ext cx="813770" cy="81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Hình ảnh Biểu Tượng Bông Tuyết, Clipart Bông Tuyết, Biểu Tượng Bông Tuyết,  Cái Nút Vector và PNG với nền trong suốt để tải xuống miễn phí">
            <a:extLst>
              <a:ext uri="{FF2B5EF4-FFF2-40B4-BE49-F238E27FC236}">
                <a16:creationId xmlns:a16="http://schemas.microsoft.com/office/drawing/2014/main" id="{02A2725D-7410-4883-AD7D-F31201D8E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556" y="4009689"/>
            <a:ext cx="813770" cy="81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Hình ảnh Biểu Tượng Bông Tuyết, Clipart Bông Tuyết, Biểu Tượng Bông Tuyết,  Cái Nút Vector và PNG với nền trong suốt để tải xuống miễn phí">
            <a:extLst>
              <a:ext uri="{FF2B5EF4-FFF2-40B4-BE49-F238E27FC236}">
                <a16:creationId xmlns:a16="http://schemas.microsoft.com/office/drawing/2014/main" id="{190F901A-3C88-423D-A16D-0DAF221FE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7274" y="4942695"/>
            <a:ext cx="813770" cy="81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Hình ảnh Biểu Tượng Bông Tuyết, Clipart Bông Tuyết, Biểu Tượng Bông Tuyết,  Cái Nút Vector và PNG với nền trong suốt để tải xuống miễn phí">
            <a:extLst>
              <a:ext uri="{FF2B5EF4-FFF2-40B4-BE49-F238E27FC236}">
                <a16:creationId xmlns:a16="http://schemas.microsoft.com/office/drawing/2014/main" id="{D62B0039-224D-4C92-ACCF-0D5D2EE61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729" y="862413"/>
            <a:ext cx="813770" cy="81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Hình ảnh Biểu Tượng Bông Tuyết, Clipart Bông Tuyết, Biểu Tượng Bông Tuyết,  Cái Nút Vector và PNG với nền trong suốt để tải xuống miễn phí">
            <a:extLst>
              <a:ext uri="{FF2B5EF4-FFF2-40B4-BE49-F238E27FC236}">
                <a16:creationId xmlns:a16="http://schemas.microsoft.com/office/drawing/2014/main" id="{EB016BE8-0973-4DA3-B607-4BE715CAD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034" y="4676841"/>
            <a:ext cx="1345478" cy="134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Hình ảnh Biểu Tượng Bông Tuyết, Clipart Bông Tuyết, Biểu Tượng Bông Tuyết,  Cái Nút Vector và PNG với nền trong suốt để tải xuống miễn phí">
            <a:extLst>
              <a:ext uri="{FF2B5EF4-FFF2-40B4-BE49-F238E27FC236}">
                <a16:creationId xmlns:a16="http://schemas.microsoft.com/office/drawing/2014/main" id="{3A3E6B6C-54C7-4D05-ADD3-DB6D23EE0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6990" y="7045107"/>
            <a:ext cx="1345478" cy="134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7C0973-3018-4AFA-8818-84430FBF0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3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8B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E82007B-6F1F-426C-BB6A-79A060EDEC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167" b="85500" l="3783" r="99291">
                        <a14:foregroundMark x1="4019" y1="62833" x2="41608" y2="74000"/>
                        <a14:foregroundMark x1="8038" y1="84833" x2="87943" y2="75833"/>
                        <a14:foregroundMark x1="87943" y1="75833" x2="94563" y2="74333"/>
                        <a14:foregroundMark x1="94563" y1="74333" x2="94326" y2="56667"/>
                        <a14:foregroundMark x1="9929" y1="84333" x2="9929" y2="84333"/>
                        <a14:foregroundMark x1="29551" y1="79833" x2="29551" y2="79833"/>
                        <a14:foregroundMark x1="56265" y1="68000" x2="56265" y2="68000"/>
                        <a14:foregroundMark x1="57920" y1="63667" x2="57210" y2="68333"/>
                        <a14:foregroundMark x1="57210" y1="68333" x2="55792" y2="70667"/>
                        <a14:foregroundMark x1="18676" y1="85833" x2="27187" y2="85833"/>
                        <a14:foregroundMark x1="27187" y1="85833" x2="39716" y2="85500"/>
                        <a14:foregroundMark x1="39716" y1="85500" x2="48463" y2="85500"/>
                        <a14:foregroundMark x1="48463" y1="85500" x2="93144" y2="83833"/>
                        <a14:foregroundMark x1="99054" y1="83167" x2="97400" y2="61167"/>
                        <a14:foregroundMark x1="90307" y1="16167" x2="96217" y2="32500"/>
                        <a14:foregroundMark x1="96217" y1="32500" x2="96217" y2="33000"/>
                        <a14:foregroundMark x1="72813" y1="19667" x2="79196" y2="44333"/>
                        <a14:foregroundMark x1="67139" y1="18500" x2="74941" y2="49833"/>
                        <a14:foregroundMark x1="66667" y1="24667" x2="67612" y2="41833"/>
                        <a14:foregroundMark x1="67612" y1="42500" x2="68085" y2="50167"/>
                        <a14:foregroundMark x1="66667" y1="48167" x2="67612" y2="52000"/>
                        <a14:foregroundMark x1="68794" y1="15333" x2="92671" y2="16167"/>
                        <a14:foregroundMark x1="3783" y1="59667" x2="36170" y2="56333"/>
                        <a14:foregroundMark x1="36170" y1="56333" x2="43972" y2="56333"/>
                        <a14:foregroundMark x1="43972" y1="56333" x2="48936" y2="55833"/>
                        <a14:foregroundMark x1="99180" y1="52761" x2="99291" y2="53333"/>
                        <a14:foregroundMark x1="96927" y1="41167" x2="98254" y2="47998"/>
                        <a14:backgroundMark x1="84634" y1="51167" x2="97636" y2="50333"/>
                        <a14:backgroundMark x1="97636" y1="50333" x2="97636" y2="50333"/>
                        <a14:backgroundMark x1="99054" y1="49167" x2="99764" y2="48500"/>
                        <a14:backgroundMark x1="97163" y1="48833" x2="98818" y2="52833"/>
                        <a14:backgroundMark x1="75887" y1="51833" x2="83688" y2="51833"/>
                        <a14:backgroundMark x1="83688" y1="51833" x2="84634" y2="51667"/>
                        <a14:backgroundMark x1="74468" y1="51833" x2="78960" y2="5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04" t="14000" b="48028"/>
          <a:stretch/>
        </p:blipFill>
        <p:spPr>
          <a:xfrm>
            <a:off x="14356428" y="544846"/>
            <a:ext cx="3909801" cy="54093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83CAE24-CC8A-4D35-BAAD-59391ACE69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167" b="85500" l="3783" r="99291">
                        <a14:foregroundMark x1="4019" y1="62833" x2="41608" y2="74000"/>
                        <a14:foregroundMark x1="8038" y1="84833" x2="87943" y2="75833"/>
                        <a14:foregroundMark x1="87943" y1="75833" x2="94563" y2="74333"/>
                        <a14:foregroundMark x1="94563" y1="74333" x2="94326" y2="56667"/>
                        <a14:foregroundMark x1="9929" y1="84333" x2="9929" y2="84333"/>
                        <a14:foregroundMark x1="29551" y1="79833" x2="29551" y2="79833"/>
                        <a14:foregroundMark x1="56265" y1="68000" x2="56265" y2="68000"/>
                        <a14:foregroundMark x1="57920" y1="63667" x2="57210" y2="68333"/>
                        <a14:foregroundMark x1="57210" y1="68333" x2="55792" y2="70667"/>
                        <a14:foregroundMark x1="18676" y1="85833" x2="27187" y2="85833"/>
                        <a14:foregroundMark x1="27187" y1="85833" x2="39716" y2="85500"/>
                        <a14:foregroundMark x1="39716" y1="85500" x2="48463" y2="85500"/>
                        <a14:foregroundMark x1="48463" y1="85500" x2="93144" y2="83833"/>
                        <a14:foregroundMark x1="99054" y1="83167" x2="97400" y2="61167"/>
                        <a14:foregroundMark x1="90307" y1="16167" x2="96217" y2="32500"/>
                        <a14:foregroundMark x1="96217" y1="32500" x2="96217" y2="33000"/>
                        <a14:foregroundMark x1="72813" y1="19667" x2="79196" y2="44333"/>
                        <a14:foregroundMark x1="67139" y1="18500" x2="73607" y2="44474"/>
                        <a14:foregroundMark x1="66667" y1="24667" x2="67612" y2="41833"/>
                        <a14:foregroundMark x1="67612" y1="42500" x2="67764" y2="44960"/>
                        <a14:foregroundMark x1="68794" y1="15333" x2="92671" y2="16167"/>
                        <a14:foregroundMark x1="3783" y1="59667" x2="36170" y2="56333"/>
                        <a14:foregroundMark x1="36170" y1="56333" x2="43972" y2="56333"/>
                        <a14:foregroundMark x1="43972" y1="56333" x2="48936" y2="55833"/>
                        <a14:foregroundMark x1="98335" y1="48415" x2="99291" y2="53333"/>
                        <a14:foregroundMark x1="96927" y1="41167" x2="97610" y2="44683"/>
                        <a14:foregroundMark x1="52246" y1="54000" x2="59574" y2="54000"/>
                        <a14:foregroundMark x1="63830" y1="52833" x2="73050" y2="52333"/>
                        <a14:foregroundMark x1="75887" y1="51333" x2="85106" y2="50500"/>
                        <a14:backgroundMark x1="67356" y1="50332" x2="93853" y2="46500"/>
                        <a14:backgroundMark x1="66903" y1="48167" x2="98109" y2="47000"/>
                        <a14:backgroundMark x1="97400" y1="46833" x2="99764" y2="46833"/>
                        <a14:backgroundMark x1="65957" y1="47000" x2="73522" y2="46833"/>
                        <a14:backgroundMark x1="73522" y1="46833" x2="74704" y2="4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6" t="46212" b="12956"/>
          <a:stretch/>
        </p:blipFill>
        <p:spPr>
          <a:xfrm>
            <a:off x="10754609" y="4838700"/>
            <a:ext cx="7533391" cy="5409301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-302720" y="-1084779"/>
            <a:ext cx="18940568" cy="2113479"/>
            <a:chOff x="0" y="0"/>
            <a:chExt cx="25254091" cy="2817972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180675">
              <a:off x="63490" y="132973"/>
              <a:ext cx="5129635" cy="2552025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16366">
              <a:off x="20082741" y="86071"/>
              <a:ext cx="5129635" cy="2552025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80675">
              <a:off x="5073747" y="132973"/>
              <a:ext cx="5129635" cy="2552025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180675">
              <a:off x="10084003" y="132973"/>
              <a:ext cx="5129635" cy="2552025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80675">
              <a:off x="15094259" y="132973"/>
              <a:ext cx="5129635" cy="255202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58A0EA3-CF88-4B37-9049-00DC264A89A1}"/>
              </a:ext>
            </a:extLst>
          </p:cNvPr>
          <p:cNvGrpSpPr/>
          <p:nvPr/>
        </p:nvGrpSpPr>
        <p:grpSpPr>
          <a:xfrm>
            <a:off x="7212664" y="1962223"/>
            <a:ext cx="5370802" cy="3695618"/>
            <a:chOff x="5991550" y="1878180"/>
            <a:chExt cx="5370802" cy="369561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6A12E63-725B-4A72-BF93-B060EE7A97E2}"/>
                </a:ext>
              </a:extLst>
            </p:cNvPr>
            <p:cNvGrpSpPr/>
            <p:nvPr/>
          </p:nvGrpSpPr>
          <p:grpSpPr>
            <a:xfrm>
              <a:off x="5991550" y="1878180"/>
              <a:ext cx="5370802" cy="3695618"/>
              <a:chOff x="5991550" y="1878180"/>
              <a:chExt cx="5370802" cy="3695618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5991550" y="2830015"/>
                <a:ext cx="4949242" cy="2743783"/>
                <a:chOff x="0" y="0"/>
                <a:chExt cx="5891862" cy="4432646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0" y="-4262"/>
                  <a:ext cx="5899608" cy="4439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9608" h="4439132">
                      <a:moveTo>
                        <a:pt x="4960708" y="4427944"/>
                      </a:moveTo>
                      <a:cubicBezTo>
                        <a:pt x="4960708" y="4427944"/>
                        <a:pt x="4540955" y="4439132"/>
                        <a:pt x="4078370" y="4436510"/>
                      </a:cubicBezTo>
                      <a:cubicBezTo>
                        <a:pt x="2246447" y="4434347"/>
                        <a:pt x="1057073" y="4426523"/>
                        <a:pt x="1057073" y="4426523"/>
                      </a:cubicBezTo>
                      <a:cubicBezTo>
                        <a:pt x="812931" y="4417689"/>
                        <a:pt x="565145" y="4400708"/>
                        <a:pt x="398404" y="4342531"/>
                      </a:cubicBezTo>
                      <a:cubicBezTo>
                        <a:pt x="120505" y="4245569"/>
                        <a:pt x="0" y="4068040"/>
                        <a:pt x="0" y="1517281"/>
                      </a:cubicBezTo>
                      <a:lnTo>
                        <a:pt x="0" y="1517253"/>
                      </a:lnTo>
                      <a:cubicBezTo>
                        <a:pt x="8536" y="440430"/>
                        <a:pt x="34263" y="311302"/>
                        <a:pt x="140291" y="225758"/>
                      </a:cubicBezTo>
                      <a:cubicBezTo>
                        <a:pt x="342602" y="62530"/>
                        <a:pt x="736658" y="7673"/>
                        <a:pt x="1155311" y="7673"/>
                      </a:cubicBezTo>
                      <a:cubicBezTo>
                        <a:pt x="1155311" y="7673"/>
                        <a:pt x="1551711" y="15681"/>
                        <a:pt x="3501269" y="7673"/>
                      </a:cubicBezTo>
                      <a:cubicBezTo>
                        <a:pt x="4322029" y="0"/>
                        <a:pt x="4785956" y="7673"/>
                        <a:pt x="4785956" y="7673"/>
                      </a:cubicBezTo>
                      <a:cubicBezTo>
                        <a:pt x="5154264" y="15152"/>
                        <a:pt x="5517576" y="84484"/>
                        <a:pt x="5715317" y="207066"/>
                      </a:cubicBezTo>
                      <a:cubicBezTo>
                        <a:pt x="5866334" y="300683"/>
                        <a:pt x="5899608" y="425358"/>
                        <a:pt x="5890468" y="1517281"/>
                      </a:cubicBezTo>
                      <a:lnTo>
                        <a:pt x="5890468" y="1517310"/>
                      </a:lnTo>
                      <a:cubicBezTo>
                        <a:pt x="5890468" y="4186006"/>
                        <a:pt x="5607471" y="4400103"/>
                        <a:pt x="4960708" y="4427944"/>
                      </a:cubicBezTo>
                      <a:close/>
                    </a:path>
                  </a:pathLst>
                </a:custGeom>
                <a:solidFill>
                  <a:srgbClr val="F6F6F6"/>
                </a:solidFill>
              </p:spPr>
            </p:sp>
          </p:grpSp>
          <p:grpSp>
            <p:nvGrpSpPr>
              <p:cNvPr id="8" name="Group 8"/>
              <p:cNvGrpSpPr/>
              <p:nvPr/>
            </p:nvGrpSpPr>
            <p:grpSpPr>
              <a:xfrm>
                <a:off x="6213804" y="2438249"/>
                <a:ext cx="4504734" cy="1111614"/>
                <a:chOff x="0" y="0"/>
                <a:chExt cx="6006312" cy="1482153"/>
              </a:xfrm>
            </p:grpSpPr>
            <p:grpSp>
              <p:nvGrpSpPr>
                <p:cNvPr id="9" name="Group 9"/>
                <p:cNvGrpSpPr/>
                <p:nvPr/>
              </p:nvGrpSpPr>
              <p:grpSpPr>
                <a:xfrm>
                  <a:off x="0" y="0"/>
                  <a:ext cx="6006312" cy="1482153"/>
                  <a:chOff x="0" y="0"/>
                  <a:chExt cx="5362694" cy="1323330"/>
                </a:xfrm>
              </p:grpSpPr>
              <p:sp>
                <p:nvSpPr>
                  <p:cNvPr id="10" name="Freeform 10"/>
                  <p:cNvSpPr/>
                  <p:nvPr/>
                </p:nvSpPr>
                <p:spPr>
                  <a:xfrm>
                    <a:off x="0" y="-4262"/>
                    <a:ext cx="5370440" cy="13298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70440" h="1329816">
                        <a:moveTo>
                          <a:pt x="4431540" y="1318628"/>
                        </a:moveTo>
                        <a:cubicBezTo>
                          <a:pt x="4431540" y="1318628"/>
                          <a:pt x="4011787" y="1329815"/>
                          <a:pt x="3549203" y="1327194"/>
                        </a:cubicBezTo>
                        <a:cubicBezTo>
                          <a:pt x="2103923" y="1325031"/>
                          <a:pt x="1057073" y="1317207"/>
                          <a:pt x="1057073" y="1317207"/>
                        </a:cubicBezTo>
                        <a:cubicBezTo>
                          <a:pt x="812931" y="1308373"/>
                          <a:pt x="565145" y="1291392"/>
                          <a:pt x="398404" y="1233214"/>
                        </a:cubicBezTo>
                        <a:cubicBezTo>
                          <a:pt x="120505" y="1136252"/>
                          <a:pt x="0" y="958724"/>
                          <a:pt x="0" y="630011"/>
                        </a:cubicBezTo>
                        <a:lnTo>
                          <a:pt x="0" y="630008"/>
                        </a:lnTo>
                        <a:cubicBezTo>
                          <a:pt x="8536" y="440430"/>
                          <a:pt x="34263" y="311302"/>
                          <a:pt x="140291" y="225758"/>
                        </a:cubicBezTo>
                        <a:cubicBezTo>
                          <a:pt x="342602" y="62530"/>
                          <a:pt x="736658" y="7673"/>
                          <a:pt x="1155311" y="7673"/>
                        </a:cubicBezTo>
                        <a:cubicBezTo>
                          <a:pt x="1155311" y="7673"/>
                          <a:pt x="1551711" y="15681"/>
                          <a:pt x="3088438" y="7673"/>
                        </a:cubicBezTo>
                        <a:cubicBezTo>
                          <a:pt x="3792861" y="0"/>
                          <a:pt x="4256788" y="7673"/>
                          <a:pt x="4256788" y="7673"/>
                        </a:cubicBezTo>
                        <a:cubicBezTo>
                          <a:pt x="4625096" y="15152"/>
                          <a:pt x="4988409" y="84484"/>
                          <a:pt x="5186149" y="207066"/>
                        </a:cubicBezTo>
                        <a:cubicBezTo>
                          <a:pt x="5337166" y="300683"/>
                          <a:pt x="5370440" y="425358"/>
                          <a:pt x="5361299" y="630011"/>
                        </a:cubicBezTo>
                        <a:lnTo>
                          <a:pt x="5361299" y="630013"/>
                        </a:lnTo>
                        <a:cubicBezTo>
                          <a:pt x="5361300" y="1076689"/>
                          <a:pt x="5078303" y="1290787"/>
                          <a:pt x="4431540" y="1318628"/>
                        </a:cubicBezTo>
                        <a:close/>
                      </a:path>
                    </a:pathLst>
                  </a:custGeom>
                  <a:solidFill>
                    <a:srgbClr val="C83932"/>
                  </a:solidFill>
                </p:spPr>
              </p:sp>
            </p:grpSp>
            <p:sp>
              <p:nvSpPr>
                <p:cNvPr id="11" name="TextBox 11"/>
                <p:cNvSpPr txBox="1"/>
                <p:nvPr/>
              </p:nvSpPr>
              <p:spPr>
                <a:xfrm>
                  <a:off x="845019" y="517636"/>
                  <a:ext cx="4316277" cy="49594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2639"/>
                    </a:lnSpc>
                  </a:pPr>
                  <a:endParaRPr sz="3600"/>
                </a:p>
              </p:txBody>
            </p:sp>
          </p:grpSp>
          <p:pic>
            <p:nvPicPr>
              <p:cNvPr id="41" name="Picture 8" descr="Set of cute cartoon gingerbread man cookies - 스톡일러스트 [59151014] - PIXTA">
                <a:extLst>
                  <a:ext uri="{FF2B5EF4-FFF2-40B4-BE49-F238E27FC236}">
                    <a16:creationId xmlns:a16="http://schemas.microsoft.com/office/drawing/2014/main" id="{DA39A82F-B7F8-4648-8008-66518DCB80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53632" b="86752" l="4667" r="30000">
                            <a14:foregroundMark x1="12000" y1="85684" x2="14000" y2="78419"/>
                            <a14:foregroundMark x1="23111" y1="84829" x2="20000" y2="77564"/>
                            <a14:foregroundMark x1="9333" y1="79487" x2="23556" y2="79487"/>
                            <a14:foregroundMark x1="14444" y1="64316" x2="21556" y2="68590"/>
                            <a14:foregroundMark x1="19111" y1="53632" x2="19111" y2="53632"/>
                            <a14:foregroundMark x1="18000" y1="53632" x2="15111" y2="54060"/>
                            <a14:foregroundMark x1="14000" y1="59829" x2="20000" y2="57906"/>
                            <a14:foregroundMark x1="14444" y1="63248" x2="18000" y2="63248"/>
                            <a14:foregroundMark x1="15111" y1="67735" x2="15111" y2="6517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30" t="50845" r="66680" b="9024"/>
              <a:stretch/>
            </p:blipFill>
            <p:spPr bwMode="auto">
              <a:xfrm>
                <a:off x="9967695" y="1878180"/>
                <a:ext cx="1394657" cy="18367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6" name="TextBox 26"/>
            <p:cNvSpPr txBox="1"/>
            <p:nvPr/>
          </p:nvSpPr>
          <p:spPr>
            <a:xfrm>
              <a:off x="6220148" y="3708627"/>
              <a:ext cx="4498390" cy="1445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91"/>
                </a:lnSpc>
              </a:pPr>
              <a:r>
                <a:rPr lang="en-US" sz="3600" dirty="0" err="1">
                  <a:solidFill>
                    <a:srgbClr val="090909"/>
                  </a:solidFill>
                </a:rPr>
                <a:t>Cô</a:t>
              </a:r>
              <a:r>
                <a:rPr lang="en-US" sz="3600" dirty="0">
                  <a:solidFill>
                    <a:srgbClr val="090909"/>
                  </a:solidFill>
                </a:rPr>
                <a:t> </a:t>
              </a:r>
              <a:r>
                <a:rPr lang="en-US" sz="3600" dirty="0" err="1">
                  <a:solidFill>
                    <a:srgbClr val="090909"/>
                  </a:solidFill>
                </a:rPr>
                <a:t>bé</a:t>
              </a:r>
              <a:r>
                <a:rPr lang="en-US" sz="3600" dirty="0">
                  <a:solidFill>
                    <a:srgbClr val="090909"/>
                  </a:solidFill>
                </a:rPr>
                <a:t> </a:t>
              </a:r>
              <a:r>
                <a:rPr lang="en-US" sz="3600" dirty="0" err="1">
                  <a:solidFill>
                    <a:srgbClr val="090909"/>
                  </a:solidFill>
                </a:rPr>
                <a:t>có</a:t>
              </a:r>
              <a:r>
                <a:rPr lang="en-US" sz="3600" dirty="0">
                  <a:solidFill>
                    <a:srgbClr val="090909"/>
                  </a:solidFill>
                </a:rPr>
                <a:t> </a:t>
              </a:r>
              <a:r>
                <a:rPr lang="en-US" sz="3600" dirty="0" err="1">
                  <a:solidFill>
                    <a:srgbClr val="090909"/>
                  </a:solidFill>
                </a:rPr>
                <a:t>tâm</a:t>
              </a:r>
              <a:r>
                <a:rPr lang="en-US" sz="3600" dirty="0">
                  <a:solidFill>
                    <a:srgbClr val="090909"/>
                  </a:solidFill>
                </a:rPr>
                <a:t> </a:t>
              </a:r>
              <a:r>
                <a:rPr lang="en-US" sz="3600" dirty="0" err="1">
                  <a:solidFill>
                    <a:srgbClr val="090909"/>
                  </a:solidFill>
                </a:rPr>
                <a:t>trạng</a:t>
              </a:r>
              <a:r>
                <a:rPr lang="en-US" sz="3600" dirty="0">
                  <a:solidFill>
                    <a:srgbClr val="090909"/>
                  </a:solidFill>
                </a:rPr>
                <a:t> </a:t>
              </a:r>
              <a:r>
                <a:rPr lang="en-US" sz="3600" dirty="0" err="1">
                  <a:solidFill>
                    <a:srgbClr val="090909"/>
                  </a:solidFill>
                </a:rPr>
                <a:t>như</a:t>
              </a:r>
              <a:r>
                <a:rPr lang="en-US" sz="3600" dirty="0">
                  <a:solidFill>
                    <a:srgbClr val="090909"/>
                  </a:solidFill>
                </a:rPr>
                <a:t> </a:t>
              </a:r>
              <a:r>
                <a:rPr lang="en-US" sz="3600" dirty="0" err="1">
                  <a:solidFill>
                    <a:srgbClr val="090909"/>
                  </a:solidFill>
                </a:rPr>
                <a:t>thế</a:t>
              </a:r>
              <a:r>
                <a:rPr lang="en-US" sz="3600" dirty="0">
                  <a:solidFill>
                    <a:srgbClr val="090909"/>
                  </a:solidFill>
                </a:rPr>
                <a:t> </a:t>
              </a:r>
              <a:r>
                <a:rPr lang="en-US" sz="3600" dirty="0" err="1">
                  <a:solidFill>
                    <a:srgbClr val="090909"/>
                  </a:solidFill>
                </a:rPr>
                <a:t>nào</a:t>
              </a:r>
              <a:r>
                <a:rPr lang="en-US" sz="3600" dirty="0">
                  <a:solidFill>
                    <a:srgbClr val="090909"/>
                  </a:solidFill>
                </a:rPr>
                <a:t>?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0EAB870-398D-4506-8673-F0A9A516687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76" y="865447"/>
            <a:ext cx="14153778" cy="1517473"/>
          </a:xfrm>
          <a:prstGeom prst="rect">
            <a:avLst/>
          </a:prstGeom>
        </p:spPr>
      </p:pic>
      <p:pic>
        <p:nvPicPr>
          <p:cNvPr id="3078" name="Picture 6" descr="Hình ảnh Hình ảnh Người Tuyết Giáng Sinh tải xuống miễn phí - Pikbest">
            <a:extLst>
              <a:ext uri="{FF2B5EF4-FFF2-40B4-BE49-F238E27FC236}">
                <a16:creationId xmlns:a16="http://schemas.microsoft.com/office/drawing/2014/main" id="{61E43C34-8102-4929-8B29-8B3826C997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546" y="7069955"/>
            <a:ext cx="3238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686FDA3-A26C-4CF4-A7BE-BB51F7E1809C}"/>
              </a:ext>
            </a:extLst>
          </p:cNvPr>
          <p:cNvGrpSpPr/>
          <p:nvPr/>
        </p:nvGrpSpPr>
        <p:grpSpPr>
          <a:xfrm>
            <a:off x="1754514" y="1383512"/>
            <a:ext cx="5329029" cy="4232823"/>
            <a:chOff x="533400" y="1299469"/>
            <a:chExt cx="5329029" cy="4232823"/>
          </a:xfrm>
        </p:grpSpPr>
        <p:grpSp>
          <p:nvGrpSpPr>
            <p:cNvPr id="2" name="Group 2"/>
            <p:cNvGrpSpPr/>
            <p:nvPr/>
          </p:nvGrpSpPr>
          <p:grpSpPr>
            <a:xfrm>
              <a:off x="533400" y="2788509"/>
              <a:ext cx="4949242" cy="2743783"/>
              <a:chOff x="0" y="0"/>
              <a:chExt cx="5891862" cy="4432646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-4262"/>
                <a:ext cx="5899608" cy="4439132"/>
              </a:xfrm>
              <a:custGeom>
                <a:avLst/>
                <a:gdLst/>
                <a:ahLst/>
                <a:cxnLst/>
                <a:rect l="l" t="t" r="r" b="b"/>
                <a:pathLst>
                  <a:path w="5899608" h="4439132">
                    <a:moveTo>
                      <a:pt x="4960708" y="4427944"/>
                    </a:moveTo>
                    <a:cubicBezTo>
                      <a:pt x="4960708" y="4427944"/>
                      <a:pt x="4540955" y="4439132"/>
                      <a:pt x="4078370" y="4436510"/>
                    </a:cubicBezTo>
                    <a:cubicBezTo>
                      <a:pt x="2246447" y="4434347"/>
                      <a:pt x="1057073" y="4426523"/>
                      <a:pt x="1057073" y="4426523"/>
                    </a:cubicBezTo>
                    <a:cubicBezTo>
                      <a:pt x="812931" y="4417689"/>
                      <a:pt x="565145" y="4400708"/>
                      <a:pt x="398404" y="4342531"/>
                    </a:cubicBezTo>
                    <a:cubicBezTo>
                      <a:pt x="120505" y="4245569"/>
                      <a:pt x="0" y="4068040"/>
                      <a:pt x="0" y="1517281"/>
                    </a:cubicBezTo>
                    <a:lnTo>
                      <a:pt x="0" y="1517253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501269" y="7673"/>
                    </a:cubicBezTo>
                    <a:cubicBezTo>
                      <a:pt x="4322029" y="0"/>
                      <a:pt x="4785956" y="7673"/>
                      <a:pt x="4785956" y="7673"/>
                    </a:cubicBezTo>
                    <a:cubicBezTo>
                      <a:pt x="5154264" y="15152"/>
                      <a:pt x="5517576" y="84484"/>
                      <a:pt x="5715317" y="207066"/>
                    </a:cubicBezTo>
                    <a:cubicBezTo>
                      <a:pt x="5866334" y="300683"/>
                      <a:pt x="5899608" y="425358"/>
                      <a:pt x="5890468" y="1517281"/>
                    </a:cubicBezTo>
                    <a:lnTo>
                      <a:pt x="5890468" y="1517310"/>
                    </a:lnTo>
                    <a:cubicBezTo>
                      <a:pt x="5890468" y="4186006"/>
                      <a:pt x="5607471" y="4400103"/>
                      <a:pt x="4960708" y="4427944"/>
                    </a:cubicBezTo>
                    <a:close/>
                  </a:path>
                </a:pathLst>
              </a:custGeom>
              <a:solidFill>
                <a:srgbClr val="F6F6F6"/>
              </a:solidFill>
            </p:spPr>
          </p:sp>
        </p:grpSp>
        <p:grpSp>
          <p:nvGrpSpPr>
            <p:cNvPr id="4" name="Group 4"/>
            <p:cNvGrpSpPr/>
            <p:nvPr/>
          </p:nvGrpSpPr>
          <p:grpSpPr>
            <a:xfrm>
              <a:off x="755654" y="2400282"/>
              <a:ext cx="4504734" cy="1104537"/>
              <a:chOff x="0" y="0"/>
              <a:chExt cx="5362694" cy="131490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4262"/>
                <a:ext cx="5370440" cy="1321390"/>
              </a:xfrm>
              <a:custGeom>
                <a:avLst/>
                <a:gdLst/>
                <a:ahLst/>
                <a:cxnLst/>
                <a:rect l="l" t="t" r="r" b="b"/>
                <a:pathLst>
                  <a:path w="5370440" h="1321390">
                    <a:moveTo>
                      <a:pt x="4431540" y="1310202"/>
                    </a:moveTo>
                    <a:cubicBezTo>
                      <a:pt x="4431540" y="1310202"/>
                      <a:pt x="4011787" y="1321390"/>
                      <a:pt x="3549203" y="1318769"/>
                    </a:cubicBezTo>
                    <a:cubicBezTo>
                      <a:pt x="2103923" y="1316606"/>
                      <a:pt x="1057073" y="1308781"/>
                      <a:pt x="1057073" y="1308781"/>
                    </a:cubicBezTo>
                    <a:cubicBezTo>
                      <a:pt x="812931" y="1299947"/>
                      <a:pt x="565145" y="1282966"/>
                      <a:pt x="398404" y="1224789"/>
                    </a:cubicBezTo>
                    <a:cubicBezTo>
                      <a:pt x="120505" y="1127827"/>
                      <a:pt x="0" y="950298"/>
                      <a:pt x="0" y="627606"/>
                    </a:cubicBezTo>
                    <a:lnTo>
                      <a:pt x="0" y="627603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088438" y="7673"/>
                    </a:cubicBezTo>
                    <a:cubicBezTo>
                      <a:pt x="3792861" y="0"/>
                      <a:pt x="4256788" y="7673"/>
                      <a:pt x="4256788" y="7673"/>
                    </a:cubicBezTo>
                    <a:cubicBezTo>
                      <a:pt x="4625096" y="15152"/>
                      <a:pt x="4988409" y="84484"/>
                      <a:pt x="5186149" y="207066"/>
                    </a:cubicBezTo>
                    <a:cubicBezTo>
                      <a:pt x="5337166" y="300683"/>
                      <a:pt x="5370440" y="425358"/>
                      <a:pt x="5361299" y="627606"/>
                    </a:cubicBezTo>
                    <a:lnTo>
                      <a:pt x="5361299" y="627609"/>
                    </a:lnTo>
                    <a:cubicBezTo>
                      <a:pt x="5361300" y="1068264"/>
                      <a:pt x="5078303" y="1282362"/>
                      <a:pt x="4431540" y="1310202"/>
                    </a:cubicBezTo>
                    <a:close/>
                  </a:path>
                </a:pathLst>
              </a:custGeom>
              <a:solidFill>
                <a:srgbClr val="C83932"/>
              </a:solidFill>
            </p:spPr>
          </p:sp>
        </p:grpSp>
        <p:sp>
          <p:nvSpPr>
            <p:cNvPr id="25" name="TextBox 25"/>
            <p:cNvSpPr txBox="1"/>
            <p:nvPr/>
          </p:nvSpPr>
          <p:spPr>
            <a:xfrm>
              <a:off x="755654" y="3667121"/>
              <a:ext cx="4498390" cy="1445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91"/>
                </a:lnSpc>
              </a:pPr>
              <a:r>
                <a:rPr lang="en-US" sz="3600" dirty="0" err="1">
                  <a:solidFill>
                    <a:srgbClr val="090909"/>
                  </a:solidFill>
                </a:rPr>
                <a:t>Câu</a:t>
              </a:r>
              <a:r>
                <a:rPr lang="en-US" sz="3600" dirty="0">
                  <a:solidFill>
                    <a:srgbClr val="090909"/>
                  </a:solidFill>
                </a:rPr>
                <a:t> </a:t>
              </a:r>
              <a:r>
                <a:rPr lang="en-US" sz="3600" dirty="0" err="1">
                  <a:solidFill>
                    <a:srgbClr val="090909"/>
                  </a:solidFill>
                </a:rPr>
                <a:t>chuyện</a:t>
              </a:r>
              <a:r>
                <a:rPr lang="en-US" sz="3600" dirty="0">
                  <a:solidFill>
                    <a:srgbClr val="090909"/>
                  </a:solidFill>
                </a:rPr>
                <a:t> </a:t>
              </a:r>
              <a:r>
                <a:rPr lang="en-US" sz="3600" dirty="0" err="1">
                  <a:solidFill>
                    <a:srgbClr val="090909"/>
                  </a:solidFill>
                </a:rPr>
                <a:t>có</a:t>
              </a:r>
              <a:r>
                <a:rPr lang="en-US" sz="3600" dirty="0">
                  <a:solidFill>
                    <a:srgbClr val="090909"/>
                  </a:solidFill>
                </a:rPr>
                <a:t> </a:t>
              </a:r>
              <a:r>
                <a:rPr lang="en-US" sz="3600" dirty="0" err="1">
                  <a:solidFill>
                    <a:srgbClr val="090909"/>
                  </a:solidFill>
                </a:rPr>
                <a:t>những</a:t>
              </a:r>
              <a:r>
                <a:rPr lang="en-US" sz="3600" dirty="0">
                  <a:solidFill>
                    <a:srgbClr val="090909"/>
                  </a:solidFill>
                </a:rPr>
                <a:t> </a:t>
              </a:r>
              <a:r>
                <a:rPr lang="en-US" sz="3600" dirty="0" err="1">
                  <a:solidFill>
                    <a:srgbClr val="090909"/>
                  </a:solidFill>
                </a:rPr>
                <a:t>nhân</a:t>
              </a:r>
              <a:r>
                <a:rPr lang="en-US" sz="3600" dirty="0">
                  <a:solidFill>
                    <a:srgbClr val="090909"/>
                  </a:solidFill>
                </a:rPr>
                <a:t> </a:t>
              </a:r>
              <a:r>
                <a:rPr lang="en-US" sz="3600" dirty="0" err="1">
                  <a:solidFill>
                    <a:srgbClr val="090909"/>
                  </a:solidFill>
                </a:rPr>
                <a:t>vật</a:t>
              </a:r>
              <a:r>
                <a:rPr lang="en-US" sz="3600" dirty="0">
                  <a:solidFill>
                    <a:srgbClr val="090909"/>
                  </a:solidFill>
                </a:rPr>
                <a:t> </a:t>
              </a:r>
              <a:r>
                <a:rPr lang="en-US" sz="3600" dirty="0" err="1">
                  <a:solidFill>
                    <a:srgbClr val="090909"/>
                  </a:solidFill>
                </a:rPr>
                <a:t>nào</a:t>
              </a:r>
              <a:r>
                <a:rPr lang="en-US" sz="3600" dirty="0">
                  <a:solidFill>
                    <a:srgbClr val="090909"/>
                  </a:solidFill>
                </a:rPr>
                <a:t>?</a:t>
              </a:r>
            </a:p>
          </p:txBody>
        </p:sp>
        <p:pic>
          <p:nvPicPr>
            <p:cNvPr id="3080" name="Picture 8" descr="Set of cute cartoon gingerbread man cookies - 스톡일러스트 [59151014] - PIXTA">
              <a:extLst>
                <a:ext uri="{FF2B5EF4-FFF2-40B4-BE49-F238E27FC236}">
                  <a16:creationId xmlns:a16="http://schemas.microsoft.com/office/drawing/2014/main" id="{B0F05549-0028-451D-85C2-3EEF126531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915" b="47436" l="3556" r="32667">
                          <a14:foregroundMark x1="5333" y1="27991" x2="7333" y2="28846"/>
                          <a14:foregroundMark x1="28667" y1="27991" x2="30667" y2="27991"/>
                          <a14:foregroundMark x1="12889" y1="47436" x2="12889" y2="47436"/>
                          <a14:foregroundMark x1="22667" y1="47436" x2="23111" y2="42521"/>
                          <a14:foregroundMark x1="16444" y1="22009" x2="19111" y2="26923"/>
                          <a14:foregroundMark x1="13333" y1="46368" x2="13333" y2="42521"/>
                          <a14:foregroundMark x1="12000" y1="44444" x2="14444" y2="44444"/>
                          <a14:foregroundMark x1="12000" y1="43590" x2="14889" y2="43590"/>
                          <a14:foregroundMark x1="20000" y1="44017" x2="24000" y2="44017"/>
                          <a14:foregroundMark x1="20000" y1="45513" x2="22000" y2="45513"/>
                          <a14:foregroundMark x1="20000" y1="45085" x2="23111" y2="45085"/>
                          <a14:foregroundMark x1="23556" y1="42094" x2="23556" y2="44017"/>
                          <a14:foregroundMark x1="11333" y1="42949" x2="11333" y2="45940"/>
                          <a14:foregroundMark x1="6222" y1="30342" x2="8889" y2="30342"/>
                          <a14:foregroundMark x1="25556" y1="27991" x2="27556" y2="27991"/>
                          <a14:foregroundMark x1="26222" y1="29915" x2="29778" y2="299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661" b="49592"/>
            <a:stretch/>
          </p:blipFill>
          <p:spPr bwMode="auto">
            <a:xfrm>
              <a:off x="4304852" y="1299469"/>
              <a:ext cx="1557577" cy="2247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82094AB-6D70-4F9B-A14B-7087B51CD680}"/>
              </a:ext>
            </a:extLst>
          </p:cNvPr>
          <p:cNvGrpSpPr/>
          <p:nvPr/>
        </p:nvGrpSpPr>
        <p:grpSpPr>
          <a:xfrm>
            <a:off x="4408185" y="6051926"/>
            <a:ext cx="5436064" cy="3463025"/>
            <a:chOff x="3014528" y="5980915"/>
            <a:chExt cx="5436064" cy="3463025"/>
          </a:xfrm>
        </p:grpSpPr>
        <p:grpSp>
          <p:nvGrpSpPr>
            <p:cNvPr id="12" name="Group 12"/>
            <p:cNvGrpSpPr/>
            <p:nvPr/>
          </p:nvGrpSpPr>
          <p:grpSpPr>
            <a:xfrm>
              <a:off x="3014528" y="6701534"/>
              <a:ext cx="4949242" cy="2742406"/>
              <a:chOff x="0" y="0"/>
              <a:chExt cx="5891862" cy="4432646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-4262"/>
                <a:ext cx="5899608" cy="4439132"/>
              </a:xfrm>
              <a:custGeom>
                <a:avLst/>
                <a:gdLst/>
                <a:ahLst/>
                <a:cxnLst/>
                <a:rect l="l" t="t" r="r" b="b"/>
                <a:pathLst>
                  <a:path w="5899608" h="4439132">
                    <a:moveTo>
                      <a:pt x="4960708" y="4427944"/>
                    </a:moveTo>
                    <a:cubicBezTo>
                      <a:pt x="4960708" y="4427944"/>
                      <a:pt x="4540955" y="4439132"/>
                      <a:pt x="4078370" y="4436510"/>
                    </a:cubicBezTo>
                    <a:cubicBezTo>
                      <a:pt x="2246447" y="4434347"/>
                      <a:pt x="1057073" y="4426523"/>
                      <a:pt x="1057073" y="4426523"/>
                    </a:cubicBezTo>
                    <a:cubicBezTo>
                      <a:pt x="812931" y="4417689"/>
                      <a:pt x="565145" y="4400708"/>
                      <a:pt x="398404" y="4342531"/>
                    </a:cubicBezTo>
                    <a:cubicBezTo>
                      <a:pt x="120505" y="4245569"/>
                      <a:pt x="0" y="4068040"/>
                      <a:pt x="0" y="1517281"/>
                    </a:cubicBezTo>
                    <a:lnTo>
                      <a:pt x="0" y="1517253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3501269" y="7673"/>
                    </a:cubicBezTo>
                    <a:cubicBezTo>
                      <a:pt x="4322029" y="0"/>
                      <a:pt x="4785956" y="7673"/>
                      <a:pt x="4785956" y="7673"/>
                    </a:cubicBezTo>
                    <a:cubicBezTo>
                      <a:pt x="5154264" y="15152"/>
                      <a:pt x="5517576" y="84484"/>
                      <a:pt x="5715317" y="207066"/>
                    </a:cubicBezTo>
                    <a:cubicBezTo>
                      <a:pt x="5866334" y="300683"/>
                      <a:pt x="5899608" y="425358"/>
                      <a:pt x="5890468" y="1517281"/>
                    </a:cubicBezTo>
                    <a:lnTo>
                      <a:pt x="5890468" y="1517310"/>
                    </a:lnTo>
                    <a:cubicBezTo>
                      <a:pt x="5890468" y="4186006"/>
                      <a:pt x="5607471" y="4400103"/>
                      <a:pt x="4960708" y="4427944"/>
                    </a:cubicBezTo>
                    <a:close/>
                  </a:path>
                </a:pathLst>
              </a:custGeom>
              <a:solidFill>
                <a:srgbClr val="F6F6F6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3236782" y="6309767"/>
              <a:ext cx="4504734" cy="1111614"/>
              <a:chOff x="0" y="0"/>
              <a:chExt cx="6006312" cy="1482153"/>
            </a:xfrm>
          </p:grpSpPr>
          <p:grpSp>
            <p:nvGrpSpPr>
              <p:cNvPr id="15" name="Group 15"/>
              <p:cNvGrpSpPr/>
              <p:nvPr/>
            </p:nvGrpSpPr>
            <p:grpSpPr>
              <a:xfrm>
                <a:off x="0" y="0"/>
                <a:ext cx="6006312" cy="1482153"/>
                <a:chOff x="0" y="0"/>
                <a:chExt cx="5362694" cy="1323330"/>
              </a:xfrm>
            </p:grpSpPr>
            <p:sp>
              <p:nvSpPr>
                <p:cNvPr id="16" name="Freeform 16"/>
                <p:cNvSpPr/>
                <p:nvPr/>
              </p:nvSpPr>
              <p:spPr>
                <a:xfrm>
                  <a:off x="0" y="-4262"/>
                  <a:ext cx="5370440" cy="1329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0440" h="1329816">
                      <a:moveTo>
                        <a:pt x="4431540" y="1318628"/>
                      </a:moveTo>
                      <a:cubicBezTo>
                        <a:pt x="4431540" y="1318628"/>
                        <a:pt x="4011787" y="1329815"/>
                        <a:pt x="3549203" y="1327194"/>
                      </a:cubicBezTo>
                      <a:cubicBezTo>
                        <a:pt x="2103923" y="1325031"/>
                        <a:pt x="1057073" y="1317207"/>
                        <a:pt x="1057073" y="1317207"/>
                      </a:cubicBezTo>
                      <a:cubicBezTo>
                        <a:pt x="812931" y="1308373"/>
                        <a:pt x="565145" y="1291392"/>
                        <a:pt x="398404" y="1233214"/>
                      </a:cubicBezTo>
                      <a:cubicBezTo>
                        <a:pt x="120505" y="1136252"/>
                        <a:pt x="0" y="958724"/>
                        <a:pt x="0" y="630011"/>
                      </a:cubicBezTo>
                      <a:lnTo>
                        <a:pt x="0" y="630008"/>
                      </a:lnTo>
                      <a:cubicBezTo>
                        <a:pt x="8536" y="440430"/>
                        <a:pt x="34263" y="311302"/>
                        <a:pt x="140291" y="225758"/>
                      </a:cubicBezTo>
                      <a:cubicBezTo>
                        <a:pt x="342602" y="62530"/>
                        <a:pt x="736658" y="7673"/>
                        <a:pt x="1155311" y="7673"/>
                      </a:cubicBezTo>
                      <a:cubicBezTo>
                        <a:pt x="1155311" y="7673"/>
                        <a:pt x="1551711" y="15681"/>
                        <a:pt x="3088438" y="7673"/>
                      </a:cubicBezTo>
                      <a:cubicBezTo>
                        <a:pt x="3792861" y="0"/>
                        <a:pt x="4256788" y="7673"/>
                        <a:pt x="4256788" y="7673"/>
                      </a:cubicBezTo>
                      <a:cubicBezTo>
                        <a:pt x="4625096" y="15152"/>
                        <a:pt x="4988409" y="84484"/>
                        <a:pt x="5186149" y="207066"/>
                      </a:cubicBezTo>
                      <a:cubicBezTo>
                        <a:pt x="5337166" y="300683"/>
                        <a:pt x="5370440" y="425358"/>
                        <a:pt x="5361299" y="630011"/>
                      </a:cubicBezTo>
                      <a:lnTo>
                        <a:pt x="5361299" y="630013"/>
                      </a:lnTo>
                      <a:cubicBezTo>
                        <a:pt x="5361300" y="1076689"/>
                        <a:pt x="5078303" y="1290787"/>
                        <a:pt x="4431540" y="1318628"/>
                      </a:cubicBezTo>
                      <a:close/>
                    </a:path>
                  </a:pathLst>
                </a:custGeom>
                <a:solidFill>
                  <a:srgbClr val="C83932"/>
                </a:solidFill>
              </p:spPr>
            </p:sp>
          </p:grpSp>
          <p:sp>
            <p:nvSpPr>
              <p:cNvPr id="17" name="TextBox 17"/>
              <p:cNvSpPr txBox="1"/>
              <p:nvPr/>
            </p:nvSpPr>
            <p:spPr>
              <a:xfrm>
                <a:off x="845019" y="517636"/>
                <a:ext cx="4316277" cy="49594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639"/>
                  </a:lnSpc>
                </a:pPr>
                <a:endParaRPr sz="3600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236782" y="7580145"/>
              <a:ext cx="4498390" cy="1445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91"/>
                </a:lnSpc>
              </a:pPr>
              <a:r>
                <a:rPr lang="en-US" sz="3600" dirty="0">
                  <a:solidFill>
                    <a:srgbClr val="090909"/>
                  </a:solidFill>
                </a:rPr>
                <a:t>Theo </a:t>
              </a:r>
              <a:r>
                <a:rPr lang="en-US" sz="3600" dirty="0" err="1">
                  <a:solidFill>
                    <a:srgbClr val="090909"/>
                  </a:solidFill>
                </a:rPr>
                <a:t>em</a:t>
              </a:r>
              <a:r>
                <a:rPr lang="en-US" sz="3600" dirty="0">
                  <a:solidFill>
                    <a:srgbClr val="090909"/>
                  </a:solidFill>
                </a:rPr>
                <a:t>, </a:t>
              </a:r>
              <a:r>
                <a:rPr lang="en-US" sz="3600" dirty="0" err="1">
                  <a:solidFill>
                    <a:srgbClr val="090909"/>
                  </a:solidFill>
                </a:rPr>
                <a:t>chuyện</a:t>
              </a:r>
              <a:r>
                <a:rPr lang="en-US" sz="3600" dirty="0">
                  <a:solidFill>
                    <a:srgbClr val="090909"/>
                  </a:solidFill>
                </a:rPr>
                <a:t> </a:t>
              </a:r>
              <a:r>
                <a:rPr lang="en-US" sz="3600" dirty="0" err="1">
                  <a:solidFill>
                    <a:srgbClr val="090909"/>
                  </a:solidFill>
                </a:rPr>
                <a:t>gì</a:t>
              </a:r>
              <a:r>
                <a:rPr lang="en-US" sz="3600" dirty="0">
                  <a:solidFill>
                    <a:srgbClr val="090909"/>
                  </a:solidFill>
                </a:rPr>
                <a:t> </a:t>
              </a:r>
              <a:r>
                <a:rPr lang="en-US" sz="3600" dirty="0" err="1">
                  <a:solidFill>
                    <a:srgbClr val="090909"/>
                  </a:solidFill>
                </a:rPr>
                <a:t>sẽ</a:t>
              </a:r>
              <a:r>
                <a:rPr lang="en-US" sz="3600" dirty="0">
                  <a:solidFill>
                    <a:srgbClr val="090909"/>
                  </a:solidFill>
                </a:rPr>
                <a:t> </a:t>
              </a:r>
              <a:r>
                <a:rPr lang="en-US" sz="3600" dirty="0" err="1">
                  <a:solidFill>
                    <a:srgbClr val="090909"/>
                  </a:solidFill>
                </a:rPr>
                <a:t>xảy</a:t>
              </a:r>
              <a:r>
                <a:rPr lang="en-US" sz="3600" dirty="0">
                  <a:solidFill>
                    <a:srgbClr val="090909"/>
                  </a:solidFill>
                </a:rPr>
                <a:t> ra?</a:t>
              </a:r>
            </a:p>
          </p:txBody>
        </p:sp>
        <p:pic>
          <p:nvPicPr>
            <p:cNvPr id="40" name="Picture 8" descr="Set of cute cartoon gingerbread man cookies - 스톡일러스트 [59151014] - PIXTA">
              <a:extLst>
                <a:ext uri="{FF2B5EF4-FFF2-40B4-BE49-F238E27FC236}">
                  <a16:creationId xmlns:a16="http://schemas.microsoft.com/office/drawing/2014/main" id="{69AE5D9E-862D-46FA-9914-E95FEC32CD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5556" b="86752" l="69778" r="94667">
                          <a14:foregroundMark x1="81111" y1="55556" x2="84000" y2="55556"/>
                          <a14:foregroundMark x1="78000" y1="85256" x2="78000" y2="81410"/>
                          <a14:foregroundMark x1="88667" y1="86752" x2="87556" y2="79915"/>
                          <a14:foregroundMark x1="85111" y1="81838" x2="85111" y2="86325"/>
                          <a14:foregroundMark x1="88667" y1="78419" x2="89111" y2="84402"/>
                          <a14:foregroundMark x1="80444" y1="79915" x2="80000" y2="86325"/>
                          <a14:foregroundMark x1="76000" y1="80983" x2="76444" y2="83333"/>
                          <a14:foregroundMark x1="79556" y1="61752" x2="79556" y2="61752"/>
                          <a14:foregroundMark x1="82667" y1="60256" x2="81556" y2="655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760" t="52686" r="2141" b="9708"/>
            <a:stretch/>
          </p:blipFill>
          <p:spPr bwMode="auto">
            <a:xfrm>
              <a:off x="7117596" y="5980915"/>
              <a:ext cx="1332996" cy="167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05B6F-D95F-4FC0-864E-AC2D8D043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51E1213-40C2-4DED-A366-6E8D7534B2AF}"/>
              </a:ext>
            </a:extLst>
          </p:cNvPr>
          <p:cNvGrpSpPr/>
          <p:nvPr/>
        </p:nvGrpSpPr>
        <p:grpSpPr>
          <a:xfrm>
            <a:off x="5715000" y="800100"/>
            <a:ext cx="6858000" cy="6858000"/>
            <a:chOff x="5562600" y="1211580"/>
            <a:chExt cx="6858000" cy="6858000"/>
          </a:xfrm>
        </p:grpSpPr>
        <p:pic>
          <p:nvPicPr>
            <p:cNvPr id="7" name="Picture 4" descr="Colour Decorated Christmas Red Ball Isolated On White Background Vector  Illustration Cartoon Style Stock Illustration - Download Image Now - iStock">
              <a:extLst>
                <a:ext uri="{FF2B5EF4-FFF2-40B4-BE49-F238E27FC236}">
                  <a16:creationId xmlns:a16="http://schemas.microsoft.com/office/drawing/2014/main" id="{9784853D-9D03-4755-B46E-D2FD9F0D4A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1" b="90820" l="9961" r="89941">
                          <a14:foregroundMark x1="48828" y1="65234" x2="61035" y2="60742"/>
                          <a14:foregroundMark x1="65723" y1="43945" x2="73633" y2="50977"/>
                          <a14:foregroundMark x1="34082" y1="79297" x2="45996" y2="81152"/>
                          <a14:foregroundMark x1="42480" y1="90820" x2="54883" y2="900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1211580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0256A42-9680-4BDC-A2A5-FDBBD6499AE0}"/>
                </a:ext>
              </a:extLst>
            </p:cNvPr>
            <p:cNvSpPr/>
            <p:nvPr/>
          </p:nvSpPr>
          <p:spPr>
            <a:xfrm>
              <a:off x="7086600" y="3638550"/>
              <a:ext cx="3672840" cy="34861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dirty="0">
                  <a:solidFill>
                    <a:srgbClr val="002060"/>
                  </a:solidFill>
                  <a:cs typeface="Calibri" panose="020F0502020204030204" pitchFamily="34" charset="0"/>
                </a:rPr>
                <a:t>Tìm hiểu bài</a:t>
              </a:r>
              <a:endParaRPr lang="en-US" sz="4400" dirty="0">
                <a:solidFill>
                  <a:srgbClr val="002060"/>
                </a:solidFill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8CD9261-FB2F-4BD0-B0A5-373325DA36F8}"/>
              </a:ext>
            </a:extLst>
          </p:cNvPr>
          <p:cNvGrpSpPr/>
          <p:nvPr/>
        </p:nvGrpSpPr>
        <p:grpSpPr>
          <a:xfrm>
            <a:off x="30480" y="632460"/>
            <a:ext cx="6858000" cy="6858000"/>
            <a:chOff x="30480" y="1143000"/>
            <a:chExt cx="6858000" cy="6858000"/>
          </a:xfrm>
        </p:grpSpPr>
        <p:pic>
          <p:nvPicPr>
            <p:cNvPr id="6148" name="Picture 4" descr="Colour Decorated Christmas Red Ball Isolated On White Background Vector  Illustration Cartoon Style Stock Illustration - Download Image Now - iStock">
              <a:extLst>
                <a:ext uri="{FF2B5EF4-FFF2-40B4-BE49-F238E27FC236}">
                  <a16:creationId xmlns:a16="http://schemas.microsoft.com/office/drawing/2014/main" id="{7018DAED-E7B8-406D-BFFB-42DECF2DD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1" b="90820" l="9961" r="89941">
                          <a14:foregroundMark x1="48828" y1="65234" x2="61035" y2="60742"/>
                          <a14:foregroundMark x1="65723" y1="43945" x2="73633" y2="50977"/>
                          <a14:foregroundMark x1="34082" y1="79297" x2="45996" y2="81152"/>
                          <a14:foregroundMark x1="42480" y1="90820" x2="54883" y2="900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" y="1143000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9344BB5-D646-4A3A-BC19-DF5F3B45029B}"/>
                </a:ext>
              </a:extLst>
            </p:cNvPr>
            <p:cNvSpPr/>
            <p:nvPr/>
          </p:nvSpPr>
          <p:spPr>
            <a:xfrm>
              <a:off x="1588770" y="3543300"/>
              <a:ext cx="3672840" cy="34861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dirty="0">
                  <a:solidFill>
                    <a:srgbClr val="002060"/>
                  </a:solidFill>
                  <a:cs typeface="Calibri" panose="020F0502020204030204" pitchFamily="34" charset="0"/>
                </a:rPr>
                <a:t>Luyện đọc</a:t>
              </a:r>
              <a:endParaRPr lang="en-US" sz="4400" dirty="0">
                <a:solidFill>
                  <a:srgbClr val="002060"/>
                </a:solidFill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BCB053-019C-42E5-B6BA-71E6F3CFAC40}"/>
              </a:ext>
            </a:extLst>
          </p:cNvPr>
          <p:cNvGrpSpPr/>
          <p:nvPr/>
        </p:nvGrpSpPr>
        <p:grpSpPr>
          <a:xfrm>
            <a:off x="11460480" y="769620"/>
            <a:ext cx="6858000" cy="6858000"/>
            <a:chOff x="11460480" y="1280160"/>
            <a:chExt cx="6858000" cy="6858000"/>
          </a:xfrm>
        </p:grpSpPr>
        <p:pic>
          <p:nvPicPr>
            <p:cNvPr id="8" name="Picture 4" descr="Colour Decorated Christmas Red Ball Isolated On White Background Vector  Illustration Cartoon Style Stock Illustration - Download Image Now - iStock">
              <a:extLst>
                <a:ext uri="{FF2B5EF4-FFF2-40B4-BE49-F238E27FC236}">
                  <a16:creationId xmlns:a16="http://schemas.microsoft.com/office/drawing/2014/main" id="{10C0B903-9C10-4FED-8195-109EBDEE29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1" b="90820" l="9961" r="89941">
                          <a14:foregroundMark x1="48828" y1="65234" x2="61035" y2="60742"/>
                          <a14:foregroundMark x1="65723" y1="43945" x2="73633" y2="50977"/>
                          <a14:foregroundMark x1="34082" y1="79297" x2="45996" y2="81152"/>
                          <a14:foregroundMark x1="42480" y1="90820" x2="54883" y2="900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0480" y="1280160"/>
              <a:ext cx="6858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F4E0823-1684-45B0-B71A-1803916CACA9}"/>
                </a:ext>
              </a:extLst>
            </p:cNvPr>
            <p:cNvSpPr/>
            <p:nvPr/>
          </p:nvSpPr>
          <p:spPr>
            <a:xfrm>
              <a:off x="13026390" y="3667125"/>
              <a:ext cx="3672840" cy="348615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dirty="0">
                  <a:solidFill>
                    <a:srgbClr val="002060"/>
                  </a:solidFill>
                  <a:cs typeface="Calibri" panose="020F0502020204030204" pitchFamily="34" charset="0"/>
                </a:rPr>
                <a:t>Luyện đọc diễn cảm</a:t>
              </a:r>
              <a:endParaRPr lang="en-US" sz="4400" dirty="0">
                <a:solidFill>
                  <a:srgbClr val="002060"/>
                </a:solidFill>
                <a:cs typeface="Calibri" panose="020F0502020204030204" pitchFamily="34" charset="0"/>
              </a:endParaRPr>
            </a:p>
          </p:txBody>
        </p:sp>
      </p:grpSp>
      <p:pic>
        <p:nvPicPr>
          <p:cNvPr id="6152" name="Picture 8" descr="Christmas Clipart, Reindeer Clipart, Cute Baby Baby Reindeer, AMB-2288">
            <a:extLst>
              <a:ext uri="{FF2B5EF4-FFF2-40B4-BE49-F238E27FC236}">
                <a16:creationId xmlns:a16="http://schemas.microsoft.com/office/drawing/2014/main" id="{6DABAD74-FD48-4629-83E5-602DB8D9D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000" b="93429" l="30000" r="73143">
                        <a14:foregroundMark x1="47047" y1="51429" x2="48571" y2="54000"/>
                        <a14:foregroundMark x1="46539" y1="50571" x2="47047" y2="51429"/>
                        <a14:foregroundMark x1="45523" y1="48857" x2="46539" y2="50571"/>
                        <a14:foregroundMark x1="44000" y1="46286" x2="45523" y2="48857"/>
                        <a14:foregroundMark x1="41596" y1="86000" x2="43429" y2="84000"/>
                        <a14:foregroundMark x1="40286" y1="87429" x2="41596" y2="86000"/>
                        <a14:foregroundMark x1="64000" y1="88000" x2="65429" y2="83714"/>
                        <a14:foregroundMark x1="44571" y1="93143" x2="44571" y2="93143"/>
                        <a14:foregroundMark x1="52571" y1="92571" x2="52571" y2="92571"/>
                        <a14:foregroundMark x1="58857" y1="92571" x2="58857" y2="92571"/>
                        <a14:foregroundMark x1="66571" y1="93429" x2="66571" y2="93429"/>
                        <a14:foregroundMark x1="71143" y1="93429" x2="71143" y2="93429"/>
                        <a14:foregroundMark x1="57429" y1="93429" x2="57429" y2="93429"/>
                        <a14:foregroundMark x1="59429" y1="90571" x2="59429" y2="90571"/>
                        <a14:foregroundMark x1="37143" y1="93143" x2="37143" y2="93143"/>
                        <a14:foregroundMark x1="39429" y1="70000" x2="39429" y2="70000"/>
                        <a14:foregroundMark x1="38857" y1="65429" x2="38857" y2="65429"/>
                        <a14:foregroundMark x1="38857" y1="60857" x2="38857" y2="60857"/>
                        <a14:foregroundMark x1="32571" y1="69143" x2="32571" y2="69143"/>
                        <a14:foregroundMark x1="36571" y1="68286" x2="36571" y2="68286"/>
                        <a14:foregroundMark x1="33714" y1="70857" x2="33714" y2="70857"/>
                        <a14:foregroundMark x1="30000" y1="68571" x2="30000" y2="68571"/>
                        <a14:foregroundMark x1="30000" y1="63714" x2="30000" y2="63714"/>
                        <a14:foregroundMark x1="46000" y1="44000" x2="46000" y2="44000"/>
                        <a14:foregroundMark x1="68000" y1="48857" x2="68000" y2="48857"/>
                        <a14:foregroundMark x1="67429" y1="66000" x2="67429" y2="66000"/>
                        <a14:foregroundMark x1="69429" y1="65143" x2="69429" y2="65143"/>
                        <a14:foregroundMark x1="71714" y1="62571" x2="71714" y2="62571"/>
                        <a14:foregroundMark x1="68857" y1="68571" x2="68857" y2="68571"/>
                        <a14:foregroundMark x1="65714" y1="69143" x2="65714" y2="69143"/>
                        <a14:foregroundMark x1="64000" y1="72857" x2="64000" y2="72857"/>
                        <a14:foregroundMark x1="66286" y1="73429" x2="66286" y2="73429"/>
                        <a14:foregroundMark x1="65429" y1="73429" x2="65429" y2="73429"/>
                        <a14:backgroundMark x1="66571" y1="73429" x2="68286" y2="74857"/>
                        <a14:backgroundMark x1="66286" y1="56571" x2="67429" y2="56571"/>
                        <a14:backgroundMark x1="42571" y1="50571" x2="42571" y2="50571"/>
                        <a14:backgroundMark x1="43429" y1="51429" x2="43429" y2="51429"/>
                        <a14:backgroundMark x1="47714" y1="48857" x2="47714" y2="48857"/>
                        <a14:backgroundMark x1="44857" y1="46286" x2="44857" y2="46286"/>
                        <a14:backgroundMark x1="60000" y1="73143" x2="60000" y2="73143"/>
                        <a14:backgroundMark x1="64000" y1="57429" x2="64000" y2="57429"/>
                        <a14:backgroundMark x1="45143" y1="86000" x2="45143" y2="86000"/>
                        <a14:backgroundMark x1="40286" y1="90857" x2="40286" y2="90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86" t="42614" r="21628" b="5043"/>
          <a:stretch/>
        </p:blipFill>
        <p:spPr bwMode="auto">
          <a:xfrm>
            <a:off x="6835139" y="5434012"/>
            <a:ext cx="4122421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hristmas Clipart, Reindeer Clipart, Cute Baby Baby Reindeer, AMB-2288">
            <a:extLst>
              <a:ext uri="{FF2B5EF4-FFF2-40B4-BE49-F238E27FC236}">
                <a16:creationId xmlns:a16="http://schemas.microsoft.com/office/drawing/2014/main" id="{DBCD982F-BB57-4689-87C8-BD07E4466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86" b="46857" l="4286" r="47143">
                        <a14:foregroundMark x1="22286" y1="5143" x2="28857" y2="5143"/>
                        <a14:foregroundMark x1="28857" y1="2286" x2="31143" y2="2286"/>
                        <a14:foregroundMark x1="44286" y1="11429" x2="47143" y2="10571"/>
                        <a14:foregroundMark x1="21429" y1="46857" x2="24857" y2="46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178" b="48822"/>
          <a:stretch/>
        </p:blipFill>
        <p:spPr bwMode="auto">
          <a:xfrm>
            <a:off x="1434465" y="5480684"/>
            <a:ext cx="3989070" cy="409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hristmas Clipart, Reindeer Clipart, Cute Baby Baby Reindeer, AMB-2288">
            <a:extLst>
              <a:ext uri="{FF2B5EF4-FFF2-40B4-BE49-F238E27FC236}">
                <a16:creationId xmlns:a16="http://schemas.microsoft.com/office/drawing/2014/main" id="{7A637612-30B7-4040-94F7-F8419DEA5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6" b="46857" l="54000" r="90286">
                        <a14:foregroundMark x1="54000" y1="5143" x2="64857" y2="11714"/>
                        <a14:foregroundMark x1="76286" y1="6286" x2="83143" y2="4000"/>
                        <a14:foregroundMark x1="83143" y1="4000" x2="83429" y2="3714"/>
                        <a14:foregroundMark x1="68000" y1="45143" x2="74286" y2="42571"/>
                        <a14:foregroundMark x1="74286" y1="42571" x2="75714" y2="45714"/>
                        <a14:foregroundMark x1="82000" y1="286" x2="82000" y2="286"/>
                        <a14:foregroundMark x1="54286" y1="4286" x2="54286" y2="4286"/>
                        <a14:foregroundMark x1="54000" y1="15429" x2="54000" y2="15429"/>
                        <a14:foregroundMark x1="60571" y1="45714" x2="60571" y2="45714"/>
                        <a14:foregroundMark x1="84286" y1="46286" x2="84286" y2="46286"/>
                        <a14:foregroundMark x1="60857" y1="46857" x2="60857" y2="4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10" r="5449" b="51677"/>
          <a:stretch/>
        </p:blipFill>
        <p:spPr bwMode="auto">
          <a:xfrm>
            <a:off x="13453110" y="5441632"/>
            <a:ext cx="3406140" cy="386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594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21386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56082" y="114300"/>
            <a:ext cx="11975836" cy="101046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CFC555-D1ED-46AA-B6A9-E527AE4AFD8D}"/>
              </a:ext>
            </a:extLst>
          </p:cNvPr>
          <p:cNvSpPr/>
          <p:nvPr/>
        </p:nvSpPr>
        <p:spPr>
          <a:xfrm>
            <a:off x="7924800" y="4694166"/>
            <a:ext cx="6248400" cy="16802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 1: Từ đầu đến ....”cướp mất người anh yêu quý.”</a:t>
            </a:r>
            <a:endParaRPr lang="en-US" sz="36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B726C2-2881-4216-8483-85F326137975}"/>
              </a:ext>
            </a:extLst>
          </p:cNvPr>
          <p:cNvSpPr/>
          <p:nvPr/>
        </p:nvSpPr>
        <p:spPr>
          <a:xfrm>
            <a:off x="7924800" y="6450576"/>
            <a:ext cx="6248400" cy="191667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 2: Đoạn còn lại</a:t>
            </a:r>
            <a:endParaRPr lang="en-US" sz="36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975854" y="7450831"/>
            <a:ext cx="1774058" cy="120857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B358C21-86E3-4FCC-A64D-1A31CB244AC2}"/>
              </a:ext>
            </a:extLst>
          </p:cNvPr>
          <p:cNvGrpSpPr/>
          <p:nvPr/>
        </p:nvGrpSpPr>
        <p:grpSpPr>
          <a:xfrm>
            <a:off x="0" y="7620"/>
            <a:ext cx="5562600" cy="1802376"/>
            <a:chOff x="0" y="7620"/>
            <a:chExt cx="5562600" cy="1802376"/>
          </a:xfrm>
        </p:grpSpPr>
        <p:sp>
          <p:nvSpPr>
            <p:cNvPr id="8" name="Flowchart: Terminator 7">
              <a:extLst>
                <a:ext uri="{FF2B5EF4-FFF2-40B4-BE49-F238E27FC236}">
                  <a16:creationId xmlns:a16="http://schemas.microsoft.com/office/drawing/2014/main" id="{1AE3ED67-80AD-456D-A6C3-29C5820DA761}"/>
                </a:ext>
              </a:extLst>
            </p:cNvPr>
            <p:cNvSpPr/>
            <p:nvPr/>
          </p:nvSpPr>
          <p:spPr>
            <a:xfrm>
              <a:off x="152400" y="261108"/>
              <a:ext cx="5410200" cy="1295400"/>
            </a:xfrm>
            <a:prstGeom prst="flowChartTerminator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268" name="Picture 4" descr="Nye+Acen=Konace | Animal Groups Roleplay Wiki | Fandom">
              <a:extLst>
                <a:ext uri="{FF2B5EF4-FFF2-40B4-BE49-F238E27FC236}">
                  <a16:creationId xmlns:a16="http://schemas.microsoft.com/office/drawing/2014/main" id="{F64630D7-E310-4BF2-9F92-4B9F0C11986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20"/>
              <a:ext cx="1802376" cy="180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26913A-0046-467C-9D35-EAC5CE7003EC}"/>
                </a:ext>
              </a:extLst>
            </p:cNvPr>
            <p:cNvSpPr/>
            <p:nvPr/>
          </p:nvSpPr>
          <p:spPr>
            <a:xfrm>
              <a:off x="1556841" y="447143"/>
              <a:ext cx="364715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rgbClr val="002060"/>
                  </a:solidFill>
                  <a:ea typeface="Tahoma" panose="020B0604030504040204" pitchFamily="34" charset="0"/>
                  <a:cs typeface="Calibri" panose="020F0502020204030204" pitchFamily="34" charset="0"/>
                </a:rPr>
                <a:t>Luyện đọc</a:t>
              </a:r>
              <a:endParaRPr lang="en-US" sz="5400" dirty="0"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58499">
            <a:off x="-72330" y="1572287"/>
            <a:ext cx="922323" cy="102067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49651" y="-239054"/>
            <a:ext cx="1455175" cy="142871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77171">
            <a:off x="16318531" y="-8096"/>
            <a:ext cx="732288" cy="71897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463332">
            <a:off x="17395351" y="-419457"/>
            <a:ext cx="1499648" cy="165957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798823" y="741580"/>
            <a:ext cx="229877" cy="229877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4B4B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7915297" y="1868070"/>
            <a:ext cx="229877" cy="229877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4B4B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12974" y="9189907"/>
            <a:ext cx="1455175" cy="142871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463332">
            <a:off x="17093533" y="7929313"/>
            <a:ext cx="758570" cy="839464"/>
          </a:xfrm>
          <a:prstGeom prst="rect">
            <a:avLst/>
          </a:prstGeom>
        </p:spPr>
      </p:pic>
      <p:grpSp>
        <p:nvGrpSpPr>
          <p:cNvPr id="25" name="Group 25"/>
          <p:cNvGrpSpPr/>
          <p:nvPr/>
        </p:nvGrpSpPr>
        <p:grpSpPr>
          <a:xfrm>
            <a:off x="16185088" y="9674389"/>
            <a:ext cx="229877" cy="229877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4B4B"/>
            </a:solidFill>
          </p:spPr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378976">
            <a:off x="-733774" y="8857269"/>
            <a:ext cx="1892209" cy="209399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27954" y="8493753"/>
            <a:ext cx="461974" cy="453575"/>
          </a:xfrm>
          <a:prstGeom prst="rect">
            <a:avLst/>
          </a:prstGeom>
        </p:spPr>
      </p:pic>
      <p:grpSp>
        <p:nvGrpSpPr>
          <p:cNvPr id="29" name="Group 29"/>
          <p:cNvGrpSpPr/>
          <p:nvPr/>
        </p:nvGrpSpPr>
        <p:grpSpPr>
          <a:xfrm>
            <a:off x="1463901" y="9742782"/>
            <a:ext cx="229877" cy="229877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4B4B"/>
            </a:solidFill>
          </p:spPr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77171">
            <a:off x="18000237" y="7250745"/>
            <a:ext cx="480375" cy="471641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77171">
            <a:off x="1509463" y="1918336"/>
            <a:ext cx="480375" cy="4716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BBDD845-19FF-45E9-B94A-01A1998BBD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10" y="284080"/>
            <a:ext cx="13034378" cy="176799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D8D71A4-E4FC-46DA-9016-90C44E41FC9F}"/>
              </a:ext>
            </a:extLst>
          </p:cNvPr>
          <p:cNvSpPr/>
          <p:nvPr/>
        </p:nvSpPr>
        <p:spPr>
          <a:xfrm>
            <a:off x="4343400" y="2097947"/>
            <a:ext cx="28007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Tiêu chí</a:t>
            </a:r>
            <a:endParaRPr lang="en-US" sz="54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BF263CB-9B4F-42A4-A88E-42E2646D38BF}"/>
              </a:ext>
            </a:extLst>
          </p:cNvPr>
          <p:cNvGrpSpPr/>
          <p:nvPr/>
        </p:nvGrpSpPr>
        <p:grpSpPr>
          <a:xfrm>
            <a:off x="1293932" y="3619500"/>
            <a:ext cx="7850068" cy="1731169"/>
            <a:chOff x="1293932" y="3619500"/>
            <a:chExt cx="7850068" cy="173116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293932" y="3817689"/>
              <a:ext cx="1294722" cy="1016945"/>
            </a:xfrm>
            <a:prstGeom prst="rect">
              <a:avLst/>
            </a:prstGeom>
          </p:spPr>
        </p:pic>
        <p:sp>
          <p:nvSpPr>
            <p:cNvPr id="36" name="TextBox 5">
              <a:extLst>
                <a:ext uri="{FF2B5EF4-FFF2-40B4-BE49-F238E27FC236}">
                  <a16:creationId xmlns:a16="http://schemas.microsoft.com/office/drawing/2014/main" id="{69345C31-375C-4FCD-BBDE-BB6659066DF5}"/>
                </a:ext>
              </a:extLst>
            </p:cNvPr>
            <p:cNvSpPr txBox="1"/>
            <p:nvPr/>
          </p:nvSpPr>
          <p:spPr>
            <a:xfrm>
              <a:off x="2717887" y="3619500"/>
              <a:ext cx="6426113" cy="1731169"/>
            </a:xfrm>
            <a:prstGeom prst="flowChartTerminato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4000" b="1" dirty="0">
                  <a:solidFill>
                    <a:srgbClr val="C0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Đọc đúng tiếng, đúng từ, lưu loát, mạch lạc</a:t>
              </a:r>
              <a:endPara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0F83B79-DF33-455C-A685-D2E7A264C769}"/>
                </a:ext>
              </a:extLst>
            </p:cNvPr>
            <p:cNvSpPr/>
            <p:nvPr/>
          </p:nvSpPr>
          <p:spPr>
            <a:xfrm>
              <a:off x="1656599" y="3983064"/>
              <a:ext cx="5693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5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0753D56-B852-4567-9E8A-466295881C78}"/>
              </a:ext>
            </a:extLst>
          </p:cNvPr>
          <p:cNvGrpSpPr/>
          <p:nvPr/>
        </p:nvGrpSpPr>
        <p:grpSpPr>
          <a:xfrm>
            <a:off x="1285858" y="5676900"/>
            <a:ext cx="7876846" cy="1558052"/>
            <a:chOff x="1285858" y="5676900"/>
            <a:chExt cx="7876846" cy="1558052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285858" y="5901485"/>
              <a:ext cx="1294722" cy="1016945"/>
            </a:xfrm>
            <a:prstGeom prst="rect">
              <a:avLst/>
            </a:prstGeom>
          </p:spPr>
        </p:pic>
        <p:sp>
          <p:nvSpPr>
            <p:cNvPr id="37" name="TextBox 5">
              <a:extLst>
                <a:ext uri="{FF2B5EF4-FFF2-40B4-BE49-F238E27FC236}">
                  <a16:creationId xmlns:a16="http://schemas.microsoft.com/office/drawing/2014/main" id="{7299D313-0245-41F1-AE8E-A93DE0472DEC}"/>
                </a:ext>
              </a:extLst>
            </p:cNvPr>
            <p:cNvSpPr txBox="1"/>
            <p:nvPr/>
          </p:nvSpPr>
          <p:spPr>
            <a:xfrm>
              <a:off x="2736591" y="5676900"/>
              <a:ext cx="6426113" cy="1558052"/>
            </a:xfrm>
            <a:prstGeom prst="flowChartTerminator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0048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Ngắt nghỉ hơi đúng ở các dấu câu, cụm từ rõ nghĩa</a:t>
              </a:r>
              <a:endParaRPr lang="en-US" sz="3600" b="1" dirty="0">
                <a:solidFill>
                  <a:srgbClr val="0048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AC71BC5-1CA3-40F4-A1F3-8EA2FDB3EC73}"/>
                </a:ext>
              </a:extLst>
            </p:cNvPr>
            <p:cNvSpPr/>
            <p:nvPr/>
          </p:nvSpPr>
          <p:spPr>
            <a:xfrm>
              <a:off x="1648525" y="6041530"/>
              <a:ext cx="5693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5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66CA1FB-CEDF-454C-B62E-FAB6FDFD9BAA}"/>
              </a:ext>
            </a:extLst>
          </p:cNvPr>
          <p:cNvGrpSpPr/>
          <p:nvPr/>
        </p:nvGrpSpPr>
        <p:grpSpPr>
          <a:xfrm>
            <a:off x="1303718" y="7561183"/>
            <a:ext cx="7855522" cy="1731169"/>
            <a:chOff x="1303718" y="7561183"/>
            <a:chExt cx="7855522" cy="173116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1303718" y="7885490"/>
              <a:ext cx="1351877" cy="1061838"/>
            </a:xfrm>
            <a:prstGeom prst="rect">
              <a:avLst/>
            </a:prstGeom>
          </p:spPr>
        </p:pic>
        <p:sp>
          <p:nvSpPr>
            <p:cNvPr id="38" name="TextBox 5">
              <a:extLst>
                <a:ext uri="{FF2B5EF4-FFF2-40B4-BE49-F238E27FC236}">
                  <a16:creationId xmlns:a16="http://schemas.microsoft.com/office/drawing/2014/main" id="{A53F0F91-8751-4695-9527-23BEBBD4BB01}"/>
                </a:ext>
              </a:extLst>
            </p:cNvPr>
            <p:cNvSpPr txBox="1"/>
            <p:nvPr/>
          </p:nvSpPr>
          <p:spPr>
            <a:xfrm>
              <a:off x="2733127" y="7561183"/>
              <a:ext cx="6426113" cy="1731169"/>
            </a:xfrm>
            <a:prstGeom prst="flowChartTerminato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4000" b="1">
                  <a:solidFill>
                    <a:srgbClr val="C0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Cường độ, tốc độ đọc đạt yêu cầu</a:t>
              </a:r>
              <a:endPara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483D34C-7B91-446E-B258-16957B980FAD}"/>
                </a:ext>
              </a:extLst>
            </p:cNvPr>
            <p:cNvSpPr/>
            <p:nvPr/>
          </p:nvSpPr>
          <p:spPr>
            <a:xfrm>
              <a:off x="1689928" y="8100035"/>
              <a:ext cx="5693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5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F5DC7E4-3B8B-4AB4-BF84-7A3EA972DDDF}"/>
              </a:ext>
            </a:extLst>
          </p:cNvPr>
          <p:cNvSpPr/>
          <p:nvPr/>
        </p:nvSpPr>
        <p:spPr>
          <a:xfrm>
            <a:off x="9908649" y="2811255"/>
            <a:ext cx="26837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Bình thường</a:t>
            </a:r>
            <a:endParaRPr lang="en-US" sz="32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E120D4D-EFA9-4B09-B1C9-7C36BF8C2B90}"/>
              </a:ext>
            </a:extLst>
          </p:cNvPr>
          <p:cNvSpPr/>
          <p:nvPr/>
        </p:nvSpPr>
        <p:spPr>
          <a:xfrm>
            <a:off x="13822688" y="2811254"/>
            <a:ext cx="934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Tốt </a:t>
            </a:r>
            <a:endParaRPr lang="en-US" sz="32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FD27FF2-7726-4FF7-80FA-4D2EB1C7301C}"/>
              </a:ext>
            </a:extLst>
          </p:cNvPr>
          <p:cNvSpPr/>
          <p:nvPr/>
        </p:nvSpPr>
        <p:spPr>
          <a:xfrm>
            <a:off x="15925800" y="2801999"/>
            <a:ext cx="15953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Rất tốt </a:t>
            </a:r>
            <a:endParaRPr lang="en-US" sz="32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C331FA1-CD11-4D70-8E6C-427496B746E1}"/>
              </a:ext>
            </a:extLst>
          </p:cNvPr>
          <p:cNvGrpSpPr/>
          <p:nvPr/>
        </p:nvGrpSpPr>
        <p:grpSpPr>
          <a:xfrm>
            <a:off x="10210800" y="3592444"/>
            <a:ext cx="1783784" cy="1920998"/>
            <a:chOff x="10210800" y="3592444"/>
            <a:chExt cx="1783784" cy="1920998"/>
          </a:xfrm>
        </p:grpSpPr>
        <p:pic>
          <p:nvPicPr>
            <p:cNvPr id="4098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A54E4E77-ABC2-41F7-B883-9EAA101384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12077EE-447D-484A-845F-410C64835F45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E4A3909-DC67-4532-8897-7B560E609957}"/>
              </a:ext>
            </a:extLst>
          </p:cNvPr>
          <p:cNvGrpSpPr/>
          <p:nvPr/>
        </p:nvGrpSpPr>
        <p:grpSpPr>
          <a:xfrm>
            <a:off x="13398231" y="3577583"/>
            <a:ext cx="1783784" cy="1920998"/>
            <a:chOff x="10210800" y="3592444"/>
            <a:chExt cx="1783784" cy="1920998"/>
          </a:xfrm>
        </p:grpSpPr>
        <p:pic>
          <p:nvPicPr>
            <p:cNvPr id="52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6053EBE6-087D-42CD-9EF3-6D7F4CD474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5514C78-236C-47C1-AE1C-88D667A18F22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16A1C8C-3154-4CB2-8716-34A82C4A4B0D}"/>
              </a:ext>
            </a:extLst>
          </p:cNvPr>
          <p:cNvGrpSpPr/>
          <p:nvPr/>
        </p:nvGrpSpPr>
        <p:grpSpPr>
          <a:xfrm>
            <a:off x="15831562" y="3619500"/>
            <a:ext cx="1783784" cy="1920998"/>
            <a:chOff x="10210800" y="3592444"/>
            <a:chExt cx="1783784" cy="1920998"/>
          </a:xfrm>
        </p:grpSpPr>
        <p:pic>
          <p:nvPicPr>
            <p:cNvPr id="55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9F282869-F25D-4555-9D06-890AE5BD48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DE7BAFA-6AF1-4120-B9D5-499629B24A7C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8881F62-49B3-42DD-A016-E91241AA3D64}"/>
              </a:ext>
            </a:extLst>
          </p:cNvPr>
          <p:cNvGrpSpPr/>
          <p:nvPr/>
        </p:nvGrpSpPr>
        <p:grpSpPr>
          <a:xfrm>
            <a:off x="10218578" y="5594524"/>
            <a:ext cx="1783784" cy="1920998"/>
            <a:chOff x="10210800" y="3592444"/>
            <a:chExt cx="1783784" cy="1920998"/>
          </a:xfrm>
        </p:grpSpPr>
        <p:pic>
          <p:nvPicPr>
            <p:cNvPr id="58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1FD59893-6355-4427-941B-441B57EDE5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F28AC2B-A3EA-4BC3-9989-BEE2BF01612C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6AFCC15-4EC4-478C-A657-58BE6DFA865B}"/>
              </a:ext>
            </a:extLst>
          </p:cNvPr>
          <p:cNvGrpSpPr/>
          <p:nvPr/>
        </p:nvGrpSpPr>
        <p:grpSpPr>
          <a:xfrm>
            <a:off x="13406009" y="5579663"/>
            <a:ext cx="1783784" cy="1920998"/>
            <a:chOff x="10210800" y="3592444"/>
            <a:chExt cx="1783784" cy="1920998"/>
          </a:xfrm>
        </p:grpSpPr>
        <p:pic>
          <p:nvPicPr>
            <p:cNvPr id="61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BEF55917-47D1-44A7-9A4E-E2F45A3BC4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8DF7847-1700-47FA-96D7-0A945D481307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7401E51-D1A9-47E7-A43B-4E4B3C26DA26}"/>
              </a:ext>
            </a:extLst>
          </p:cNvPr>
          <p:cNvGrpSpPr/>
          <p:nvPr/>
        </p:nvGrpSpPr>
        <p:grpSpPr>
          <a:xfrm>
            <a:off x="15839340" y="5621580"/>
            <a:ext cx="1783784" cy="1920998"/>
            <a:chOff x="10210800" y="3592444"/>
            <a:chExt cx="1783784" cy="1920998"/>
          </a:xfrm>
        </p:grpSpPr>
        <p:pic>
          <p:nvPicPr>
            <p:cNvPr id="64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6EC9B370-E587-44CB-9A1A-90A536C34B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28B1365-01D5-4E4C-9DC6-310CD3045F10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1BDE017-AF9E-4997-81AF-6111FD47D7C4}"/>
              </a:ext>
            </a:extLst>
          </p:cNvPr>
          <p:cNvGrpSpPr/>
          <p:nvPr/>
        </p:nvGrpSpPr>
        <p:grpSpPr>
          <a:xfrm>
            <a:off x="10210800" y="7645253"/>
            <a:ext cx="1783784" cy="1920998"/>
            <a:chOff x="10210800" y="3592444"/>
            <a:chExt cx="1783784" cy="1920998"/>
          </a:xfrm>
        </p:grpSpPr>
        <p:pic>
          <p:nvPicPr>
            <p:cNvPr id="67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9F1643E3-6162-452D-9C5B-7ACCE0C458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DF45F61-9AF9-4408-85C8-F5E4D929C7BB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7F71627-E2AC-4F7E-A57E-56F5C36C34AE}"/>
              </a:ext>
            </a:extLst>
          </p:cNvPr>
          <p:cNvGrpSpPr/>
          <p:nvPr/>
        </p:nvGrpSpPr>
        <p:grpSpPr>
          <a:xfrm>
            <a:off x="13398231" y="7630392"/>
            <a:ext cx="1783784" cy="1920998"/>
            <a:chOff x="10210800" y="3592444"/>
            <a:chExt cx="1783784" cy="1920998"/>
          </a:xfrm>
        </p:grpSpPr>
        <p:pic>
          <p:nvPicPr>
            <p:cNvPr id="70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E0A6AC84-37AD-45AF-8335-6DECDC83E6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A782C99-41EC-4619-B7B6-B3196B5A82C5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4B1036E-42DA-40A9-82C3-DA5E5D77D562}"/>
              </a:ext>
            </a:extLst>
          </p:cNvPr>
          <p:cNvGrpSpPr/>
          <p:nvPr/>
        </p:nvGrpSpPr>
        <p:grpSpPr>
          <a:xfrm>
            <a:off x="15831562" y="7672309"/>
            <a:ext cx="1783784" cy="1920998"/>
            <a:chOff x="10210800" y="3592444"/>
            <a:chExt cx="1783784" cy="1920998"/>
          </a:xfrm>
        </p:grpSpPr>
        <p:pic>
          <p:nvPicPr>
            <p:cNvPr id="73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2455D045-15D8-450F-A65C-344AF1EABE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5ED379A-F4F3-407E-A0D7-CE973271801F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5" grpId="0"/>
      <p:bldP spid="46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ông có mô tả ảnh.">
            <a:extLst>
              <a:ext uri="{FF2B5EF4-FFF2-40B4-BE49-F238E27FC236}">
                <a16:creationId xmlns:a16="http://schemas.microsoft.com/office/drawing/2014/main" id="{A4A57E68-39B7-4B36-92F8-BE89A3540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50"/>
            <a:ext cx="18392174" cy="1025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AF3EA10-71F2-4856-B4BE-ADEEB2F167C2}"/>
              </a:ext>
            </a:extLst>
          </p:cNvPr>
          <p:cNvSpPr/>
          <p:nvPr/>
        </p:nvSpPr>
        <p:spPr>
          <a:xfrm>
            <a:off x="304800" y="266700"/>
            <a:ext cx="17754600" cy="9753600"/>
          </a:xfrm>
          <a:prstGeom prst="roundRect">
            <a:avLst>
              <a:gd name="adj" fmla="val 889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7FD72F-7451-4BD3-9270-3DDBA1CA6971}"/>
              </a:ext>
            </a:extLst>
          </p:cNvPr>
          <p:cNvSpPr/>
          <p:nvPr/>
        </p:nvSpPr>
        <p:spPr>
          <a:xfrm>
            <a:off x="838200" y="266700"/>
            <a:ext cx="16916400" cy="10187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Chuỗi ngọc lam</a:t>
            </a:r>
            <a:endParaRPr lang="vi-VN" sz="4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Chiều hôm ấy có một em gái nhỏ đứng áp trán vào tủ kính cửa hàng của Pi-e, nhìn từng đồ vật như muốn kiếm thứ gì. Bỗng em ngửng đầu lên: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Cháu có thể xem chuỗi ngọc lam này không ạ?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Pi-e lấy chuỗi ngọc, đưa cho cô bé. Cô bé thốt lên: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Đẹp quá! Xin chú gói lại cho cháu!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 Pi-e ngạc nhiên: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Ai sai cháu đi mua?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Cháu mua tặng chị cháu nhân lễ Nô-en. Chị đã nuôi cháu từ khi mẹ cháu mất.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Cháu có bao nhiêu tiền?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     Cô bé mở khăn tay ra, đổ lên bàn một nắm xu: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Cháu đã đập con lợn đất đấy!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 Pi-e trầm ngâm nhìn cô bé. Rồi vừa lúi húi gỡ mảnh giấy ghi giá tiền, anh vừa hỏi: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Cháu tên gì?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Cháu là Gioan.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 Anh đưa Gioan chuỗi ngọc gói trong bao lụa đỏ: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Đừng đánh rơi nhé!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     Cô bé mỉm cười rạng rỡ, chạy vụt đi. Cô đâu biết chuỗi ngọc này Pi-e dành để tặng vợ chưa cưới của mình, nhưng rồi một tai nạn giao thông đã cướp mất người anh yêu quý.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    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6" descr="Phim hoạt hình ông già Noel tặng quà GIF | Công cụ đồ họa PSD Tải xuống  miễn phí - Pikbest">
            <a:extLst>
              <a:ext uri="{FF2B5EF4-FFF2-40B4-BE49-F238E27FC236}">
                <a16:creationId xmlns:a16="http://schemas.microsoft.com/office/drawing/2014/main" id="{EC53B140-DEB4-4FCB-9E57-66FF323471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0061" y="4381500"/>
            <a:ext cx="3238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627986-08BB-477D-827C-F56AEE770D24}"/>
              </a:ext>
            </a:extLst>
          </p:cNvPr>
          <p:cNvSpPr/>
          <p:nvPr/>
        </p:nvSpPr>
        <p:spPr>
          <a:xfrm>
            <a:off x="13944600" y="1104900"/>
            <a:ext cx="838200" cy="45720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32D3B4-9FB6-4E31-9237-522772AAF10F}"/>
              </a:ext>
            </a:extLst>
          </p:cNvPr>
          <p:cNvSpPr/>
          <p:nvPr/>
        </p:nvSpPr>
        <p:spPr>
          <a:xfrm>
            <a:off x="6477000" y="4381500"/>
            <a:ext cx="1066800" cy="53340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42F682-3157-48F1-91B9-663AE6EDDF19}"/>
              </a:ext>
            </a:extLst>
          </p:cNvPr>
          <p:cNvSpPr/>
          <p:nvPr/>
        </p:nvSpPr>
        <p:spPr>
          <a:xfrm>
            <a:off x="7315200" y="6362700"/>
            <a:ext cx="1066800" cy="53340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51B680-693A-41A4-B822-960A90238DBA}"/>
              </a:ext>
            </a:extLst>
          </p:cNvPr>
          <p:cNvSpPr/>
          <p:nvPr/>
        </p:nvSpPr>
        <p:spPr>
          <a:xfrm>
            <a:off x="2438400" y="7353300"/>
            <a:ext cx="1066800" cy="53340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8862F1D2-F4ED-47FE-AA07-7944183414E0}"/>
              </a:ext>
            </a:extLst>
          </p:cNvPr>
          <p:cNvSpPr/>
          <p:nvPr/>
        </p:nvSpPr>
        <p:spPr>
          <a:xfrm>
            <a:off x="671813" y="723900"/>
            <a:ext cx="838200" cy="685800"/>
          </a:xfrm>
          <a:prstGeom prst="hex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+mj-lt"/>
              </a:rPr>
              <a:t>1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640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ông có mô tả ảnh.">
            <a:extLst>
              <a:ext uri="{FF2B5EF4-FFF2-40B4-BE49-F238E27FC236}">
                <a16:creationId xmlns:a16="http://schemas.microsoft.com/office/drawing/2014/main" id="{A4A57E68-39B7-4B36-92F8-BE89A3540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50"/>
            <a:ext cx="18392174" cy="1025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AF3EA10-71F2-4856-B4BE-ADEEB2F167C2}"/>
              </a:ext>
            </a:extLst>
          </p:cNvPr>
          <p:cNvSpPr/>
          <p:nvPr/>
        </p:nvSpPr>
        <p:spPr>
          <a:xfrm>
            <a:off x="304800" y="266700"/>
            <a:ext cx="17754600" cy="9753600"/>
          </a:xfrm>
          <a:prstGeom prst="roundRect">
            <a:avLst>
              <a:gd name="adj" fmla="val 648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7FD72F-7451-4BD3-9270-3DDBA1CA6971}"/>
              </a:ext>
            </a:extLst>
          </p:cNvPr>
          <p:cNvSpPr/>
          <p:nvPr/>
        </p:nvSpPr>
        <p:spPr>
          <a:xfrm>
            <a:off x="762000" y="266700"/>
            <a:ext cx="16611600" cy="11172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      Ngày lễ Nô-en tới. Khách hàng ai cũng vui làm cho Pi-e càng đau lòng. Khi người khách cuối cùng bước ra, anh thở phào. Thế là qua được năm nay! Nhưng anh đã lầm.</a:t>
            </a:r>
          </a:p>
          <a:p>
            <a:pPr algn="just"/>
            <a:r>
              <a:rPr lang="vi-VN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Cửa lại mở, một thiếu nữ bước vào. Cô lấy trong túi xách ra chuỗi ngọc lam:</a:t>
            </a:r>
          </a:p>
          <a:p>
            <a:pPr algn="just"/>
            <a:r>
              <a:rPr lang="vi-VN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Chuỗi ngọc này có phải của tiệm ông không ạ?</a:t>
            </a:r>
          </a:p>
          <a:p>
            <a:pPr algn="just"/>
            <a:r>
              <a:rPr lang="vi-VN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Phải.</a:t>
            </a:r>
          </a:p>
          <a:p>
            <a:pPr algn="just"/>
            <a:r>
              <a:rPr lang="vi-VN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Thưa… Có phải ngọc thật không?</a:t>
            </a:r>
          </a:p>
          <a:p>
            <a:pPr algn="just"/>
            <a:r>
              <a:rPr lang="vi-VN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Không phải thứ ngọc quý nhất, nhưng là ngọc thật.</a:t>
            </a:r>
          </a:p>
          <a:p>
            <a:pPr algn="just"/>
            <a:r>
              <a:rPr lang="vi-VN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Ông có nhớ đã bán cho ai không?</a:t>
            </a:r>
          </a:p>
          <a:p>
            <a:pPr algn="just"/>
            <a:r>
              <a:rPr lang="vi-VN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Một cô bé tên là Gioan mua tặng chị của mình.</a:t>
            </a:r>
          </a:p>
          <a:p>
            <a:pPr algn="just"/>
            <a:r>
              <a:rPr lang="vi-VN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Giá bao nhiêu ạ?</a:t>
            </a:r>
          </a:p>
          <a:p>
            <a:pPr algn="just"/>
            <a:r>
              <a:rPr lang="vi-VN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Tôi không khi nào nói giá tiền của quà tặng.</a:t>
            </a:r>
          </a:p>
          <a:p>
            <a:pPr algn="just"/>
            <a:r>
              <a:rPr lang="vi-VN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Gioan chỉ có ít tiền tiêu vặt. Làm sao em mua nổi chuỗi ngọc này?</a:t>
            </a:r>
          </a:p>
          <a:p>
            <a:pPr algn="just"/>
            <a:r>
              <a:rPr lang="vi-VN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 Pi-e gói lại chuỗi ngọc và đáp:</a:t>
            </a:r>
          </a:p>
          <a:p>
            <a:pPr algn="just"/>
            <a:r>
              <a:rPr lang="vi-VN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Em đã trả giá rất cao. Bằng toàn bộ số tiền em có.</a:t>
            </a:r>
          </a:p>
          <a:p>
            <a:pPr algn="just"/>
            <a:r>
              <a:rPr lang="vi-VN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 Hai người đều im lặng. Tiếng chuông từ một giáo đường gần đó bắt đầu đổ.</a:t>
            </a:r>
          </a:p>
          <a:p>
            <a:pPr algn="just"/>
            <a:r>
              <a:rPr lang="vi-VN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Nhưng sao ông lại làm như vậy?</a:t>
            </a:r>
          </a:p>
          <a:p>
            <a:pPr algn="just"/>
            <a:r>
              <a:rPr lang="vi-VN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Pi-e vừa đưa chuỗi ngọc cho cô gái vừa nói:</a:t>
            </a:r>
          </a:p>
          <a:p>
            <a:pPr algn="just"/>
            <a:r>
              <a:rPr lang="vi-VN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Hôm nay là ngày Nô-en. Tôi không có ai để tặng quà. Cho phép tôi đưa cô về nhà và chúc cô một lễ Nô-en vui vẻ nhé!</a:t>
            </a:r>
          </a:p>
          <a:p>
            <a:pPr algn="just"/>
            <a:r>
              <a:rPr lang="vi-VN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    Trong tiếng chuông đổ hồi, Pi-e và thiếu nữ cùng nhau sánh bước qua một năm mới hi vọng tràn trề.</a:t>
            </a:r>
          </a:p>
          <a:p>
            <a:pPr algn="r"/>
            <a:r>
              <a: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PHUN-TƠN O-XLƠ</a:t>
            </a:r>
            <a:endParaRPr lang="vi-VN" sz="3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vi-VN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vi-VN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6" descr="Phim hoạt hình ông già Noel tặng quà GIF | Công cụ đồ họa PSD Tải xuống  miễn phí - Pikbest">
            <a:extLst>
              <a:ext uri="{FF2B5EF4-FFF2-40B4-BE49-F238E27FC236}">
                <a16:creationId xmlns:a16="http://schemas.microsoft.com/office/drawing/2014/main" id="{EC53B140-DEB4-4FCB-9E57-66FF323471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0480" y="4000500"/>
            <a:ext cx="3238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exagon 5">
            <a:extLst>
              <a:ext uri="{FF2B5EF4-FFF2-40B4-BE49-F238E27FC236}">
                <a16:creationId xmlns:a16="http://schemas.microsoft.com/office/drawing/2014/main" id="{80C6B468-1E84-460E-9A3E-75A2893B40A0}"/>
              </a:ext>
            </a:extLst>
          </p:cNvPr>
          <p:cNvSpPr/>
          <p:nvPr/>
        </p:nvSpPr>
        <p:spPr>
          <a:xfrm>
            <a:off x="1219200" y="114300"/>
            <a:ext cx="838200" cy="685800"/>
          </a:xfrm>
          <a:prstGeom prst="hex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+mj-lt"/>
              </a:rPr>
              <a:t>2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7496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915589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791</Words>
  <Application>Microsoft Macintosh PowerPoint</Application>
  <PresentationFormat>Custom</PresentationFormat>
  <Paragraphs>85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Calistoga</vt:lpstr>
      <vt:lpstr>Cambria</vt:lpstr>
      <vt:lpstr>Times New Roman</vt:lpstr>
      <vt:lpstr>Times Neue Roman</vt:lpstr>
      <vt:lpstr>Calibri</vt:lpstr>
      <vt:lpstr>Cambria Math</vt:lpstr>
      <vt:lpstr>Arial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Chuỗi ngọc lam</dc:title>
  <cp:lastModifiedBy>Microsoft Office User</cp:lastModifiedBy>
  <cp:revision>73</cp:revision>
  <dcterms:created xsi:type="dcterms:W3CDTF">2006-08-16T00:00:00Z</dcterms:created>
  <dcterms:modified xsi:type="dcterms:W3CDTF">2021-12-11T15:32:18Z</dcterms:modified>
  <dc:identifier>DAExH7eVQuE</dc:identifier>
</cp:coreProperties>
</file>