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7" r:id="rId2"/>
    <p:sldId id="264" r:id="rId3"/>
    <p:sldId id="259" r:id="rId4"/>
    <p:sldId id="285" r:id="rId5"/>
    <p:sldId id="268" r:id="rId6"/>
    <p:sldId id="260" r:id="rId7"/>
    <p:sldId id="265" r:id="rId8"/>
    <p:sldId id="266" r:id="rId9"/>
    <p:sldId id="278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P001 4 hàng" panose="020B0603050302020204" pitchFamily="34" charset="0"/>
      <p:regular r:id="rId18"/>
      <p:bold r:id="rId19"/>
    </p:embeddedFont>
    <p:embeddedFont>
      <p:font typeface="SVN-Poky's" panose="020B0604020202020204" charset="0"/>
      <p:regular r:id="rId20"/>
    </p:embeddedFont>
    <p:embeddedFont>
      <p:font typeface="VNI-Lithos" pitchFamily="2" charset="0"/>
      <p:bold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94C2E"/>
    <a:srgbClr val="F4AB3F"/>
    <a:srgbClr val="CACE91"/>
    <a:srgbClr val="89CE00"/>
    <a:srgbClr val="CCCE00"/>
    <a:srgbClr val="FF9200"/>
    <a:srgbClr val="CCCB97"/>
    <a:srgbClr val="009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07909-83FF-4EEC-8C76-8B57F035793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95685-D0C4-4A86-9535-01648095D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23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7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7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5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5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5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8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4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917" y="7102400"/>
            <a:ext cx="1704846" cy="1704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929" y="-2100593"/>
            <a:ext cx="1704846" cy="1704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9" r:id="rId5"/>
    <p:sldLayoutId id="2147483668" r:id="rId6"/>
    <p:sldLayoutId id="2147483667" r:id="rId7"/>
    <p:sldLayoutId id="2147483662" r:id="rId8"/>
    <p:sldLayoutId id="2147483661" r:id="rId9"/>
    <p:sldLayoutId id="2147483654" r:id="rId10"/>
    <p:sldLayoutId id="2147483666" r:id="rId11"/>
    <p:sldLayoutId id="2147483665" r:id="rId12"/>
    <p:sldLayoutId id="2147483664" r:id="rId13"/>
    <p:sldLayoutId id="2147483663" r:id="rId14"/>
    <p:sldLayoutId id="2147483660" r:id="rId15"/>
    <p:sldLayoutId id="2147483659" r:id="rId16"/>
    <p:sldLayoutId id="2147483658" r:id="rId17"/>
    <p:sldLayoutId id="2147483657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3131542"/>
            <a:ext cx="2443968" cy="28128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699258" y="4589276"/>
            <a:ext cx="2806820" cy="1941641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5805361" y="647638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Rockstar" panose="00000500000000000000" pitchFamily="50" charset="0"/>
              </a:rPr>
              <a:t>Toán</a:t>
            </a:r>
            <a:endParaRPr lang="en-US" sz="6000" dirty="0">
              <a:latin typeface="Rockstar" panose="000005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5668" y="1805700"/>
            <a:ext cx="80217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VNI-Lithos" pitchFamily="2" charset="0"/>
              </a:rPr>
              <a:t>LUYỆN TẬP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3282" y="3750869"/>
            <a:ext cx="2190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HP001 4 hàng" panose="020B0603050302020204" pitchFamily="34" charset="0"/>
              </a:rPr>
              <a:t>(</a:t>
            </a:r>
            <a:r>
              <a:rPr lang="en-US" sz="3000" b="1" dirty="0" err="1">
                <a:latin typeface="HP001 4 hàng" panose="020B0603050302020204" pitchFamily="34" charset="0"/>
              </a:rPr>
              <a:t>Trang</a:t>
            </a:r>
            <a:r>
              <a:rPr lang="en-US" sz="3000" b="1" dirty="0">
                <a:latin typeface="HP001 4 hàng" panose="020B0603050302020204" pitchFamily="34" charset="0"/>
              </a:rPr>
              <a:t> 72)</a:t>
            </a:r>
          </a:p>
        </p:txBody>
      </p:sp>
    </p:spTree>
    <p:extLst>
      <p:ext uri="{BB962C8B-B14F-4D97-AF65-F5344CB8AC3E}">
        <p14:creationId xmlns:p14="http://schemas.microsoft.com/office/powerpoint/2010/main" val="353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050742" y="783771"/>
            <a:ext cx="6169979" cy="4731076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97" y="264390"/>
            <a:ext cx="3529890" cy="638306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2951714" y="1203549"/>
            <a:ext cx="7235262" cy="459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45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4500" u="sng" dirty="0">
                <a:solidFill>
                  <a:srgbClr val="FF0000"/>
                </a:solidFill>
                <a:latin typeface="SVN-Beloved" pitchFamily="50" charset="0"/>
              </a:rPr>
              <a:t> 2</a:t>
            </a:r>
            <a:r>
              <a:rPr lang="en-US" altLang="zh-CN" sz="45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Tìm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:</a:t>
            </a:r>
          </a:p>
          <a:p>
            <a:pPr algn="just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a.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1,8 = 72</a:t>
            </a:r>
          </a:p>
          <a:p>
            <a:pPr algn="just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b.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0,34 = 1,19 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1,02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0" dirty="0">
              <a:solidFill>
                <a:schemeClr val="tx1"/>
              </a:solidFill>
              <a:latin typeface="SVN-Beloved" pitchFamily="50" charset="0"/>
            </a:endParaRPr>
          </a:p>
          <a:p>
            <a:pPr algn="just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c.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1,36 = 4,76 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4,08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0" dirty="0">
              <a:solidFill>
                <a:schemeClr val="tx1"/>
              </a:solidFill>
              <a:latin typeface="SVN-Beloved" pitchFamily="50" charset="0"/>
            </a:endParaRPr>
          </a:p>
          <a:p>
            <a:pPr algn="just"/>
            <a:endParaRPr lang="zh-CN" altLang="en-US" sz="4500" b="0" dirty="0">
              <a:solidFill>
                <a:schemeClr val="tx1"/>
              </a:solidFill>
              <a:latin typeface="SVN-Beloved" pitchFamily="50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8B85F465-905C-4CAE-8954-B726D778E8C4}"/>
              </a:ext>
            </a:extLst>
          </p:cNvPr>
          <p:cNvGrpSpPr/>
          <p:nvPr/>
        </p:nvGrpSpPr>
        <p:grpSpPr>
          <a:xfrm>
            <a:off x="2535354" y="767948"/>
            <a:ext cx="5818655" cy="4050994"/>
            <a:chOff x="2206754" y="916448"/>
            <a:chExt cx="4695813" cy="3901755"/>
          </a:xfrm>
        </p:grpSpPr>
        <p:sp>
          <p:nvSpPr>
            <p:cNvPr id="15" name="对话气泡: 椭圆形 13">
              <a:extLst>
                <a:ext uri="{FF2B5EF4-FFF2-40B4-BE49-F238E27FC236}">
                  <a16:creationId xmlns:a16="http://schemas.microsoft.com/office/drawing/2014/main" id="{3CCF6389-C1F9-48BA-A242-C4AEDD11BB7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对话气泡: 椭圆形 13">
              <a:extLst>
                <a:ext uri="{FF2B5EF4-FFF2-40B4-BE49-F238E27FC236}">
                  <a16:creationId xmlns:a16="http://schemas.microsoft.com/office/drawing/2014/main" id="{BA788436-A4FC-4E99-B683-66BA861D3023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F85C302-BF38-4C72-9729-CDB2AE079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D6BA08-BF3F-4F75-97ED-B55CDD35B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15" y="1104901"/>
            <a:ext cx="3260089" cy="575309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D6FCDE1-A0C1-4D9D-B47D-211E94AEFFE9}"/>
              </a:ext>
            </a:extLst>
          </p:cNvPr>
          <p:cNvSpPr txBox="1"/>
          <p:nvPr/>
        </p:nvSpPr>
        <p:spPr>
          <a:xfrm>
            <a:off x="2857064" y="1778100"/>
            <a:ext cx="3924735" cy="9406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a.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1,8 = 72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600E8F8-7FC9-4DC5-9131-813D28F2D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FD30EA-E47C-44CA-BFF1-0BD4B510B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353FC08-CB7A-48AC-82A0-787A0A97B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sp>
        <p:nvSpPr>
          <p:cNvPr id="11" name="文本框 12">
            <a:extLst>
              <a:ext uri="{FF2B5EF4-FFF2-40B4-BE49-F238E27FC236}">
                <a16:creationId xmlns:a16="http://schemas.microsoft.com/office/drawing/2014/main" id="{DD6FCDE1-A0C1-4D9D-B47D-211E94AEFFE9}"/>
              </a:ext>
            </a:extLst>
          </p:cNvPr>
          <p:cNvSpPr txBox="1"/>
          <p:nvPr/>
        </p:nvSpPr>
        <p:spPr>
          <a:xfrm>
            <a:off x="3303925" y="2315257"/>
            <a:ext cx="4494516" cy="9406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    = 72 : 1,8</a:t>
            </a: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DD6FCDE1-A0C1-4D9D-B47D-211E94AEFFE9}"/>
              </a:ext>
            </a:extLst>
          </p:cNvPr>
          <p:cNvSpPr txBox="1"/>
          <p:nvPr/>
        </p:nvSpPr>
        <p:spPr>
          <a:xfrm>
            <a:off x="3358278" y="3007921"/>
            <a:ext cx="4172806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    = 40</a:t>
            </a:r>
          </a:p>
        </p:txBody>
      </p:sp>
    </p:spTree>
    <p:extLst>
      <p:ext uri="{BB962C8B-B14F-4D97-AF65-F5344CB8AC3E}">
        <p14:creationId xmlns:p14="http://schemas.microsoft.com/office/powerpoint/2010/main" val="168218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61005FEB-A824-4785-BF29-24B2773EE9E0}"/>
              </a:ext>
            </a:extLst>
          </p:cNvPr>
          <p:cNvGrpSpPr/>
          <p:nvPr/>
        </p:nvGrpSpPr>
        <p:grpSpPr>
          <a:xfrm>
            <a:off x="513573" y="1090427"/>
            <a:ext cx="8566110" cy="4403171"/>
            <a:chOff x="731883" y="1025738"/>
            <a:chExt cx="7205669" cy="440317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061ACE5-85EB-401D-BFBB-C96D8EBC3086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0D9D1FA6-B554-43B7-B1B8-4EA011EEBA0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038906" y="1698944"/>
            <a:ext cx="75692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b.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0,34 = 1,19 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1,02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3D92735-2AB2-4197-AB45-D4FBC99A1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720114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D8C9F0-54CF-4651-9D0C-E37A93CB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34" y="1993900"/>
            <a:ext cx="2577309" cy="35756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1DAA1F3-1CBB-444F-BF34-0118BC4BA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02" y="19430"/>
            <a:ext cx="3849335" cy="23812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4676F07-D55E-4149-B94D-3D79F97DD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125"/>
            <a:ext cx="12816114" cy="2267875"/>
          </a:xfrm>
          <a:prstGeom prst="rect">
            <a:avLst/>
          </a:prstGeom>
        </p:spPr>
      </p:pic>
      <p:sp>
        <p:nvSpPr>
          <p:cNvPr id="11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166187" y="2411620"/>
            <a:ext cx="5374247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0,34 =</a:t>
            </a:r>
          </a:p>
        </p:txBody>
      </p:sp>
      <p:sp>
        <p:nvSpPr>
          <p:cNvPr id="4" name="Right Brace 3"/>
          <p:cNvSpPr/>
          <p:nvPr/>
        </p:nvSpPr>
        <p:spPr>
          <a:xfrm rot="5400000">
            <a:off x="5853495" y="1602553"/>
            <a:ext cx="253765" cy="198817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4551477" y="2378431"/>
            <a:ext cx="3054529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1,2138</a:t>
            </a: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476253" y="3117990"/>
            <a:ext cx="721670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=   1,2138 : 0,34</a:t>
            </a: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489384" y="3946951"/>
            <a:ext cx="647234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 =        3,57</a:t>
            </a:r>
          </a:p>
        </p:txBody>
      </p:sp>
    </p:spTree>
    <p:extLst>
      <p:ext uri="{BB962C8B-B14F-4D97-AF65-F5344CB8AC3E}">
        <p14:creationId xmlns:p14="http://schemas.microsoft.com/office/powerpoint/2010/main" val="19001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4" grpId="0" animBg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BBB49B0-9223-4382-90E3-2EAC1AC57B8F}"/>
              </a:ext>
            </a:extLst>
          </p:cNvPr>
          <p:cNvGrpSpPr/>
          <p:nvPr/>
        </p:nvGrpSpPr>
        <p:grpSpPr>
          <a:xfrm>
            <a:off x="4014731" y="-2416267"/>
            <a:ext cx="8177269" cy="7721820"/>
            <a:chOff x="3057189" y="3555370"/>
            <a:chExt cx="5046217" cy="369483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A86286D-C0D0-40AB-A7CD-5E228E1B77A1}"/>
                </a:ext>
              </a:extLst>
            </p:cNvPr>
            <p:cNvSpPr/>
            <p:nvPr/>
          </p:nvSpPr>
          <p:spPr>
            <a:xfrm>
              <a:off x="3057189" y="3555370"/>
              <a:ext cx="5046217" cy="3694839"/>
            </a:xfrm>
            <a:prstGeom prst="ellipse">
              <a:avLst/>
            </a:pr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FF6794B-0717-4199-85EB-5E7B2D195DD0}"/>
                </a:ext>
              </a:extLst>
            </p:cNvPr>
            <p:cNvSpPr/>
            <p:nvPr/>
          </p:nvSpPr>
          <p:spPr>
            <a:xfrm>
              <a:off x="3167247" y="3681110"/>
              <a:ext cx="4839801" cy="3543699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67DC2D5-EE15-40CF-8D9D-6EB7521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3147" y="1134203"/>
            <a:ext cx="4261398" cy="55915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626242" cy="43688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21256F5-F65D-4E14-9D2E-50EB9106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49675"/>
            <a:ext cx="12192000" cy="4796971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4551388" y="-61675"/>
            <a:ext cx="63955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c.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1,36 = 4,76 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4,08</a:t>
            </a: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4661354" y="880550"/>
            <a:ext cx="4140091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1,36 =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9220752" y="-195743"/>
            <a:ext cx="271497" cy="213488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7783778" y="793659"/>
            <a:ext cx="3591945" cy="10349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19,4208</a:t>
            </a: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4711938" y="1463841"/>
            <a:ext cx="7842776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   = 19,4208 : 1,36</a:t>
            </a: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4722694" y="2222730"/>
            <a:ext cx="647234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  =        14,28</a:t>
            </a:r>
          </a:p>
        </p:txBody>
      </p:sp>
    </p:spTree>
    <p:extLst>
      <p:ext uri="{BB962C8B-B14F-4D97-AF65-F5344CB8AC3E}">
        <p14:creationId xmlns:p14="http://schemas.microsoft.com/office/powerpoint/2010/main" val="179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904672" y="647854"/>
            <a:ext cx="10856068" cy="5295746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1628427" y="1295358"/>
            <a:ext cx="10277467" cy="16281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4000" u="sng" dirty="0">
                <a:solidFill>
                  <a:srgbClr val="FF0000"/>
                </a:solidFill>
                <a:latin typeface="SVN-Beloved" pitchFamily="50" charset="0"/>
              </a:rPr>
              <a:t> 3</a:t>
            </a:r>
            <a:r>
              <a:rPr lang="en-US" altLang="zh-CN" sz="40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Biết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5,2l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dầu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cân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nặng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3,952kg.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Hỏi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có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bao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nhiêu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lít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dầu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nếu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chúng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cân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nặng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5,32kg?</a:t>
            </a:r>
            <a:endParaRPr lang="zh-CN" altLang="en-US" sz="4000" dirty="0">
              <a:solidFill>
                <a:schemeClr val="tx1"/>
              </a:solidFill>
              <a:latin typeface="SVN-Beloved" pitchFamily="50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67328" y="2037415"/>
            <a:ext cx="44358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82884" y="2906884"/>
            <a:ext cx="27077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SVN-Beloved" pitchFamily="50" charset="0"/>
              </a:rPr>
              <a:t>      </a:t>
            </a:r>
            <a:r>
              <a:rPr lang="en-US" sz="3500" dirty="0" err="1">
                <a:latin typeface="SVN-Beloved" pitchFamily="50" charset="0"/>
              </a:rPr>
              <a:t>Tóm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tắt</a:t>
            </a:r>
            <a:r>
              <a:rPr lang="en-US" sz="3500" dirty="0">
                <a:latin typeface="SVN-Beloved" pitchFamily="50" charset="0"/>
              </a:rPr>
              <a:t>:</a:t>
            </a:r>
          </a:p>
          <a:p>
            <a:r>
              <a:rPr lang="en-US" sz="3500" dirty="0">
                <a:latin typeface="SVN-Beloved" pitchFamily="50" charset="0"/>
              </a:rPr>
              <a:t>3,952kg : 5,2l </a:t>
            </a:r>
            <a:r>
              <a:rPr lang="en-US" sz="3500" dirty="0" err="1">
                <a:latin typeface="SVN-Beloved" pitchFamily="50" charset="0"/>
              </a:rPr>
              <a:t>dầu</a:t>
            </a:r>
            <a:endParaRPr lang="en-US" sz="3500" dirty="0">
              <a:latin typeface="SVN-Beloved" pitchFamily="50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708826" y="2793545"/>
            <a:ext cx="9314774" cy="236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9736752" y="2031699"/>
            <a:ext cx="1197948" cy="57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82884" y="4044478"/>
            <a:ext cx="26629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SVN-Beloved" pitchFamily="50" charset="0"/>
              </a:rPr>
              <a:t>5,32kg  : … l </a:t>
            </a:r>
            <a:r>
              <a:rPr lang="en-US" sz="3500" dirty="0" err="1">
                <a:latin typeface="SVN-Beloved" pitchFamily="50" charset="0"/>
              </a:rPr>
              <a:t>dầu</a:t>
            </a:r>
            <a:r>
              <a:rPr lang="en-US" sz="3500" dirty="0">
                <a:latin typeface="SVN-Beloved" pitchFamily="50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178713" y="2941963"/>
            <a:ext cx="60613" cy="22033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A6C14A8-3069-4DE2-BFDC-2787C8B329BA}"/>
              </a:ext>
            </a:extLst>
          </p:cNvPr>
          <p:cNvSpPr txBox="1"/>
          <p:nvPr/>
        </p:nvSpPr>
        <p:spPr>
          <a:xfrm>
            <a:off x="5761796" y="3156912"/>
            <a:ext cx="57226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0">
                <a:solidFill>
                  <a:schemeClr val="tx1"/>
                </a:solidFill>
                <a:latin typeface="SVN-Beloved" pitchFamily="50" charset="0"/>
              </a:rPr>
              <a:t>Cân nặng 1l dầu hỏa:</a:t>
            </a:r>
          </a:p>
          <a:p>
            <a:pPr algn="l"/>
            <a:r>
              <a:rPr lang="en-US" altLang="zh-CN" sz="2800" b="0">
                <a:solidFill>
                  <a:schemeClr val="tx1"/>
                </a:solidFill>
                <a:latin typeface="SVN-Beloved" pitchFamily="50" charset="0"/>
              </a:rPr>
              <a:t>	3,952 : 5,2 = 0,76 (kg)</a:t>
            </a:r>
          </a:p>
          <a:p>
            <a:pPr algn="l"/>
            <a:r>
              <a:rPr lang="en-US" altLang="zh-CN" sz="2800" b="0">
                <a:solidFill>
                  <a:schemeClr val="tx1"/>
                </a:solidFill>
                <a:latin typeface="SVN-Beloved" pitchFamily="50" charset="0"/>
              </a:rPr>
              <a:t>Số lít dầu hỏa nếu cân nặng 5,32kg:</a:t>
            </a:r>
          </a:p>
          <a:p>
            <a:pPr algn="l"/>
            <a:r>
              <a:rPr lang="en-US" altLang="zh-CN" sz="2800" b="0">
                <a:solidFill>
                  <a:schemeClr val="tx1"/>
                </a:solidFill>
                <a:latin typeface="SVN-Beloved" pitchFamily="50" charset="0"/>
              </a:rPr>
              <a:t>	5,32 : 0,76 = 7 (l)</a:t>
            </a:r>
          </a:p>
          <a:p>
            <a:pPr algn="l"/>
            <a:r>
              <a:rPr lang="en-US" altLang="zh-CN" sz="2800" b="0">
                <a:solidFill>
                  <a:schemeClr val="tx1"/>
                </a:solidFill>
                <a:latin typeface="SVN-Beloved" pitchFamily="50" charset="0"/>
              </a:rPr>
              <a:t>		Đáp số: 7l</a:t>
            </a:r>
            <a:endParaRPr lang="zh-CN" altLang="en-US" sz="2800" b="0" dirty="0">
              <a:solidFill>
                <a:schemeClr val="tx1"/>
              </a:solidFill>
              <a:latin typeface="SVN-Beloved" pitchFamily="50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E45664C-2342-4D85-9001-8014ADCB9470}"/>
              </a:ext>
            </a:extLst>
          </p:cNvPr>
          <p:cNvSpPr txBox="1"/>
          <p:nvPr/>
        </p:nvSpPr>
        <p:spPr>
          <a:xfrm>
            <a:off x="6915646" y="2817240"/>
            <a:ext cx="1144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u="sng">
                <a:solidFill>
                  <a:srgbClr val="0000CC"/>
                </a:solidFill>
                <a:latin typeface="SVN-Beloved" pitchFamily="50" charset="0"/>
              </a:rPr>
              <a:t>Giải</a:t>
            </a:r>
            <a:endParaRPr lang="zh-CN" altLang="en-US" sz="2400" dirty="0">
              <a:solidFill>
                <a:srgbClr val="0000CC"/>
              </a:solidFill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1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935D038-F082-4398-840D-EB145757441B}"/>
              </a:ext>
            </a:extLst>
          </p:cNvPr>
          <p:cNvGrpSpPr/>
          <p:nvPr/>
        </p:nvGrpSpPr>
        <p:grpSpPr>
          <a:xfrm flipH="1">
            <a:off x="3569644" y="-104318"/>
            <a:ext cx="8510316" cy="5603975"/>
            <a:chOff x="2206754" y="916448"/>
            <a:chExt cx="4695813" cy="3901755"/>
          </a:xfrm>
        </p:grpSpPr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40F8300C-87D4-448B-82F3-AACCE6E50031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对话气泡: 椭圆形 13">
              <a:extLst>
                <a:ext uri="{FF2B5EF4-FFF2-40B4-BE49-F238E27FC236}">
                  <a16:creationId xmlns:a16="http://schemas.microsoft.com/office/drawing/2014/main" id="{DB200D45-6756-475D-A61E-F3FF0E1A6810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43A6A80-2BB6-470C-8672-1579F51893F3}"/>
              </a:ext>
            </a:extLst>
          </p:cNvPr>
          <p:cNvSpPr txBox="1"/>
          <p:nvPr/>
        </p:nvSpPr>
        <p:spPr>
          <a:xfrm>
            <a:off x="5580222" y="206910"/>
            <a:ext cx="5783371" cy="36413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4500" u="sng" dirty="0">
                <a:solidFill>
                  <a:srgbClr val="FF0000"/>
                </a:solidFill>
                <a:latin typeface="SVN-Beloved" pitchFamily="50" charset="0"/>
              </a:rPr>
              <a:t> 4</a:t>
            </a:r>
            <a:r>
              <a:rPr lang="en-US" altLang="zh-CN" sz="45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Tìm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số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dư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của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phép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chia 218 : 3,7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nếu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chỉ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lấy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đến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hai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chữ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số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ở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phần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thập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phân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của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thương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.</a:t>
            </a:r>
            <a:endParaRPr lang="zh-CN" altLang="en-US" sz="4500" dirty="0">
              <a:solidFill>
                <a:schemeClr val="tx1"/>
              </a:solidFill>
              <a:latin typeface="SVN-Beloved" pitchFamily="50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631AEB8-F3B1-47AE-A67C-41C3990E3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63D92735-2AB2-4197-AB45-D4FBC99A1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482976" cy="6858000"/>
          </a:xfrm>
          <a:prstGeom prst="rect">
            <a:avLst/>
          </a:prstGeom>
        </p:spPr>
      </p:pic>
      <p:pic>
        <p:nvPicPr>
          <p:cNvPr id="18" name="图片 24">
            <a:extLst>
              <a:ext uri="{FF2B5EF4-FFF2-40B4-BE49-F238E27FC236}">
                <a16:creationId xmlns:a16="http://schemas.microsoft.com/office/drawing/2014/main" id="{61D8C9F0-54CF-4651-9D0C-E37A93CB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2" y="1914254"/>
            <a:ext cx="2475612" cy="343459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68584" y="489997"/>
            <a:ext cx="8691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218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51751" y="464897"/>
            <a:ext cx="7425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3,7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67319" y="684251"/>
            <a:ext cx="27865" cy="2750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194573" y="1221919"/>
            <a:ext cx="1275868" cy="100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139900" y="464897"/>
            <a:ext cx="4411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SVN-Beloved" pitchFamily="50" charset="0"/>
              </a:rPr>
              <a:t>0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588691" y="987348"/>
            <a:ext cx="131046" cy="206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138480" y="1133522"/>
            <a:ext cx="4523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82401" y="1075180"/>
            <a:ext cx="6848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89600" y="1041790"/>
            <a:ext cx="4251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41894" y="1142356"/>
            <a:ext cx="4026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71256" y="1635171"/>
            <a:ext cx="7024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92146" y="1135456"/>
            <a:ext cx="2712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27573" y="1634926"/>
            <a:ext cx="4411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SVN-Beloved" pitchFamily="50" charset="0"/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874078" y="1142356"/>
            <a:ext cx="3962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418584" y="2212064"/>
            <a:ext cx="4058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723471" y="2212064"/>
            <a:ext cx="4411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SVN-Beloved" pitchFamily="50" charset="0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178675" y="1157791"/>
            <a:ext cx="3962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54561" y="2796611"/>
            <a:ext cx="6848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23722" y="3365567"/>
            <a:ext cx="50577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SVN-Beloved" pitchFamily="50" charset="0"/>
              </a:rPr>
              <a:t>Nếu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lấy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đến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hai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chữ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số</a:t>
            </a:r>
            <a:r>
              <a:rPr lang="en-US" sz="4000" dirty="0">
                <a:latin typeface="SVN-Beloved" pitchFamily="50" charset="0"/>
              </a:rPr>
              <a:t> ở </a:t>
            </a:r>
            <a:r>
              <a:rPr lang="en-US" sz="4000" dirty="0" err="1">
                <a:latin typeface="SVN-Beloved" pitchFamily="50" charset="0"/>
              </a:rPr>
              <a:t>phần</a:t>
            </a:r>
            <a:r>
              <a:rPr lang="en-US" sz="4000" dirty="0">
                <a:latin typeface="SVN-Beloved" pitchFamily="50" charset="0"/>
              </a:rPr>
              <a:t> </a:t>
            </a:r>
          </a:p>
          <a:p>
            <a:r>
              <a:rPr lang="en-US" sz="4000" dirty="0" err="1">
                <a:latin typeface="SVN-Beloved" pitchFamily="50" charset="0"/>
              </a:rPr>
              <a:t>thập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phân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của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thương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thì</a:t>
            </a:r>
            <a:r>
              <a:rPr lang="en-US" sz="4000" dirty="0">
                <a:latin typeface="SVN-Beloved" pitchFamily="50" charset="0"/>
              </a:rPr>
              <a:t> </a:t>
            </a:r>
          </a:p>
          <a:p>
            <a:r>
              <a:rPr lang="en-US" sz="4000" dirty="0">
                <a:solidFill>
                  <a:srgbClr val="0000CC"/>
                </a:solidFill>
                <a:latin typeface="SVN-Beloved" pitchFamily="50" charset="0"/>
              </a:rPr>
              <a:t>218 : 3,7 = 58,91 (</a:t>
            </a:r>
            <a:r>
              <a:rPr lang="en-US" sz="4000" dirty="0" err="1">
                <a:solidFill>
                  <a:srgbClr val="0000CC"/>
                </a:solidFill>
                <a:latin typeface="SVN-Beloved" pitchFamily="50" charset="0"/>
              </a:rPr>
              <a:t>dư</a:t>
            </a:r>
            <a:r>
              <a:rPr lang="en-US" sz="4000" dirty="0">
                <a:solidFill>
                  <a:srgbClr val="0000CC"/>
                </a:solidFill>
                <a:latin typeface="SVN-Beloved" pitchFamily="50" charset="0"/>
              </a:rPr>
              <a:t> 0,033)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0272" y="6329779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5" grpId="0"/>
      <p:bldP spid="26" grpId="0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001A17-5103-4CE9-9DDB-A9A0A627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89" y="2901714"/>
            <a:ext cx="5465040" cy="3956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18" y="4032624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16816" y="3766376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B7A612-920C-4583-AE97-3D3F25916D1E}"/>
              </a:ext>
            </a:extLst>
          </p:cNvPr>
          <p:cNvGrpSpPr/>
          <p:nvPr/>
        </p:nvGrpSpPr>
        <p:grpSpPr>
          <a:xfrm>
            <a:off x="1161143" y="372965"/>
            <a:ext cx="10261600" cy="2452411"/>
            <a:chOff x="692006" y="116442"/>
            <a:chExt cx="11176173" cy="29192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ED634DA-CA32-4E71-A245-C6080A91644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EBFB435B-0DB8-43CD-AF8A-8A39B376E827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5158727" y="357237"/>
            <a:ext cx="9632778" cy="988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dirty="0">
                <a:solidFill>
                  <a:srgbClr val="FF0000"/>
                </a:solidFill>
                <a:latin typeface="UVN Banh Mi" pitchFamily="2" charset="0"/>
              </a:rPr>
              <a:t>DẶN DÒ</a:t>
            </a:r>
            <a:endParaRPr lang="zh-CN" altLang="en-US" sz="5000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  <p:sp>
        <p:nvSpPr>
          <p:cNvPr id="18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1475554" y="1030222"/>
            <a:ext cx="9632778" cy="988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1.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Xem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lại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bài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hôm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nay.</a:t>
            </a:r>
            <a:endParaRPr lang="zh-CN" altLang="en-US" sz="5000" dirty="0">
              <a:solidFill>
                <a:schemeClr val="tx1"/>
              </a:solidFill>
              <a:latin typeface="UVN Banh Mi" pitchFamily="2" charset="0"/>
            </a:endParaRPr>
          </a:p>
        </p:txBody>
      </p:sp>
      <p:sp>
        <p:nvSpPr>
          <p:cNvPr id="23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1520836" y="1715891"/>
            <a:ext cx="9632778" cy="988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2.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Chuẩn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bị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bài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: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Luyện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tập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chung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.</a:t>
            </a:r>
            <a:endParaRPr lang="zh-CN" altLang="en-US" sz="5000" dirty="0">
              <a:solidFill>
                <a:schemeClr val="tx1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7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9" y="-457200"/>
            <a:ext cx="11150602" cy="6858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CEC8F32-7EDA-4FA8-9D50-861E504D0773}"/>
              </a:ext>
            </a:extLst>
          </p:cNvPr>
          <p:cNvSpPr txBox="1"/>
          <p:nvPr/>
        </p:nvSpPr>
        <p:spPr>
          <a:xfrm>
            <a:off x="2975739" y="1848415"/>
            <a:ext cx="6037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kern="2400" dirty="0">
                <a:solidFill>
                  <a:srgbClr val="894C2E"/>
                </a:solidFill>
                <a:latin typeface="SVN-Poky's" panose="020B0606040200020203" pitchFamily="34" charset="0"/>
                <a:ea typeface="字魂20号-石头体" panose="00000500000000000000" pitchFamily="2" charset="-122"/>
              </a:rPr>
              <a:t>CHÚC CÁC EM HỌC TỐT!</a:t>
            </a:r>
            <a:endParaRPr lang="zh-CN" altLang="en-US" sz="7000" kern="2400" dirty="0">
              <a:solidFill>
                <a:srgbClr val="894C2E"/>
              </a:solidFill>
              <a:latin typeface="SVN-Poky's" panose="020B0606040200020203" pitchFamily="34" charset="0"/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8361286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tuan15.tiet1.trang 72</Template>
  <TotalTime>6</TotalTime>
  <Words>283</Words>
  <Application>Microsoft Office PowerPoint</Application>
  <PresentationFormat>Màn hình rộng</PresentationFormat>
  <Paragraphs>55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20" baseType="lpstr">
      <vt:lpstr>VNI-Lithos</vt:lpstr>
      <vt:lpstr>Rockstar</vt:lpstr>
      <vt:lpstr>SVN-Poky's</vt:lpstr>
      <vt:lpstr>HP001 4 hàng</vt:lpstr>
      <vt:lpstr>等线</vt:lpstr>
      <vt:lpstr>Calibri</vt:lpstr>
      <vt:lpstr>UVN Banh Mi</vt:lpstr>
      <vt:lpstr>SVN-Beloved</vt:lpstr>
      <vt:lpstr>Arial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anh bich</dc:creator>
  <cp:lastModifiedBy>anh bich</cp:lastModifiedBy>
  <cp:revision>3</cp:revision>
  <dcterms:created xsi:type="dcterms:W3CDTF">2021-12-17T14:57:08Z</dcterms:created>
  <dcterms:modified xsi:type="dcterms:W3CDTF">2021-12-17T15:03:11Z</dcterms:modified>
</cp:coreProperties>
</file>