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984" r:id="rId4"/>
    <p:sldId id="258" r:id="rId5"/>
    <p:sldId id="272" r:id="rId6"/>
    <p:sldId id="263" r:id="rId7"/>
    <p:sldId id="273" r:id="rId8"/>
    <p:sldId id="274" r:id="rId9"/>
    <p:sldId id="275" r:id="rId10"/>
    <p:sldId id="259" r:id="rId11"/>
    <p:sldId id="276" r:id="rId12"/>
    <p:sldId id="279" r:id="rId13"/>
    <p:sldId id="277" r:id="rId14"/>
    <p:sldId id="278" r:id="rId15"/>
    <p:sldId id="280" r:id="rId16"/>
    <p:sldId id="359" r:id="rId17"/>
    <p:sldId id="266" r:id="rId18"/>
    <p:sldId id="976" r:id="rId19"/>
    <p:sldId id="973" r:id="rId20"/>
    <p:sldId id="986" r:id="rId21"/>
    <p:sldId id="974" r:id="rId22"/>
    <p:sldId id="987" r:id="rId23"/>
    <p:sldId id="975" r:id="rId24"/>
    <p:sldId id="988" r:id="rId25"/>
    <p:sldId id="981" r:id="rId26"/>
    <p:sldId id="978" r:id="rId27"/>
    <p:sldId id="979" r:id="rId28"/>
    <p:sldId id="980" r:id="rId29"/>
    <p:sldId id="982" r:id="rId30"/>
    <p:sldId id="985" r:id="rId31"/>
  </p:sldIdLst>
  <p:sldSz cx="18288000" cy="10287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Aileron Regular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itr SemiBold" panose="00000700000000000000" pitchFamily="2" charset="-34"/>
      <p:regular r:id="rId39"/>
      <p:bold r:id="rId40"/>
    </p:embeddedFont>
    <p:embeddedFont>
      <p:font typeface="Nunito" pitchFamily="2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VNI-Avo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3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3" autoAdjust="0"/>
    <p:restoredTop sz="94622" autoAdjust="0"/>
  </p:normalViewPr>
  <p:slideViewPr>
    <p:cSldViewPr>
      <p:cViewPr varScale="1">
        <p:scale>
          <a:sx n="56" d="100"/>
          <a:sy n="56" d="100"/>
        </p:scale>
        <p:origin x="39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1T16:10:58.401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C81EE-3AB5-4423-B9BE-72863560B5F7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9625F-0B31-491E-96A9-B426AD9DF8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74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nhắc lại tên bài học cùng với cô nào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18288000" cy="10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18288000" cy="10277856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686812" y="1665560"/>
            <a:ext cx="168101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5491621" y="223873"/>
            <a:ext cx="1835999" cy="14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11046184" y="6814679"/>
            <a:ext cx="7241819" cy="3475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92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828755" rtl="0" eaLnBrk="1" latinLnBrk="0" hangingPunct="1">
        <a:spcBef>
          <a:spcPct val="0"/>
        </a:spcBef>
        <a:buNone/>
        <a:defRPr sz="8801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itchFamily="34" charset="0"/>
        <a:buChar char="•"/>
        <a:defRPr sz="6401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itchFamily="34" charset="0"/>
        <a:buChar char="–"/>
        <a:defRPr sz="56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itchFamily="34" charset="0"/>
        <a:buChar char="–"/>
        <a:defRPr sz="4001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itchFamily="34" charset="0"/>
        <a:buChar char="»"/>
        <a:defRPr sz="4001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2.mp4"/><Relationship Id="rId7" Type="http://schemas.openxmlformats.org/officeDocument/2006/relationships/image" Target="../media/image46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57.emf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60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25.xml"/><Relationship Id="rId3" Type="http://schemas.openxmlformats.org/officeDocument/2006/relationships/slide" Target="slide18.xml"/><Relationship Id="rId7" Type="http://schemas.openxmlformats.org/officeDocument/2006/relationships/image" Target="../media/image63.png"/><Relationship Id="rId12" Type="http://schemas.openxmlformats.org/officeDocument/2006/relationships/image" Target="../media/image6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image" Target="../media/image67.png"/><Relationship Id="rId5" Type="http://schemas.openxmlformats.org/officeDocument/2006/relationships/slide" Target="slide20.xml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0.png"/><Relationship Id="rId5" Type="http://schemas.openxmlformats.org/officeDocument/2006/relationships/slide" Target="slide17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25.xml"/><Relationship Id="rId3" Type="http://schemas.openxmlformats.org/officeDocument/2006/relationships/slide" Target="slide18.xml"/><Relationship Id="rId7" Type="http://schemas.openxmlformats.org/officeDocument/2006/relationships/image" Target="../media/image63.png"/><Relationship Id="rId12" Type="http://schemas.openxmlformats.org/officeDocument/2006/relationships/image" Target="../media/image61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image" Target="../media/image67.png"/><Relationship Id="rId5" Type="http://schemas.openxmlformats.org/officeDocument/2006/relationships/slide" Target="slide20.xml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5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slide" Target="slide17.xml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slide" Target="slide20.xml"/><Relationship Id="rId7" Type="http://schemas.openxmlformats.org/officeDocument/2006/relationships/image" Target="../media/image64.png"/><Relationship Id="rId12" Type="http://schemas.openxmlformats.org/officeDocument/2006/relationships/slide" Target="slide25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1.png"/><Relationship Id="rId5" Type="http://schemas.openxmlformats.org/officeDocument/2006/relationships/slide" Target="slide22.xml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0.png"/><Relationship Id="rId5" Type="http://schemas.openxmlformats.org/officeDocument/2006/relationships/slide" Target="slide1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slide" Target="slide22.xml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slide" Target="slide25.xml"/><Relationship Id="rId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3" Type="http://schemas.openxmlformats.org/officeDocument/2006/relationships/image" Target="../media/image18.svg"/><Relationship Id="rId7" Type="http://schemas.openxmlformats.org/officeDocument/2006/relationships/image" Target="../media/image39.svg"/><Relationship Id="rId12" Type="http://schemas.openxmlformats.org/officeDocument/2006/relationships/image" Target="../media/image4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5.sv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74573" y="1452636"/>
            <a:ext cx="12338854" cy="79140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1272" y="7427781"/>
            <a:ext cx="3690602" cy="2516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9972" y="7181272"/>
            <a:ext cx="3186847" cy="31057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8661" y="1212832"/>
            <a:ext cx="2225221" cy="21969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84955" y="4149736"/>
            <a:ext cx="9130183" cy="3157758"/>
            <a:chOff x="-42496" y="975486"/>
            <a:chExt cx="12173577" cy="4210344"/>
          </a:xfrm>
        </p:grpSpPr>
        <p:sp>
          <p:nvSpPr>
            <p:cNvPr id="8" name="TextBox 8"/>
            <p:cNvSpPr txBox="1"/>
            <p:nvPr/>
          </p:nvSpPr>
          <p:spPr>
            <a:xfrm>
              <a:off x="1936152" y="4360390"/>
              <a:ext cx="8291756" cy="825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4"/>
                </a:lnSpc>
              </a:pPr>
              <a:r>
                <a:rPr lang="en-US" sz="5400" dirty="0">
                  <a:solidFill>
                    <a:srgbClr val="663E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TUẦN 15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42496" y="975486"/>
              <a:ext cx="12173577" cy="2673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92"/>
                </a:lnSpc>
              </a:pPr>
              <a:r>
                <a:rPr lang="en-US" sz="13811" dirty="0" err="1">
                  <a:solidFill>
                    <a:srgbClr val="663E2C"/>
                  </a:solidFill>
                  <a:latin typeface="Mitr SemiBold"/>
                </a:rPr>
                <a:t>Tập</a:t>
              </a:r>
              <a:r>
                <a:rPr lang="en-US" sz="13811" dirty="0">
                  <a:solidFill>
                    <a:srgbClr val="663E2C"/>
                  </a:solidFill>
                  <a:latin typeface="Mitr SemiBold"/>
                </a:rPr>
                <a:t> </a:t>
              </a:r>
              <a:r>
                <a:rPr lang="en-US" sz="13811" dirty="0" err="1">
                  <a:solidFill>
                    <a:srgbClr val="663E2C"/>
                  </a:solidFill>
                  <a:latin typeface="Mitr SemiBold"/>
                </a:rPr>
                <a:t>đọc</a:t>
              </a:r>
              <a:endParaRPr lang="en-US" sz="13811" dirty="0">
                <a:solidFill>
                  <a:srgbClr val="663E2C"/>
                </a:solidFill>
                <a:latin typeface="Mitr SemiBold"/>
              </a:endParaRPr>
            </a:p>
          </p:txBody>
        </p:sp>
      </p:grpSp>
      <p:sp>
        <p:nvSpPr>
          <p:cNvPr id="11" name="文本框 16">
            <a:extLst>
              <a:ext uri="{FF2B5EF4-FFF2-40B4-BE49-F238E27FC236}">
                <a16:creationId xmlns:a16="http://schemas.microsoft.com/office/drawing/2014/main" id="{3DCD158F-F8E3-4EAF-AF1D-EF1863797521}"/>
              </a:ext>
            </a:extLst>
          </p:cNvPr>
          <p:cNvSpPr txBox="1"/>
          <p:nvPr/>
        </p:nvSpPr>
        <p:spPr>
          <a:xfrm>
            <a:off x="4234522" y="2603648"/>
            <a:ext cx="944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GIANG BIÊN</a:t>
            </a:r>
            <a:endParaRPr lang="en-US" altLang="zh-CN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64">
        <p:fade/>
      </p:transition>
    </mc:Choice>
    <mc:Fallback xmlns="">
      <p:transition spd="med" advTm="386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C9DED-F418-4A60-A943-5F00BA1B2ABA}"/>
              </a:ext>
            </a:extLst>
          </p:cNvPr>
          <p:cNvSpPr txBox="1"/>
          <p:nvPr/>
        </p:nvSpPr>
        <p:spPr>
          <a:xfrm>
            <a:off x="1295400" y="342900"/>
            <a:ext cx="1440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chemeClr val="tx2">
                    <a:lumMod val="75000"/>
                  </a:schemeClr>
                </a:solidFill>
              </a:rPr>
              <a:t>rông chiêng</a:t>
            </a:r>
            <a:endParaRPr lang="en-US" sz="7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videoplayback-hzbqfkzb_UHMCPQCS">
            <a:hlinkClick r:id="" action="ppaction://media"/>
            <a:extLst>
              <a:ext uri="{FF2B5EF4-FFF2-40B4-BE49-F238E27FC236}">
                <a16:creationId xmlns:a16="http://schemas.microsoft.com/office/drawing/2014/main" id="{0FBD88A4-1302-4635-8A57-2DDB369FA1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4309" y="1509709"/>
            <a:ext cx="14976000" cy="8424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C21D9D-4188-430F-8DF3-CF5644299C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6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000">
        <p14:reveal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17" objId="8"/>
        <p14:triggerEvt type="onClick" time="8217" objId="8"/>
        <p14:stopEvt time="15621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C5D5E9"/>
            </a:gs>
            <a:gs pos="58400">
              <a:srgbClr val="BFD1E7"/>
            </a:gs>
            <a:gs pos="39000">
              <a:srgbClr val="B4C9E3"/>
            </a:gs>
            <a:gs pos="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ABE41-D2ED-4B2F-B1EC-9AFC3F41F716}"/>
              </a:ext>
            </a:extLst>
          </p:cNvPr>
          <p:cNvSpPr txBox="1"/>
          <p:nvPr/>
        </p:nvSpPr>
        <p:spPr>
          <a:xfrm>
            <a:off x="838200" y="509155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chemeClr val="tx2">
                    <a:lumMod val="75000"/>
                  </a:schemeClr>
                </a:solidFill>
              </a:rPr>
              <a:t>chiêng trống</a:t>
            </a:r>
            <a:endParaRPr lang="en-US" sz="8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8" descr="450px-Babendil_01">
            <a:extLst>
              <a:ext uri="{FF2B5EF4-FFF2-40B4-BE49-F238E27FC236}">
                <a16:creationId xmlns:a16="http://schemas.microsoft.com/office/drawing/2014/main" id="{8506D2FF-EA65-44EA-ACC4-D4F5C76C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4" y="2469122"/>
            <a:ext cx="5770145" cy="67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05-Trong-24309-300">
            <a:extLst>
              <a:ext uri="{FF2B5EF4-FFF2-40B4-BE49-F238E27FC236}">
                <a16:creationId xmlns:a16="http://schemas.microsoft.com/office/drawing/2014/main" id="{EF43A9C3-3E31-429F-BDB9-7BA874CB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400300"/>
            <a:ext cx="5786186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B7BAB411-0615-42EA-91C8-B6D5C8E3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9194388"/>
            <a:ext cx="5786186" cy="787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trống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BF947EE-59B5-44C4-97F6-B566633FA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815" y="9194388"/>
            <a:ext cx="5786186" cy="787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chiêng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952">
        <p:cut/>
      </p:transition>
    </mc:Choice>
    <mc:Fallback xmlns="">
      <p:transition advTm="2195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1000">
              <a:srgbClr val="C5D5E9"/>
            </a:gs>
            <a:gs pos="58400">
              <a:srgbClr val="BFD1E7"/>
            </a:gs>
            <a:gs pos="39000">
              <a:srgbClr val="B4C9E3"/>
            </a:gs>
            <a:gs pos="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CE0AA-36B4-4A92-B864-A2245B625149}"/>
              </a:ext>
            </a:extLst>
          </p:cNvPr>
          <p:cNvSpPr txBox="1"/>
          <p:nvPr/>
        </p:nvSpPr>
        <p:spPr>
          <a:xfrm>
            <a:off x="838200" y="509155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chemeClr val="tx2">
                    <a:lumMod val="75000"/>
                  </a:schemeClr>
                </a:solidFill>
              </a:rPr>
              <a:t>nông cụ</a:t>
            </a:r>
            <a:endParaRPr lang="en-US" sz="8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E7BDA922-8559-43C6-B0AB-B78D5CC6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097" y="2580408"/>
            <a:ext cx="7224653" cy="5210335"/>
          </a:xfrm>
          <a:prstGeom prst="rect">
            <a:avLst/>
          </a:prstGeom>
          <a:noFill/>
          <a:ln w="38100" cmpd="sng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01A5A-6678-44D2-A6CB-FBC9D853D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96255"/>
            <a:ext cx="6400800" cy="529448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BD05173-67AA-4BEB-BC37-28B5CEB7FC97}"/>
              </a:ext>
            </a:extLst>
          </p:cNvPr>
          <p:cNvSpPr/>
          <p:nvPr/>
        </p:nvSpPr>
        <p:spPr>
          <a:xfrm>
            <a:off x="2933700" y="8201560"/>
            <a:ext cx="2667000" cy="1323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cày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A65F8C-5A8D-4CED-99B4-789400FDADD4}"/>
              </a:ext>
            </a:extLst>
          </p:cNvPr>
          <p:cNvSpPr/>
          <p:nvPr/>
        </p:nvSpPr>
        <p:spPr>
          <a:xfrm>
            <a:off x="11886923" y="8201560"/>
            <a:ext cx="2667000" cy="1323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bừa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5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9">
        <p14:prism isContent="1"/>
      </p:transition>
    </mc:Choice>
    <mc:Fallback xmlns="">
      <p:transition spd="slow" advTm="21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C5D5E9"/>
            </a:gs>
            <a:gs pos="58400">
              <a:srgbClr val="BFD1E7"/>
            </a:gs>
            <a:gs pos="39000">
              <a:srgbClr val="B4C9E3"/>
            </a:gs>
            <a:gs pos="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ngkul">
            <a:extLst>
              <a:ext uri="{FF2B5EF4-FFF2-40B4-BE49-F238E27FC236}">
                <a16:creationId xmlns:a16="http://schemas.microsoft.com/office/drawing/2014/main" id="{4C64565A-2DB6-4D5F-8285-42EF61491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"/>
            <a:ext cx="603253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aibua">
            <a:extLst>
              <a:ext uri="{FF2B5EF4-FFF2-40B4-BE49-F238E27FC236}">
                <a16:creationId xmlns:a16="http://schemas.microsoft.com/office/drawing/2014/main" id="{21E888BD-C7F4-497D-9FE7-AAC32EA2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43337"/>
            <a:ext cx="5354169" cy="515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liem">
            <a:extLst>
              <a:ext uri="{FF2B5EF4-FFF2-40B4-BE49-F238E27FC236}">
                <a16:creationId xmlns:a16="http://schemas.microsoft.com/office/drawing/2014/main" id="{5FE0F416-19FB-49A7-A8F2-6A1074E2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29300"/>
            <a:ext cx="619024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72E74-3784-4CCF-9460-471FEF851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06" y="5825836"/>
            <a:ext cx="5354169" cy="3795679"/>
          </a:xfrm>
          <a:prstGeom prst="rect">
            <a:avLst/>
          </a:prstGeom>
        </p:spPr>
      </p:pic>
      <p:sp>
        <p:nvSpPr>
          <p:cNvPr id="8" name="AutoShape 10">
            <a:extLst>
              <a:ext uri="{FF2B5EF4-FFF2-40B4-BE49-F238E27FC236}">
                <a16:creationId xmlns:a16="http://schemas.microsoft.com/office/drawing/2014/main" id="{A74C1387-9487-46FB-884E-1C2CD1A8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027" y="3723312"/>
            <a:ext cx="2051510" cy="1447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cuốc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ED5C6B9D-3E94-4AEA-8C3D-19E571881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6920" y="3927764"/>
            <a:ext cx="2271573" cy="12157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cào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cỏ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09DD30E4-02D0-4AB1-8868-2E50F6924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934" y="8631577"/>
            <a:ext cx="1905000" cy="1104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hái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8E30C88D-7B20-4AEC-BB9A-369A29940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5406" y="8631577"/>
            <a:ext cx="1852794" cy="989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liềm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1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54">
        <p14:conveyor dir="l"/>
      </p:transition>
    </mc:Choice>
    <mc:Fallback xmlns="">
      <p:transition spd="slow" advTm="8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C5D5E9"/>
            </a:gs>
            <a:gs pos="58400">
              <a:srgbClr val="BFD1E7"/>
            </a:gs>
            <a:gs pos="39000">
              <a:srgbClr val="B4C9E3"/>
            </a:gs>
            <a:gs pos="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1038246-2docnguoi[1]">
            <a:extLst>
              <a:ext uri="{FF2B5EF4-FFF2-40B4-BE49-F238E27FC236}">
                <a16:creationId xmlns:a16="http://schemas.microsoft.com/office/drawing/2014/main" id="{742ACABA-E6C4-4E95-8D3E-4383E2B3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986"/>
            <a:ext cx="9525000" cy="101260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74997"/>
      </p:ext>
    </p:extLst>
  </p:cSld>
  <p:clrMapOvr>
    <a:masterClrMapping/>
  </p:clrMapOvr>
  <p:transition spd="slow" advTm="14104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5747657"/>
            <a:ext cx="4579680" cy="50370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117300" y="6107194"/>
            <a:ext cx="5403614" cy="4379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CD390-F5A3-4622-BDAD-6B760E6ABEDC}"/>
              </a:ext>
            </a:extLst>
          </p:cNvPr>
          <p:cNvSpPr txBox="1"/>
          <p:nvPr/>
        </p:nvSpPr>
        <p:spPr>
          <a:xfrm>
            <a:off x="2209800" y="2247900"/>
            <a:ext cx="12132000" cy="1631216"/>
          </a:xfrm>
          <a:prstGeom prst="rect">
            <a:avLst/>
          </a:prstGeom>
          <a:solidFill>
            <a:srgbClr val="FFFFC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78400" y="4114800"/>
            <a:ext cx="4764401" cy="67437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2971800" y="190500"/>
            <a:ext cx="6134100" cy="4114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/>
              <a:t>^^</a:t>
            </a:r>
            <a:r>
              <a:rPr lang="vi-VN" sz="2400" dirty="0"/>
              <a:t>. Để lấy được, các bạn cần trả lời đúng các câu hỏi được đưa ra. Nào mình cùng bắt đầu.</a:t>
            </a:r>
            <a:endParaRPr lang="en-US" sz="2400" dirty="0"/>
          </a:p>
        </p:txBody>
      </p:sp>
      <p:pic>
        <p:nvPicPr>
          <p:cNvPr id="7" name="Picture 6" descr="4a28406e86abb27c8f54aaa4fce8247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49496" y="7100310"/>
            <a:ext cx="3429008" cy="3186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78504" y="7466135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hlinkClick r:id="rId6" action="ppaction://hlinksldjump"/>
              </a:rPr>
              <a:t>PLAY</a:t>
            </a:r>
            <a:endParaRPr lang="vi-VN" sz="5400" dirty="0">
              <a:solidFill>
                <a:schemeClr val="tx2"/>
              </a:solidFill>
            </a:endParaRPr>
          </a:p>
          <a:p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8915400"/>
            <a:ext cx="13716000" cy="1600200"/>
          </a:xfrm>
          <a:prstGeom prst="rect">
            <a:avLst/>
          </a:prstGeom>
        </p:spPr>
      </p:pic>
    </p:spTree>
  </p:cSld>
  <p:clrMapOvr>
    <a:masterClrMapping/>
  </p:clrMapOvr>
  <p:transition spd="slow" advTm="169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4 0.00987 L 0.50521 0.015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1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7 0.05833 L 0.44583 0.05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7284E-6 L -0.25 -1.728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84 3.20988E-6 L -0.37084 3.20988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7900" y="7770896"/>
            <a:ext cx="1943100" cy="19431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6750" y="7770896"/>
            <a:ext cx="1943100" cy="19431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8400" y="8078403"/>
            <a:ext cx="1943100" cy="19431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9486900"/>
            <a:ext cx="13716000" cy="8001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0"/>
            <a:ext cx="2286000" cy="2286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500" y="457200"/>
            <a:ext cx="4114800" cy="16002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15400" y="342900"/>
            <a:ext cx="4229100" cy="17145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8682" y="6580126"/>
            <a:ext cx="2286000" cy="3633251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6000" y="9372600"/>
            <a:ext cx="13716000" cy="9144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915900" y="5027696"/>
            <a:ext cx="4114800" cy="74295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514940" y="2171701"/>
            <a:ext cx="1771061" cy="1179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6"/>
    </mc:Choice>
    <mc:Fallback xmlns="">
      <p:transition spd="slow" advTm="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23 L 0.49167 -0.001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23 L 0.16667 -0.0012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23 L 0.25833 -3.7037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3.7037E-6 L 0.375 -0.0012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09800" y="3162300"/>
            <a:ext cx="9372600" cy="1005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0700" y="272929"/>
            <a:ext cx="15163800" cy="22403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810187"/>
            <a:ext cx="1394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1. Vì sao nhà rông phải chắc và cao? </a:t>
            </a:r>
            <a:endParaRPr lang="en-US" sz="6000" b="1" dirty="0"/>
          </a:p>
        </p:txBody>
      </p:sp>
      <p:sp>
        <p:nvSpPr>
          <p:cNvPr id="11" name="Rectangle 10"/>
          <p:cNvSpPr/>
          <p:nvPr/>
        </p:nvSpPr>
        <p:spPr>
          <a:xfrm>
            <a:off x="762000" y="3206828"/>
            <a:ext cx="16764000" cy="3232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914400" y="3299370"/>
            <a:ext cx="1645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bão,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vướng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272" y="6370933"/>
            <a:ext cx="2523183" cy="401031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88361" y="8667750"/>
            <a:ext cx="13716000" cy="171450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527DF6C-AC63-4DCB-AF55-D9B40A998588}"/>
              </a:ext>
            </a:extLst>
          </p:cNvPr>
          <p:cNvSpPr txBox="1"/>
          <p:nvPr/>
        </p:nvSpPr>
        <p:spPr>
          <a:xfrm>
            <a:off x="2815441" y="2745581"/>
            <a:ext cx="13114317" cy="36933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	Nh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ñöôïc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laøm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loaïi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goã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beàn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chaéc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nhö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lim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guï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seán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taùu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0"/>
    </mc:Choice>
    <mc:Fallback xmlns="">
      <p:transition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7900" y="7770896"/>
            <a:ext cx="1943100" cy="19431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6750" y="7770896"/>
            <a:ext cx="1943100" cy="19431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8400" y="8078403"/>
            <a:ext cx="1943100" cy="19431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9486900"/>
            <a:ext cx="13716000" cy="8001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0"/>
            <a:ext cx="2286000" cy="2286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500" y="457200"/>
            <a:ext cx="4114800" cy="16002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15400" y="342900"/>
            <a:ext cx="4229100" cy="17145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8682" y="6580126"/>
            <a:ext cx="2286000" cy="3633251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6000" y="9372600"/>
            <a:ext cx="13716000" cy="9144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915900" y="5027696"/>
            <a:ext cx="4114800" cy="74295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514940" y="2171701"/>
            <a:ext cx="1771061" cy="11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8"/>
    </mc:Choice>
    <mc:Fallback xmlns="">
      <p:transition spd="slow" advTm="12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23 L 0.49167 -0.001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23 L 0.16667 -0.0012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23 L 0.25833 -3.7037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3.7037E-6 L 0.375 -0.0012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49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C0B6-46F5-416E-8096-ECED13E3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" y="154188"/>
            <a:ext cx="5943600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rông 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media1-dhontvox_ibVluXCE">
            <a:hlinkClick r:id="" action="ppaction://media"/>
            <a:extLst>
              <a:ext uri="{FF2B5EF4-FFF2-40B4-BE49-F238E27FC236}">
                <a16:creationId xmlns:a16="http://schemas.microsoft.com/office/drawing/2014/main" id="{7DFC59F8-78FF-4A87-A940-0DAFECF44778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6000" y="1495891"/>
            <a:ext cx="14796000" cy="833499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C9696-D40A-405C-AF0B-B7B28CC0B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7187"/>
            <a:ext cx="15925800" cy="8851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E22A2-C503-4402-AFE7-DF51BEBF6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8" y="377337"/>
            <a:ext cx="17688844" cy="9771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9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150">
        <p:split orient="vert"/>
      </p:transition>
    </mc:Choice>
    <mc:Fallback xmlns="">
      <p:transition spd="slow" advTm="661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8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94" objId="9"/>
        <p14:stopEvt time="30454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38200" y="2625163"/>
            <a:ext cx="9372600" cy="1005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6" y="218060"/>
            <a:ext cx="18072000" cy="183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146957" y="695780"/>
            <a:ext cx="1826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2. Gian đầu của nhà rông được trang trí thế nào?</a:t>
            </a:r>
            <a:endParaRPr lang="en-US" sz="6000" b="1" dirty="0"/>
          </a:p>
        </p:txBody>
      </p:sp>
      <p:sp>
        <p:nvSpPr>
          <p:cNvPr id="11" name="Rectangle 10"/>
          <p:cNvSpPr/>
          <p:nvPr/>
        </p:nvSpPr>
        <p:spPr>
          <a:xfrm>
            <a:off x="271186" y="2654233"/>
            <a:ext cx="17602200" cy="2810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/>
          <p:cNvSpPr txBox="1"/>
          <p:nvPr/>
        </p:nvSpPr>
        <p:spPr>
          <a:xfrm>
            <a:off x="418242" y="2608125"/>
            <a:ext cx="173363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Gian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</a:t>
            </a:r>
          </a:p>
          <a:p>
            <a:pPr algn="just"/>
            <a:endParaRPr lang="en-US" sz="4000" dirty="0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8801100"/>
            <a:ext cx="13716000" cy="171450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63407" y="6848774"/>
            <a:ext cx="2456700" cy="3904651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001EE562-CE11-4E8E-AFB5-66F394B38790}"/>
              </a:ext>
            </a:extLst>
          </p:cNvPr>
          <p:cNvSpPr txBox="1"/>
          <p:nvPr/>
        </p:nvSpPr>
        <p:spPr>
          <a:xfrm>
            <a:off x="858000" y="2163763"/>
            <a:ext cx="16668000" cy="406265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ñaàu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h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thôø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vaùch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moät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gioû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maây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ñöïng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Ñoù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nhaët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laáy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choïn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ñaát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Xung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quanh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ngöôøi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ta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caønh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hoa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tre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vuõ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khí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cuï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cha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truyeàn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laïi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troáng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duøng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cuùng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teá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4"/>
    </mc:Choice>
    <mc:Fallback xmlns="">
      <p:transition spd="slow" advTm="5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6750" y="7770896"/>
            <a:ext cx="1943100" cy="19431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8400" y="8078403"/>
            <a:ext cx="1943100" cy="19431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9486900"/>
            <a:ext cx="13716000" cy="8001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0"/>
            <a:ext cx="2286000" cy="2286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14500" y="457200"/>
            <a:ext cx="4114800" cy="16002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15400" y="342900"/>
            <a:ext cx="4229100" cy="17145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8682" y="6580126"/>
            <a:ext cx="2286000" cy="3633251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86000" y="9372600"/>
            <a:ext cx="13716000" cy="9144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915900" y="5027696"/>
            <a:ext cx="4114800" cy="74295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514940" y="2171701"/>
            <a:ext cx="1771061" cy="11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4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9"/>
    </mc:Choice>
    <mc:Fallback xmlns="">
      <p:transition spd="slow" advTm="1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23 L 0.49167 -0.001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23 L 0.25833 3.4567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23 L 0.25833 -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6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3.7037E-6 L 0.375 -0.0012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291" objId="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198" y="2931304"/>
            <a:ext cx="9372600" cy="1005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5084" y="277106"/>
            <a:ext cx="17604000" cy="158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90302"/>
            <a:ext cx="1729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2046191"/>
            <a:ext cx="16078200" cy="2499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/>
          <p:cNvSpPr txBox="1"/>
          <p:nvPr/>
        </p:nvSpPr>
        <p:spPr>
          <a:xfrm>
            <a:off x="1156457" y="2218500"/>
            <a:ext cx="15988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Gian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lửa,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là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94868" y="5564078"/>
            <a:ext cx="2778832" cy="4416644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8801100"/>
            <a:ext cx="13716000" cy="171450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5D570A4-496F-4354-AE7E-65D53CF896D3}"/>
              </a:ext>
            </a:extLst>
          </p:cNvPr>
          <p:cNvSpPr txBox="1"/>
          <p:nvPr/>
        </p:nvSpPr>
        <p:spPr>
          <a:xfrm>
            <a:off x="2743200" y="1974302"/>
            <a:ext cx="13068000" cy="29546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giöõa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vôùi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beáp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löûa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taâm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hoïp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taïi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baøn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vieäc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lôùn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cuõng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tieáp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khaùch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8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1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1"/>
    </mc:Choice>
    <mc:Fallback xmlns="">
      <p:transition spd="slow" advTm="4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8400" y="8078403"/>
            <a:ext cx="1943100" cy="19431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9486900"/>
            <a:ext cx="13716000" cy="8001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0"/>
            <a:ext cx="2286000" cy="2286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500" y="457200"/>
            <a:ext cx="4114800" cy="16002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15400" y="342900"/>
            <a:ext cx="4229100" cy="17145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8682" y="6580126"/>
            <a:ext cx="2286000" cy="3633251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0" y="9372600"/>
            <a:ext cx="13716000" cy="9144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915900" y="5027696"/>
            <a:ext cx="4114800" cy="74295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514940" y="2171701"/>
            <a:ext cx="1771061" cy="11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0"/>
    </mc:Choice>
    <mc:Fallback xmlns="">
      <p:transition spd="slow" advTm="1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23 L 0.49167 -0.001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23 L 0.16667 -0.0012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23 L 0.25833 -3.7037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3.7037E-6 L 0.375 -0.0012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927" objId="9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384C-997A-4817-8CB6-AC8B01B7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647700"/>
            <a:ext cx="8229600" cy="1143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NỘI DUNG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7FDE2-B6E7-412A-81D2-ECC6469F0BA4}"/>
              </a:ext>
            </a:extLst>
          </p:cNvPr>
          <p:cNvSpPr/>
          <p:nvPr/>
        </p:nvSpPr>
        <p:spPr>
          <a:xfrm>
            <a:off x="1447800" y="1790700"/>
            <a:ext cx="14173200" cy="388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C9346-3518-4808-85D5-590A6B564CDF}"/>
              </a:ext>
            </a:extLst>
          </p:cNvPr>
          <p:cNvSpPr txBox="1">
            <a:spLocks/>
          </p:cNvSpPr>
          <p:nvPr/>
        </p:nvSpPr>
        <p:spPr>
          <a:xfrm>
            <a:off x="2019300" y="1981200"/>
            <a:ext cx="13030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1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067">
        <p:circle/>
      </p:transition>
    </mc:Choice>
    <mc:Fallback xmlns="">
      <p:transition spd="slow" advTm="220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11E377-D91A-461F-B61D-311B457D9736}"/>
              </a:ext>
            </a:extLst>
          </p:cNvPr>
          <p:cNvSpPr/>
          <p:nvPr/>
        </p:nvSpPr>
        <p:spPr>
          <a:xfrm>
            <a:off x="1676400" y="2552700"/>
            <a:ext cx="154686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Luyện đọc lại</a:t>
            </a:r>
            <a:endParaRPr lang="en-US" sz="1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510536"/>
      </p:ext>
    </p:extLst>
  </p:cSld>
  <p:clrMapOvr>
    <a:masterClrMapping/>
  </p:clrMapOvr>
  <p:transition spd="slow" advTm="10876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479A-2E2D-4D78-8C89-349A23AB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300325"/>
            <a:ext cx="13563600" cy="1371600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+mn-lt"/>
              </a:rPr>
              <a:t>Lưu ý khi các em đọc bài</a:t>
            </a:r>
            <a:endParaRPr lang="en-US" sz="6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8600A-0A00-47A1-B653-8D62F7FBF57E}"/>
              </a:ext>
            </a:extLst>
          </p:cNvPr>
          <p:cNvSpPr txBox="1"/>
          <p:nvPr/>
        </p:nvSpPr>
        <p:spPr>
          <a:xfrm>
            <a:off x="5556584" y="2671925"/>
            <a:ext cx="922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/>
            </a:lvl1pPr>
          </a:lstStyle>
          <a:p>
            <a:r>
              <a:rPr lang="vi-VN" b="1" dirty="0"/>
              <a:t>- Giọng đọc thong thả.</a:t>
            </a:r>
            <a:endParaRPr lang="en-US" b="1" dirty="0"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6675C-6930-4406-9966-8B4C04B09C75}"/>
              </a:ext>
            </a:extLst>
          </p:cNvPr>
          <p:cNvSpPr txBox="1"/>
          <p:nvPr/>
        </p:nvSpPr>
        <p:spPr>
          <a:xfrm>
            <a:off x="5584658" y="3850838"/>
            <a:ext cx="10603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/>
              <a:t>- Ngắt nghỉ hơi đúng dấu câu và những câu dài theo hướng dẫn.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C131D-5477-4EEF-9655-16E14479C908}"/>
              </a:ext>
            </a:extLst>
          </p:cNvPr>
          <p:cNvSpPr txBox="1"/>
          <p:nvPr/>
        </p:nvSpPr>
        <p:spPr>
          <a:xfrm>
            <a:off x="5584658" y="6346924"/>
            <a:ext cx="922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/>
              <a:t>- Phát âm đúng từ khó có trong bài.</a:t>
            </a: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3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801">
        <p14:warp dir="in"/>
      </p:transition>
    </mc:Choice>
    <mc:Fallback xmlns="">
      <p:transition spd="slow" advTm="14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BE98D1-3B4C-4AF2-812C-E37A0C3A8AEF}"/>
              </a:ext>
            </a:extLst>
          </p:cNvPr>
          <p:cNvSpPr txBox="1"/>
          <p:nvPr/>
        </p:nvSpPr>
        <p:spPr>
          <a:xfrm>
            <a:off x="580571" y="2324100"/>
            <a:ext cx="17221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     Gian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ñaàu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thôø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vaùch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moät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gioû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maây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ñöïng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Ñoù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nhaët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laáy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choïn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ñaát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Xung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quanh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ngöôøi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ta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caønh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hoa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vuõ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khí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noâng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cuï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cha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oâng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truyeàn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laïi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troáng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duøng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cuùng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teá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9434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246">
        <p15:prstTrans prst="drape"/>
      </p:transition>
    </mc:Choice>
    <mc:Fallback xmlns="">
      <p:transition spd="slow" advTm="30246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0F81-6613-4698-9B4F-5F3087A1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104900"/>
            <a:ext cx="11582400" cy="5410200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b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Luyện đọc lại bài tập đọc</a:t>
            </a:r>
            <a:b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504E4F-D3BE-456C-A9C7-245AB35FBD7B}"/>
              </a:ext>
            </a:extLst>
          </p:cNvPr>
          <p:cNvSpPr txBox="1">
            <a:spLocks/>
          </p:cNvSpPr>
          <p:nvPr/>
        </p:nvSpPr>
        <p:spPr>
          <a:xfrm>
            <a:off x="2971800" y="4533900"/>
            <a:ext cx="11582400" cy="2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bài: Đôi bạn</a:t>
            </a:r>
            <a:b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46181"/>
      </p:ext>
    </p:extLst>
  </p:cSld>
  <p:clrMapOvr>
    <a:masterClrMapping/>
  </p:clrMapOvr>
  <p:transition spd="slow" advTm="19799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8FAD09E7-7A36-4B4A-9764-79A5F7DB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495300"/>
            <a:ext cx="13182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33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914400" y="100491"/>
            <a:ext cx="16992600" cy="101556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4675">
            <a:off x="16515733" y="6409003"/>
            <a:ext cx="1590727" cy="370720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9E93BA1-FC40-4C59-978D-201211314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8027429"/>
            <a:ext cx="2717864" cy="2530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5389CE-64C3-4651-8010-171E01B184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23" y="82884"/>
            <a:ext cx="11556000" cy="9582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422">
        <p:split orient="vert"/>
      </p:transition>
    </mc:Choice>
    <mc:Fallback xmlns="">
      <p:transition spd="slow" advTm="74422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706865">
            <a:off x="-2708358" y="3594901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1331" y="132030"/>
            <a:ext cx="15235510" cy="8892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86324" y="495300"/>
            <a:ext cx="9123626" cy="473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32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2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262A55"/>
                </a:solidFill>
                <a:latin typeface="VNI-Avo" pitchFamily="2" charset="0"/>
              </a:rPr>
              <a:t>ôû</a:t>
            </a:r>
            <a:r>
              <a:rPr lang="en-US" sz="32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262A55"/>
                </a:solidFill>
                <a:latin typeface="VNI-Avo" pitchFamily="2" charset="0"/>
              </a:rPr>
              <a:t>Taây</a:t>
            </a:r>
            <a:r>
              <a:rPr lang="en-US" sz="32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262A55"/>
                </a:solidFill>
                <a:latin typeface="VNI-Avo" pitchFamily="2" charset="0"/>
              </a:rPr>
              <a:t>Nguyeân</a:t>
            </a:r>
            <a:endParaRPr lang="en-US" sz="3200" b="1" dirty="0">
              <a:solidFill>
                <a:srgbClr val="262A55"/>
              </a:solidFill>
              <a:latin typeface="VNI-Avo" pitchFamily="2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78957" y="6591300"/>
            <a:ext cx="2453294" cy="3607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81153" y="5981700"/>
            <a:ext cx="1648259" cy="45554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B378D90B-9A12-4D3A-8C80-BCDBCBEC0F87}"/>
              </a:ext>
            </a:extLst>
          </p:cNvPr>
          <p:cNvSpPr txBox="1"/>
          <p:nvPr/>
        </p:nvSpPr>
        <p:spPr>
          <a:xfrm>
            <a:off x="2586841" y="1049930"/>
            <a:ext cx="13643759" cy="1350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Nh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ñöôïc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laøm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loaïi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goã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beàn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chaéc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nhö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lim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guï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seán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taùu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E3BE1C7-CA5F-4643-B397-43714F2FDCF6}"/>
              </a:ext>
            </a:extLst>
          </p:cNvPr>
          <p:cNvSpPr txBox="1"/>
          <p:nvPr/>
        </p:nvSpPr>
        <p:spPr>
          <a:xfrm>
            <a:off x="2586841" y="2463830"/>
            <a:ext cx="13643759" cy="2250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ñaàu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n</a:t>
            </a:r>
            <a:r>
              <a:rPr kumimoji="0" lang="en-US" sz="2925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thôø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vaùch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moät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gioû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maây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ñöïng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Ñoù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nhaët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laáy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choïn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ñaát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Xung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quanh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ngöôøi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ta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caønh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hoa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tre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vuõ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khí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cuï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cha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truyeàn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laïi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troáng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duøng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cuùng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teá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FC3B6BF-C91E-48D9-A635-E1C3AF73A7B3}"/>
              </a:ext>
            </a:extLst>
          </p:cNvPr>
          <p:cNvSpPr txBox="1"/>
          <p:nvPr/>
        </p:nvSpPr>
        <p:spPr>
          <a:xfrm>
            <a:off x="2586841" y="4838700"/>
            <a:ext cx="13643759" cy="1350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giöõa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vôùi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beáp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löûa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taâm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hoïp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taïi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baøn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vieäc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lôùn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cuõng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tieáp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khaùch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B94501D8-8B3E-4190-8FA2-E743F42236EC}"/>
              </a:ext>
            </a:extLst>
          </p:cNvPr>
          <p:cNvSpPr txBox="1"/>
          <p:nvPr/>
        </p:nvSpPr>
        <p:spPr>
          <a:xfrm>
            <a:off x="2586841" y="6286500"/>
            <a:ext cx="13643759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	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gian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thöù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thanh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nieân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 Theo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quaùn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nhieàu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daân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toäc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trai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16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tuoåi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chöa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gia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ñình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ñeàu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ôû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baûo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veä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buoân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2925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					   Theo NGUYEÃN V</a:t>
            </a:r>
            <a:r>
              <a:rPr lang="en-US" sz="2925" dirty="0">
                <a:solidFill>
                  <a:srgbClr val="262A55"/>
                </a:solidFill>
                <a:latin typeface="VNI-Avo" pitchFamily="2" charset="0"/>
              </a:rPr>
              <a:t>AÊN HUY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494">
        <p15:prstTrans prst="peelOff"/>
      </p:transition>
    </mc:Choice>
    <mc:Fallback xmlns="">
      <p:transition spd="slow" advTm="32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A7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9426" y="644141"/>
            <a:ext cx="13099147" cy="92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 err="1">
                <a:solidFill>
                  <a:srgbClr val="1C4F59"/>
                </a:solidFill>
                <a:latin typeface="VNI-Avo" pitchFamily="2" charset="0"/>
              </a:rPr>
              <a:t>Luyeän</a:t>
            </a:r>
            <a:r>
              <a:rPr lang="en-US" sz="6400" dirty="0">
                <a:solidFill>
                  <a:srgbClr val="1C4F59"/>
                </a:solidFill>
                <a:latin typeface="VNI-Avo" pitchFamily="2" charset="0"/>
              </a:rPr>
              <a:t> </a:t>
            </a:r>
            <a:r>
              <a:rPr lang="en-US" sz="6400" dirty="0" err="1">
                <a:solidFill>
                  <a:srgbClr val="1C4F59"/>
                </a:solidFill>
                <a:latin typeface="VNI-Avo" pitchFamily="2" charset="0"/>
              </a:rPr>
              <a:t>ñoïc</a:t>
            </a:r>
            <a:r>
              <a:rPr lang="en-US" sz="6400" dirty="0">
                <a:solidFill>
                  <a:srgbClr val="1C4F59"/>
                </a:solidFill>
                <a:latin typeface="VNI-Avo" pitchFamily="2" charset="0"/>
              </a:rPr>
              <a:t> </a:t>
            </a:r>
            <a:r>
              <a:rPr lang="en-US" sz="6400" dirty="0" err="1">
                <a:solidFill>
                  <a:srgbClr val="1C4F59"/>
                </a:solidFill>
                <a:latin typeface="VNI-Avo" pitchFamily="2" charset="0"/>
              </a:rPr>
              <a:t>töø</a:t>
            </a:r>
            <a:r>
              <a:rPr lang="en-US" sz="6400" dirty="0">
                <a:solidFill>
                  <a:srgbClr val="1C4F59"/>
                </a:solidFill>
                <a:latin typeface="VNI-Avo" pitchFamily="2" charset="0"/>
              </a:rPr>
              <a:t> </a:t>
            </a:r>
            <a:r>
              <a:rPr lang="en-US" sz="6400" dirty="0" err="1">
                <a:solidFill>
                  <a:srgbClr val="1C4F59"/>
                </a:solidFill>
                <a:latin typeface="VNI-Avo" pitchFamily="2" charset="0"/>
              </a:rPr>
              <a:t>khoù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1C4F59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214084" y="2612519"/>
            <a:ext cx="13859831" cy="6036181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89CE3C66-EF5D-4273-90D5-A20DBB95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9881">
            <a:off x="15485446" y="6885655"/>
            <a:ext cx="2713385" cy="330168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927AB9C-B22A-4B15-B3F3-D0992A51E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221004">
            <a:off x="-165518" y="6537221"/>
            <a:ext cx="3149468" cy="3243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2352169" y="1781522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3CB0D-46E8-49DD-B311-56567BDCEF67}"/>
              </a:ext>
            </a:extLst>
          </p:cNvPr>
          <p:cNvCxnSpPr>
            <a:cxnSpLocks/>
          </p:cNvCxnSpPr>
          <p:nvPr/>
        </p:nvCxnSpPr>
        <p:spPr>
          <a:xfrm>
            <a:off x="9333456" y="2612519"/>
            <a:ext cx="0" cy="603618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11008465" y="1790700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4706E-AAFB-4F0A-8103-112F4784DC32}"/>
              </a:ext>
            </a:extLst>
          </p:cNvPr>
          <p:cNvSpPr txBox="1"/>
          <p:nvPr/>
        </p:nvSpPr>
        <p:spPr>
          <a:xfrm>
            <a:off x="9525000" y="3105431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seán</a:t>
            </a:r>
            <a:endParaRPr lang="vi-VN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973B8A-7FCC-4F45-BC52-CD7A9EE70DF1}"/>
              </a:ext>
            </a:extLst>
          </p:cNvPr>
          <p:cNvSpPr txBox="1"/>
          <p:nvPr/>
        </p:nvSpPr>
        <p:spPr>
          <a:xfrm>
            <a:off x="10953869" y="3089573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taùu</a:t>
            </a:r>
            <a:endParaRPr lang="vi-VN" sz="40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65CA71-DC5B-4972-9C90-D62B5EB91720}"/>
              </a:ext>
            </a:extLst>
          </p:cNvPr>
          <p:cNvCxnSpPr>
            <a:cxnSpLocks/>
          </p:cNvCxnSpPr>
          <p:nvPr/>
        </p:nvCxnSpPr>
        <p:spPr>
          <a:xfrm flipV="1">
            <a:off x="5142247" y="4914900"/>
            <a:ext cx="844990" cy="34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5832BA-0EE4-4803-80AA-0B7C09C91132}"/>
              </a:ext>
            </a:extLst>
          </p:cNvPr>
          <p:cNvCxnSpPr>
            <a:cxnSpLocks/>
          </p:cNvCxnSpPr>
          <p:nvPr/>
        </p:nvCxnSpPr>
        <p:spPr>
          <a:xfrm>
            <a:off x="6553200" y="49149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20C46BB-1D82-4633-8031-1E24CF532E30}"/>
              </a:ext>
            </a:extLst>
          </p:cNvPr>
          <p:cNvSpPr txBox="1"/>
          <p:nvPr/>
        </p:nvSpPr>
        <p:spPr>
          <a:xfrm>
            <a:off x="9520605" y="3111167"/>
            <a:ext cx="52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s</a:t>
            </a:r>
            <a:endParaRPr lang="vi-VN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83747C-BB82-4C19-9CD3-566291BBF6A7}"/>
              </a:ext>
            </a:extLst>
          </p:cNvPr>
          <p:cNvSpPr txBox="1"/>
          <p:nvPr/>
        </p:nvSpPr>
        <p:spPr>
          <a:xfrm>
            <a:off x="11149938" y="3089696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0AB960FA-F98E-43C8-90CB-94DF52A8877E}"/>
              </a:ext>
            </a:extLst>
          </p:cNvPr>
          <p:cNvSpPr txBox="1"/>
          <p:nvPr/>
        </p:nvSpPr>
        <p:spPr>
          <a:xfrm>
            <a:off x="2803076" y="2928632"/>
            <a:ext cx="5841128" cy="527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	Nh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ñöôïc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laøm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loaïi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goã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beàn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chaéc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nhö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lim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guï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seán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taùu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3082">
        <p14:doors dir="vert"/>
      </p:transition>
    </mc:Choice>
    <mc:Fallback xmlns="">
      <p:transition spd="slow" advTm="33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10" grpId="0"/>
      <p:bldP spid="20" grpId="0"/>
      <p:bldP spid="25" grpId="0"/>
      <p:bldP spid="2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4425" y="589461"/>
            <a:ext cx="13099147" cy="92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töø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khoù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1C4F59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214084" y="2612519"/>
            <a:ext cx="13859831" cy="6036181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89CE3C66-EF5D-4273-90D5-A20DBB95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9881">
            <a:off x="15485446" y="6885655"/>
            <a:ext cx="2713385" cy="330168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927AB9C-B22A-4B15-B3F3-D0992A51E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221004">
            <a:off x="-376326" y="6722092"/>
            <a:ext cx="2901075" cy="29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2352169" y="1781522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3CB0D-46E8-49DD-B311-56567BDCEF67}"/>
              </a:ext>
            </a:extLst>
          </p:cNvPr>
          <p:cNvCxnSpPr>
            <a:cxnSpLocks/>
          </p:cNvCxnSpPr>
          <p:nvPr/>
        </p:nvCxnSpPr>
        <p:spPr>
          <a:xfrm>
            <a:off x="10058400" y="2612519"/>
            <a:ext cx="0" cy="603618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11008465" y="1790700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01931557-0864-4F15-AAFE-702FFB70092D}"/>
              </a:ext>
            </a:extLst>
          </p:cNvPr>
          <p:cNvSpPr txBox="1"/>
          <p:nvPr/>
        </p:nvSpPr>
        <p:spPr>
          <a:xfrm>
            <a:off x="2430671" y="2795221"/>
            <a:ext cx="7430980" cy="5797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Gian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roâng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thôø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vaùch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gioû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nhaët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laäp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caønh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baèng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noâng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cha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truyeàn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chieâng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duøng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teá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BF702C-6670-4B30-842E-9BE9BD109649}"/>
              </a:ext>
            </a:extLst>
          </p:cNvPr>
          <p:cNvCxnSpPr>
            <a:cxnSpLocks/>
          </p:cNvCxnSpPr>
          <p:nvPr/>
        </p:nvCxnSpPr>
        <p:spPr>
          <a:xfrm>
            <a:off x="3352800" y="3272136"/>
            <a:ext cx="1219200" cy="12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130927-F354-4E2D-9ED4-FB26957733EC}"/>
              </a:ext>
            </a:extLst>
          </p:cNvPr>
          <p:cNvCxnSpPr>
            <a:cxnSpLocks/>
          </p:cNvCxnSpPr>
          <p:nvPr/>
        </p:nvCxnSpPr>
        <p:spPr>
          <a:xfrm>
            <a:off x="6400800" y="7962900"/>
            <a:ext cx="3460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84B63BA-0F8A-4EC8-86E2-8A86CB864ED7}"/>
              </a:ext>
            </a:extLst>
          </p:cNvPr>
          <p:cNvSpPr txBox="1"/>
          <p:nvPr/>
        </p:nvSpPr>
        <p:spPr>
          <a:xfrm>
            <a:off x="10325909" y="4110115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Gian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A48197-DD53-4D24-A5E8-77A266E9EB43}"/>
              </a:ext>
            </a:extLst>
          </p:cNvPr>
          <p:cNvSpPr txBox="1"/>
          <p:nvPr/>
        </p:nvSpPr>
        <p:spPr>
          <a:xfrm>
            <a:off x="10328068" y="4105125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Gi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an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511ED1-9C89-4FE6-BEBA-93B479FDDBC7}"/>
              </a:ext>
            </a:extLst>
          </p:cNvPr>
          <p:cNvSpPr txBox="1"/>
          <p:nvPr/>
        </p:nvSpPr>
        <p:spPr>
          <a:xfrm>
            <a:off x="12341090" y="4076700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000" noProof="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noProof="0" dirty="0" err="1">
                <a:solidFill>
                  <a:srgbClr val="262A55"/>
                </a:solidFill>
                <a:latin typeface="VNI-Avo" pitchFamily="2" charset="0"/>
              </a:rPr>
              <a:t>troáng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181B30-F071-4F50-BF74-948B3CB03C4F}"/>
              </a:ext>
            </a:extLst>
          </p:cNvPr>
          <p:cNvSpPr txBox="1"/>
          <p:nvPr/>
        </p:nvSpPr>
        <p:spPr>
          <a:xfrm>
            <a:off x="12346077" y="4088464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4000" noProof="0" dirty="0" err="1">
                <a:solidFill>
                  <a:srgbClr val="262A55"/>
                </a:solidFill>
                <a:latin typeface="VNI-Avo" pitchFamily="2" charset="0"/>
              </a:rPr>
              <a:t>ieâng</a:t>
            </a:r>
            <a:r>
              <a:rPr lang="en-US" sz="4000" noProof="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noProof="0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4000" noProof="0" dirty="0" err="1">
                <a:solidFill>
                  <a:srgbClr val="262A55"/>
                </a:solidFill>
                <a:latin typeface="VNI-Avo" pitchFamily="2" charset="0"/>
              </a:rPr>
              <a:t>oáng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917">
        <p14:doors dir="vert"/>
      </p:transition>
    </mc:Choice>
    <mc:Fallback xmlns="">
      <p:transition spd="slow" advTm="23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4426" y="674711"/>
            <a:ext cx="13099147" cy="92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töø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khoù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1C4F59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81200" y="2552700"/>
            <a:ext cx="13859831" cy="6563379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89CE3C66-EF5D-4273-90D5-A20DBB95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9881">
            <a:off x="15485446" y="6885655"/>
            <a:ext cx="2713385" cy="330168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927AB9C-B22A-4B15-B3F3-D0992A51E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221004">
            <a:off x="-376326" y="6722092"/>
            <a:ext cx="2901075" cy="29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2352169" y="1781522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3CB0D-46E8-49DD-B311-56567BDCEF67}"/>
              </a:ext>
            </a:extLst>
          </p:cNvPr>
          <p:cNvCxnSpPr>
            <a:cxnSpLocks/>
          </p:cNvCxnSpPr>
          <p:nvPr/>
        </p:nvCxnSpPr>
        <p:spPr>
          <a:xfrm>
            <a:off x="10156985" y="2607529"/>
            <a:ext cx="0" cy="66245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11008465" y="1790700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48D073BC-2789-4AF0-B054-E79162947D01}"/>
              </a:ext>
            </a:extLst>
          </p:cNvPr>
          <p:cNvSpPr txBox="1"/>
          <p:nvPr/>
        </p:nvSpPr>
        <p:spPr>
          <a:xfrm>
            <a:off x="2305544" y="2638729"/>
            <a:ext cx="7685717" cy="316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giöõa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vôùi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beáp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löûa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taâm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hoïp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taïi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vieäc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lôùn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cuõng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tieáp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khaùch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EC6A2D-C547-41D7-94CE-A0D74391B78B}"/>
              </a:ext>
            </a:extLst>
          </p:cNvPr>
          <p:cNvSpPr txBox="1"/>
          <p:nvPr/>
        </p:nvSpPr>
        <p:spPr>
          <a:xfrm>
            <a:off x="10390827" y="3065550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atin typeface="VNI-Avo" pitchFamily="2" charset="0"/>
              </a:rPr>
              <a:t>beáp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löûa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3F7C5-0341-417E-89B8-831F19485728}"/>
              </a:ext>
            </a:extLst>
          </p:cNvPr>
          <p:cNvSpPr txBox="1"/>
          <p:nvPr/>
        </p:nvSpPr>
        <p:spPr>
          <a:xfrm>
            <a:off x="11696162" y="3054598"/>
            <a:ext cx="954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öûa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41E7E5-E38D-43B7-B0D3-AF257764A1F1}"/>
              </a:ext>
            </a:extLst>
          </p:cNvPr>
          <p:cNvCxnSpPr>
            <a:cxnSpLocks/>
          </p:cNvCxnSpPr>
          <p:nvPr/>
        </p:nvCxnSpPr>
        <p:spPr>
          <a:xfrm>
            <a:off x="7086600" y="3111992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6">
            <a:extLst>
              <a:ext uri="{FF2B5EF4-FFF2-40B4-BE49-F238E27FC236}">
                <a16:creationId xmlns:a16="http://schemas.microsoft.com/office/drawing/2014/main" id="{D3E18EFA-8F11-471C-816B-4D34814D5E88}"/>
              </a:ext>
            </a:extLst>
          </p:cNvPr>
          <p:cNvSpPr txBox="1"/>
          <p:nvPr/>
        </p:nvSpPr>
        <p:spPr>
          <a:xfrm>
            <a:off x="2305545" y="5716675"/>
            <a:ext cx="7685718" cy="369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	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gian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thöù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thanh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nieân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 Theo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quaùn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nhieàu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daân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toäc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trai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16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tuoåi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chöa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ñình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ñeàu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ôû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baûo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veä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buoân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				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34D01E-C37E-4278-9ADF-202192FB2653}"/>
              </a:ext>
            </a:extLst>
          </p:cNvPr>
          <p:cNvCxnSpPr>
            <a:cxnSpLocks/>
          </p:cNvCxnSpPr>
          <p:nvPr/>
        </p:nvCxnSpPr>
        <p:spPr>
          <a:xfrm>
            <a:off x="8991600" y="6743700"/>
            <a:ext cx="9730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82B462-6A34-445B-B826-D5C20D760CCA}"/>
              </a:ext>
            </a:extLst>
          </p:cNvPr>
          <p:cNvCxnSpPr>
            <a:cxnSpLocks/>
          </p:cNvCxnSpPr>
          <p:nvPr/>
        </p:nvCxnSpPr>
        <p:spPr>
          <a:xfrm>
            <a:off x="2352169" y="7277100"/>
            <a:ext cx="13054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84A36D1-530F-4F11-B527-D77D29645A98}"/>
              </a:ext>
            </a:extLst>
          </p:cNvPr>
          <p:cNvSpPr txBox="1"/>
          <p:nvPr/>
        </p:nvSpPr>
        <p:spPr>
          <a:xfrm>
            <a:off x="10423821" y="5523073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latin typeface="VNI-Avo" pitchFamily="2" charset="0"/>
              </a:rPr>
              <a:t>taäp</a:t>
            </a:r>
            <a:r>
              <a:rPr lang="en-US" sz="4000" noProof="0" dirty="0">
                <a:latin typeface="VNI-Avo" pitchFamily="2" charset="0"/>
              </a:rPr>
              <a:t> </a:t>
            </a:r>
            <a:r>
              <a:rPr lang="en-US" sz="4000" noProof="0" dirty="0" err="1">
                <a:latin typeface="VNI-Avo" pitchFamily="2" charset="0"/>
              </a:rPr>
              <a:t>quaùn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CF4E5C-3324-404B-9E05-4FF3C2D8D30C}"/>
              </a:ext>
            </a:extLst>
          </p:cNvPr>
          <p:cNvSpPr txBox="1"/>
          <p:nvPr/>
        </p:nvSpPr>
        <p:spPr>
          <a:xfrm>
            <a:off x="12014349" y="5530348"/>
            <a:ext cx="1002891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latin typeface="VNI-Avo" pitchFamily="2" charset="0"/>
              </a:rPr>
              <a:t> </a:t>
            </a:r>
            <a:r>
              <a:rPr lang="en-US" sz="4000" noProof="0" dirty="0">
                <a:solidFill>
                  <a:srgbClr val="FF0000"/>
                </a:solidFill>
                <a:latin typeface="VNI-Avo" pitchFamily="2" charset="0"/>
              </a:rPr>
              <a:t>an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DF46B11-D74B-46A5-9816-0213EC8ACA4E}"/>
              </a:ext>
            </a:extLst>
          </p:cNvPr>
          <p:cNvCxnSpPr>
            <a:cxnSpLocks/>
          </p:cNvCxnSpPr>
          <p:nvPr/>
        </p:nvCxnSpPr>
        <p:spPr>
          <a:xfrm>
            <a:off x="6477000" y="8801100"/>
            <a:ext cx="2575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78F1DE1-6033-4832-AF0C-4E1358333317}"/>
              </a:ext>
            </a:extLst>
          </p:cNvPr>
          <p:cNvSpPr txBox="1"/>
          <p:nvPr/>
        </p:nvSpPr>
        <p:spPr>
          <a:xfrm>
            <a:off x="10436261" y="7484381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atin typeface="VNI-Avo" pitchFamily="2" charset="0"/>
              </a:rPr>
              <a:t>buoân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laøng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BE4F7E-8D9A-401E-AB85-FCA4AD9D35E5}"/>
              </a:ext>
            </a:extLst>
          </p:cNvPr>
          <p:cNvSpPr txBox="1"/>
          <p:nvPr/>
        </p:nvSpPr>
        <p:spPr>
          <a:xfrm>
            <a:off x="10791193" y="7491245"/>
            <a:ext cx="135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2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095">
        <p14:doors dir="vert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1" grpId="0"/>
      <p:bldP spid="42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14193" y="545391"/>
            <a:ext cx="13099147" cy="92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töø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khoù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1C4F59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214084" y="2628900"/>
            <a:ext cx="13859831" cy="6563379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89CE3C66-EF5D-4273-90D5-A20DBB95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9881">
            <a:off x="15485446" y="6885655"/>
            <a:ext cx="2713385" cy="330168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927AB9C-B22A-4B15-B3F3-D0992A51E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221004">
            <a:off x="-376326" y="6722092"/>
            <a:ext cx="2901075" cy="298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3CB0D-46E8-49DD-B311-56567BDCEF67}"/>
              </a:ext>
            </a:extLst>
          </p:cNvPr>
          <p:cNvCxnSpPr>
            <a:cxnSpLocks/>
          </p:cNvCxnSpPr>
          <p:nvPr/>
        </p:nvCxnSpPr>
        <p:spPr>
          <a:xfrm>
            <a:off x="7696200" y="2673522"/>
            <a:ext cx="0" cy="6507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3233890" y="1842525"/>
            <a:ext cx="430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4706E-AAFB-4F0A-8103-112F4784DC32}"/>
              </a:ext>
            </a:extLst>
          </p:cNvPr>
          <p:cNvSpPr txBox="1"/>
          <p:nvPr/>
        </p:nvSpPr>
        <p:spPr>
          <a:xfrm>
            <a:off x="2720013" y="2780216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eán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973B8A-7FCC-4F45-BC52-CD7A9EE70DF1}"/>
              </a:ext>
            </a:extLst>
          </p:cNvPr>
          <p:cNvSpPr txBox="1"/>
          <p:nvPr/>
        </p:nvSpPr>
        <p:spPr>
          <a:xfrm>
            <a:off x="2720013" y="3642214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taùu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83747C-BB82-4C19-9CD3-566291BBF6A7}"/>
              </a:ext>
            </a:extLst>
          </p:cNvPr>
          <p:cNvSpPr txBox="1"/>
          <p:nvPr/>
        </p:nvSpPr>
        <p:spPr>
          <a:xfrm>
            <a:off x="2908552" y="3634014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4B63BA-0F8A-4EC8-86E2-8A86CB864ED7}"/>
              </a:ext>
            </a:extLst>
          </p:cNvPr>
          <p:cNvSpPr txBox="1"/>
          <p:nvPr/>
        </p:nvSpPr>
        <p:spPr>
          <a:xfrm>
            <a:off x="2722552" y="4504212"/>
            <a:ext cx="208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511ED1-9C89-4FE6-BEBA-93B479FDDBC7}"/>
              </a:ext>
            </a:extLst>
          </p:cNvPr>
          <p:cNvSpPr txBox="1"/>
          <p:nvPr/>
        </p:nvSpPr>
        <p:spPr>
          <a:xfrm>
            <a:off x="2662933" y="5366210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ieâng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oáng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EC6A2D-C547-41D7-94CE-A0D74391B78B}"/>
              </a:ext>
            </a:extLst>
          </p:cNvPr>
          <p:cNvSpPr txBox="1"/>
          <p:nvPr/>
        </p:nvSpPr>
        <p:spPr>
          <a:xfrm>
            <a:off x="2720013" y="6228208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öûa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4A36D1-530F-4F11-B527-D77D29645A98}"/>
              </a:ext>
            </a:extLst>
          </p:cNvPr>
          <p:cNvSpPr txBox="1"/>
          <p:nvPr/>
        </p:nvSpPr>
        <p:spPr>
          <a:xfrm>
            <a:off x="2722552" y="7090206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taäp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quaùn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CF4E5C-3324-404B-9E05-4FF3C2D8D30C}"/>
              </a:ext>
            </a:extLst>
          </p:cNvPr>
          <p:cNvSpPr txBox="1"/>
          <p:nvPr/>
        </p:nvSpPr>
        <p:spPr>
          <a:xfrm>
            <a:off x="2898838" y="7095467"/>
            <a:ext cx="98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aâp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8F1DE1-6033-4832-AF0C-4E1358333317}"/>
              </a:ext>
            </a:extLst>
          </p:cNvPr>
          <p:cNvSpPr txBox="1"/>
          <p:nvPr/>
        </p:nvSpPr>
        <p:spPr>
          <a:xfrm>
            <a:off x="2720013" y="7952204"/>
            <a:ext cx="37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uoân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FEB54-5AAB-404F-8737-F1F4A3DADFC1}"/>
              </a:ext>
            </a:extLst>
          </p:cNvPr>
          <p:cNvSpPr txBox="1"/>
          <p:nvPr/>
        </p:nvSpPr>
        <p:spPr>
          <a:xfrm>
            <a:off x="9484278" y="1833762"/>
            <a:ext cx="430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A9BACC70-156A-4852-97C6-88E72662CC5A}"/>
              </a:ext>
            </a:extLst>
          </p:cNvPr>
          <p:cNvSpPr txBox="1"/>
          <p:nvPr/>
        </p:nvSpPr>
        <p:spPr>
          <a:xfrm>
            <a:off x="8076973" y="3086698"/>
            <a:ext cx="783952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49" name="Line 18">
            <a:extLst>
              <a:ext uri="{FF2B5EF4-FFF2-40B4-BE49-F238E27FC236}">
                <a16:creationId xmlns:a16="http://schemas.microsoft.com/office/drawing/2014/main" id="{FE7415EE-0197-44B4-AAFD-B530F97CAC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920654" y="3140612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8">
            <a:extLst>
              <a:ext uri="{FF2B5EF4-FFF2-40B4-BE49-F238E27FC236}">
                <a16:creationId xmlns:a16="http://schemas.microsoft.com/office/drawing/2014/main" id="{2E07C405-128A-4BCA-BAB9-6FF2C22F1D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022063" y="3848100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8">
            <a:extLst>
              <a:ext uri="{FF2B5EF4-FFF2-40B4-BE49-F238E27FC236}">
                <a16:creationId xmlns:a16="http://schemas.microsoft.com/office/drawing/2014/main" id="{FA065706-28FF-4347-82ED-25D880619D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40308" y="4412602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2" name="Line 18">
            <a:extLst>
              <a:ext uri="{FF2B5EF4-FFF2-40B4-BE49-F238E27FC236}">
                <a16:creationId xmlns:a16="http://schemas.microsoft.com/office/drawing/2014/main" id="{297DC8D6-A251-45D7-9956-63519E988E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455785" y="4946002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" name="Line 18">
            <a:extLst>
              <a:ext uri="{FF2B5EF4-FFF2-40B4-BE49-F238E27FC236}">
                <a16:creationId xmlns:a16="http://schemas.microsoft.com/office/drawing/2014/main" id="{6563C4E4-73F0-4541-973D-55BADAF01A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520579" y="4946002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C9D07-971B-4216-B8CD-93EBF106D013}"/>
              </a:ext>
            </a:extLst>
          </p:cNvPr>
          <p:cNvSpPr txBox="1"/>
          <p:nvPr/>
        </p:nvSpPr>
        <p:spPr>
          <a:xfrm>
            <a:off x="4463777" y="7100033"/>
            <a:ext cx="98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E44647-9A33-4FF3-8862-E51C303EF117}"/>
              </a:ext>
            </a:extLst>
          </p:cNvPr>
          <p:cNvSpPr txBox="1"/>
          <p:nvPr/>
        </p:nvSpPr>
        <p:spPr>
          <a:xfrm>
            <a:off x="10738373" y="3053721"/>
            <a:ext cx="124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cao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853EA9-75D4-45D3-9187-03C45C15AADC}"/>
              </a:ext>
            </a:extLst>
          </p:cNvPr>
          <p:cNvSpPr txBox="1"/>
          <p:nvPr/>
        </p:nvSpPr>
        <p:spPr>
          <a:xfrm>
            <a:off x="12337354" y="3668612"/>
            <a:ext cx="1732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ñuïng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F58527-5E53-4949-9DE2-878651FC16D9}"/>
              </a:ext>
            </a:extLst>
          </p:cNvPr>
          <p:cNvSpPr txBox="1"/>
          <p:nvPr/>
        </p:nvSpPr>
        <p:spPr>
          <a:xfrm>
            <a:off x="10462365" y="3671242"/>
            <a:ext cx="226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khoâng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0BF757-3335-461C-BB37-1D7BF087F34A}"/>
              </a:ext>
            </a:extLst>
          </p:cNvPr>
          <p:cNvSpPr txBox="1"/>
          <p:nvPr/>
        </p:nvSpPr>
        <p:spPr>
          <a:xfrm>
            <a:off x="13995938" y="3671242"/>
            <a:ext cx="1243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saøn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BE79C0-26C9-4EC6-9FEF-531C4E9593CE}"/>
              </a:ext>
            </a:extLst>
          </p:cNvPr>
          <p:cNvSpPr txBox="1"/>
          <p:nvPr/>
        </p:nvSpPr>
        <p:spPr>
          <a:xfrm>
            <a:off x="12509913" y="4840329"/>
            <a:ext cx="2042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vöôùng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3F4E80-679A-4B91-BA6E-68859F3B2CFE}"/>
              </a:ext>
            </a:extLst>
          </p:cNvPr>
          <p:cNvSpPr txBox="1"/>
          <p:nvPr/>
        </p:nvSpPr>
        <p:spPr>
          <a:xfrm>
            <a:off x="10762003" y="4840412"/>
            <a:ext cx="188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khoâng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F51B1C-93E4-4205-83D3-464E814F4D6D}"/>
              </a:ext>
            </a:extLst>
          </p:cNvPr>
          <p:cNvSpPr txBox="1"/>
          <p:nvPr/>
        </p:nvSpPr>
        <p:spPr>
          <a:xfrm>
            <a:off x="14290568" y="4838607"/>
            <a:ext cx="1467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maùi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5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5885">
        <p14:doors dir="vert"/>
      </p:transition>
    </mc:Choice>
    <mc:Fallback xmlns="">
      <p:transition spd="slow" advTm="95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38" grpId="0"/>
      <p:bldP spid="32" grpId="0"/>
      <p:bldP spid="33" grpId="0"/>
      <p:bldP spid="34" grpId="0"/>
      <p:bldP spid="36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10965109" y="1262539"/>
            <a:ext cx="6768042" cy="42352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6394" y="5848016"/>
            <a:ext cx="2713385" cy="33016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66730" y="2943496"/>
            <a:ext cx="905000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vi-VN" sz="9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</a:t>
            </a:r>
            <a:endParaRPr lang="en-US" sz="9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A6DB9CE-F285-4F54-85F6-550D029DF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02430">
            <a:off x="15504075" y="3159248"/>
            <a:ext cx="2487924" cy="2456260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56718E95-5247-40FB-8AD2-DC0C9CD5EE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821388" y="6524703"/>
            <a:ext cx="1353395" cy="137590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ED0671F2-8656-4D49-9BD0-44F968AF8F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77776">
            <a:off x="15683338" y="-171912"/>
            <a:ext cx="2129401" cy="2518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9381FC-E871-4B1A-BAC7-B69FE48952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06" y="1798953"/>
            <a:ext cx="5720970" cy="4047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4C71DA-D399-479E-A5E9-537DCFAB4A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0" y="5846539"/>
            <a:ext cx="6463487" cy="3989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27">
        <p:random/>
      </p:transition>
    </mc:Choice>
    <mc:Fallback xmlns="">
      <p:transition spd="slow" advTm="14127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7|2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6.3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6|2.6|2.1|2.9|2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|0.7|4.5|1.6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|2|3.5|3.6|2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0.4|32.5|0.8|1.2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8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2805</TotalTime>
  <Words>1138</Words>
  <Application>Microsoft Office PowerPoint</Application>
  <PresentationFormat>Custom</PresentationFormat>
  <Paragraphs>100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等线</vt:lpstr>
      <vt:lpstr>Times New Roman</vt:lpstr>
      <vt:lpstr>Nunito</vt:lpstr>
      <vt:lpstr>Aileron Regular</vt:lpstr>
      <vt:lpstr>Calibri</vt:lpstr>
      <vt:lpstr>VNI-Avo</vt:lpstr>
      <vt:lpstr>Mitr SemiBold</vt:lpstr>
      <vt:lpstr>Tahoma</vt:lpstr>
      <vt:lpstr>inpin heiti</vt:lpstr>
      <vt:lpstr>Office Theme</vt:lpstr>
      <vt:lpstr>第一PPT，www.1ppt.com</vt:lpstr>
      <vt:lpstr>PowerPoint Presentation</vt:lpstr>
      <vt:lpstr>nhà rông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Lưu ý khi các em đọc bài</vt:lpstr>
      <vt:lpstr>PowerPoint Presentation</vt:lpstr>
      <vt:lpstr>DẶN DÒ    - Luyện đọc lại bài tập đọc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Hồng và Xanh dương Dụng cụ Học tập Giới thiệu bản thân Bản thuyết trình Giáo dục</dc:title>
  <dc:creator>asus</dc:creator>
  <cp:lastModifiedBy>duphong</cp:lastModifiedBy>
  <cp:revision>95</cp:revision>
  <dcterms:created xsi:type="dcterms:W3CDTF">2006-08-16T00:00:00Z</dcterms:created>
  <dcterms:modified xsi:type="dcterms:W3CDTF">2021-12-11T11:51:07Z</dcterms:modified>
  <dc:identifier>DAEtwI4CYO0</dc:identifier>
</cp:coreProperties>
</file>