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8" r:id="rId1"/>
  </p:sldMasterIdLst>
  <p:notesMasterIdLst>
    <p:notesMasterId r:id="rId9"/>
  </p:notesMasterIdLst>
  <p:sldIdLst>
    <p:sldId id="256" r:id="rId2"/>
    <p:sldId id="313" r:id="rId3"/>
    <p:sldId id="7609" r:id="rId4"/>
    <p:sldId id="7607" r:id="rId5"/>
    <p:sldId id="7608" r:id="rId6"/>
    <p:sldId id="7611" r:id="rId7"/>
    <p:sldId id="257" r:id="rId8"/>
  </p:sldIdLst>
  <p:sldSz cx="9144000" cy="5143500" type="screen16x9"/>
  <p:notesSz cx="6858000" cy="9144000"/>
  <p:embeddedFontLst>
    <p:embeddedFont>
      <p:font typeface="Amatic SC" pitchFamily="2" charset="-79"/>
      <p:regular r:id="rId10"/>
      <p:bold r:id="rId11"/>
    </p:embeddedFont>
    <p:embeddedFont>
      <p:font typeface="Bebas Neue" panose="020B0606020202050201" pitchFamily="34" charset="77"/>
      <p:regular r:id="rId12"/>
    </p:embeddedFont>
    <p:embeddedFont>
      <p:font typeface="Calibri" panose="020F0502020204030204" pitchFamily="34" charset="0"/>
      <p:regular r:id="rId13"/>
      <p:bold r:id="rId14"/>
      <p:italic r:id="rId15"/>
      <p:boldItalic r:id="rId16"/>
    </p:embeddedFont>
    <p:embeddedFont>
      <p:font typeface="Nunito"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813"/>
    <a:srgbClr val="FAB919"/>
    <a:srgbClr val="F8CEBB"/>
    <a:srgbClr val="F2A786"/>
    <a:srgbClr val="85C5A7"/>
    <a:srgbClr val="4AB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99AA68-7FA3-48E5-B4EF-88E55B9761F6}">
  <a:tblStyle styleId="{5699AA68-7FA3-48E5-B4EF-88E55B9761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857"/>
  </p:normalViewPr>
  <p:slideViewPr>
    <p:cSldViewPr snapToGrid="0">
      <p:cViewPr varScale="1">
        <p:scale>
          <a:sx n="76" d="100"/>
          <a:sy n="76" d="100"/>
        </p:scale>
        <p:origin x="2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9760C-35A9-4581-8F23-C37FB5A61F7C}" type="slidenum">
              <a:rPr lang="en-US" smtClean="0"/>
              <a:t>3</a:t>
            </a:fld>
            <a:endParaRPr lang="en-US"/>
          </a:p>
        </p:txBody>
      </p:sp>
    </p:spTree>
    <p:extLst>
      <p:ext uri="{BB962C8B-B14F-4D97-AF65-F5344CB8AC3E}">
        <p14:creationId xmlns:p14="http://schemas.microsoft.com/office/powerpoint/2010/main" val="263745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9760C-35A9-4581-8F23-C37FB5A61F7C}" type="slidenum">
              <a:rPr lang="en-US" smtClean="0"/>
              <a:t>4</a:t>
            </a:fld>
            <a:endParaRPr lang="en-US"/>
          </a:p>
        </p:txBody>
      </p:sp>
    </p:spTree>
    <p:extLst>
      <p:ext uri="{BB962C8B-B14F-4D97-AF65-F5344CB8AC3E}">
        <p14:creationId xmlns:p14="http://schemas.microsoft.com/office/powerpoint/2010/main" val="263745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9760C-35A9-4581-8F23-C37FB5A61F7C}" type="slidenum">
              <a:rPr lang="en-US" smtClean="0"/>
              <a:t>5</a:t>
            </a:fld>
            <a:endParaRPr lang="en-US"/>
          </a:p>
        </p:txBody>
      </p:sp>
    </p:spTree>
    <p:extLst>
      <p:ext uri="{BB962C8B-B14F-4D97-AF65-F5344CB8AC3E}">
        <p14:creationId xmlns:p14="http://schemas.microsoft.com/office/powerpoint/2010/main" val="157191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1"/>
        <p:cNvGrpSpPr/>
        <p:nvPr/>
      </p:nvGrpSpPr>
      <p:grpSpPr>
        <a:xfrm>
          <a:off x="0" y="0"/>
          <a:ext cx="0" cy="0"/>
          <a:chOff x="0" y="0"/>
          <a:chExt cx="0" cy="0"/>
        </a:xfrm>
      </p:grpSpPr>
      <p:sp>
        <p:nvSpPr>
          <p:cNvPr id="2682" name="Google Shape;2682;ge9cbdaa8c9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3" name="Google Shape;2683;ge9cbdaa8c9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8">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8_1_1">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7D0A05-6835-43BF-80A4-12B4A383285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CACC86-3D5A-4E41-911A-604E1F7AFCE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8BECA7-E0F4-43F1-85B1-7F3FAAAE78BA}"/>
              </a:ext>
            </a:extLst>
          </p:cNvPr>
          <p:cNvSpPr>
            <a:spLocks noGrp="1"/>
          </p:cNvSpPr>
          <p:nvPr>
            <p:ph type="dt" sz="half" idx="10"/>
          </p:nvPr>
        </p:nvSpPr>
        <p:spPr/>
        <p:txBody>
          <a:bodyPr/>
          <a:lstStyle/>
          <a:p>
            <a:fld id="{57C5B9B4-375F-41EB-8531-BC19A2728BB6}" type="datetimeFigureOut">
              <a:rPr lang="zh-CN" altLang="en-US" smtClean="0"/>
              <a:t>2021/12/12</a:t>
            </a:fld>
            <a:endParaRPr lang="zh-CN" altLang="en-US"/>
          </a:p>
        </p:txBody>
      </p:sp>
      <p:sp>
        <p:nvSpPr>
          <p:cNvPr id="5" name="页脚占位符 4">
            <a:extLst>
              <a:ext uri="{FF2B5EF4-FFF2-40B4-BE49-F238E27FC236}">
                <a16:creationId xmlns:a16="http://schemas.microsoft.com/office/drawing/2014/main" id="{364FC773-038C-414D-B7AD-7EEC93F013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4F2031-2892-4C71-8E9C-D9F0FE9350F9}"/>
              </a:ext>
            </a:extLst>
          </p:cNvPr>
          <p:cNvSpPr>
            <a:spLocks noGrp="1"/>
          </p:cNvSpPr>
          <p:nvPr>
            <p:ph type="sldNum" sz="quarter" idx="12"/>
          </p:nvPr>
        </p:nvSpPr>
        <p:spPr/>
        <p:txBody>
          <a:bodyPr/>
          <a:lstStyle/>
          <a:p>
            <a:fld id="{544319B9-D730-42F6-B728-B050F6E52324}" type="slidenum">
              <a:rPr lang="zh-CN" altLang="en-US" smtClean="0"/>
              <a:t>‹#›</a:t>
            </a:fld>
            <a:endParaRPr lang="zh-CN" altLang="en-US"/>
          </a:p>
        </p:txBody>
      </p:sp>
    </p:spTree>
    <p:extLst>
      <p:ext uri="{BB962C8B-B14F-4D97-AF65-F5344CB8AC3E}">
        <p14:creationId xmlns:p14="http://schemas.microsoft.com/office/powerpoint/2010/main" val="1075072818"/>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1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
        <p:nvSpPr>
          <p:cNvPr id="4" name="Oval 3">
            <a:extLst>
              <a:ext uri="{FF2B5EF4-FFF2-40B4-BE49-F238E27FC236}">
                <a16:creationId xmlns:a16="http://schemas.microsoft.com/office/drawing/2014/main" id="{F7F14591-BB08-4F95-9484-E01FD2B67DAA}"/>
              </a:ext>
            </a:extLst>
          </p:cNvPr>
          <p:cNvSpPr/>
          <p:nvPr userDrawn="1"/>
        </p:nvSpPr>
        <p:spPr>
          <a:xfrm>
            <a:off x="12138498" y="-1439694"/>
            <a:ext cx="661481" cy="62257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A4AD119-0B24-4605-A031-66E892CC8969}"/>
              </a:ext>
            </a:extLst>
          </p:cNvPr>
          <p:cNvSpPr/>
          <p:nvPr userDrawn="1"/>
        </p:nvSpPr>
        <p:spPr>
          <a:xfrm>
            <a:off x="-4087238" y="7723761"/>
            <a:ext cx="661481" cy="622571"/>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8FFC12-F6CA-4D42-9DB1-9CA8E42E1F93}"/>
              </a:ext>
            </a:extLst>
          </p:cNvPr>
          <p:cNvSpPr/>
          <p:nvPr userDrawn="1"/>
        </p:nvSpPr>
        <p:spPr>
          <a:xfrm>
            <a:off x="1353811" y="5536536"/>
            <a:ext cx="6436377" cy="769441"/>
          </a:xfrm>
          <a:prstGeom prst="rect">
            <a:avLst/>
          </a:prstGeom>
          <a:noFill/>
        </p:spPr>
        <p:txBody>
          <a:bodyPr wrap="none" lIns="91440" tIns="45720" rIns="91440" bIns="45720">
            <a:spAutoFit/>
          </a:bodyPr>
          <a:lstStyle/>
          <a:p>
            <a:pPr algn="ctr"/>
            <a:r>
              <a:rPr lang="vi-VN" sz="2200" b="1" cap="none" spc="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EduFive - THIẾT KẾ GIÁO ÁN ĐIỆN TỬ LỚP 5</a:t>
            </a:r>
          </a:p>
          <a:p>
            <a:pPr algn="ctr"/>
            <a:r>
              <a:rPr lang="vi-VN" sz="2200" b="1" cap="none" spc="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THIÊN CẨM: 090 260 9443 (ZALO , FACEBOOK)</a:t>
            </a:r>
            <a:endParaRPr lang="en-US" sz="2200" b="1" cap="none" spc="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84" r:id="rId4"/>
    <p:sldLayoutId id="2147483685" r:id="rId5"/>
    <p:sldLayoutId id="2147483686" r:id="rId6"/>
    <p:sldLayoutId id="214748369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audio" Target="../media/audio1.wav"/><Relationship Id="rId21"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image" Target="../media/image14.png"/><Relationship Id="rId23" Type="http://schemas.openxmlformats.org/officeDocument/2006/relationships/image" Target="../media/image20.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image" Target="../media/image13.gif"/><Relationship Id="rId22"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audio" Target="../media/audio1.wav"/><Relationship Id="rId21"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image" Target="../media/image14.png"/><Relationship Id="rId23" Type="http://schemas.openxmlformats.org/officeDocument/2006/relationships/image" Target="../media/image20.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image" Target="../media/image13.gif"/><Relationship Id="rId22"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audio" Target="../media/audio1.wav"/><Relationship Id="rId21"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audio" Target="../media/audio3.wav"/><Relationship Id="rId15" Type="http://schemas.openxmlformats.org/officeDocument/2006/relationships/image" Target="../media/image14.png"/><Relationship Id="rId23" Type="http://schemas.openxmlformats.org/officeDocument/2006/relationships/image" Target="../media/image20.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image" Target="../media/image13.gif"/><Relationship Id="rId22"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1"/>
        </a:solidFill>
        <a:effectLst/>
      </p:bgPr>
    </p:bg>
    <p:spTree>
      <p:nvGrpSpPr>
        <p:cNvPr id="1" name="Shape 2654"/>
        <p:cNvGrpSpPr/>
        <p:nvPr/>
      </p:nvGrpSpPr>
      <p:grpSpPr>
        <a:xfrm>
          <a:off x="0" y="0"/>
          <a:ext cx="0" cy="0"/>
          <a:chOff x="0" y="0"/>
          <a:chExt cx="0" cy="0"/>
        </a:xfrm>
      </p:grpSpPr>
      <p:grpSp>
        <p:nvGrpSpPr>
          <p:cNvPr id="2657" name="Google Shape;2657;p43"/>
          <p:cNvGrpSpPr/>
          <p:nvPr/>
        </p:nvGrpSpPr>
        <p:grpSpPr>
          <a:xfrm>
            <a:off x="2682475" y="1096925"/>
            <a:ext cx="4271575" cy="2112725"/>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1" name="Google Shape;2661;p43"/>
          <p:cNvGrpSpPr/>
          <p:nvPr/>
        </p:nvGrpSpPr>
        <p:grpSpPr>
          <a:xfrm>
            <a:off x="-131942" y="-240334"/>
            <a:ext cx="9408147" cy="2571207"/>
            <a:chOff x="-131942" y="-240334"/>
            <a:chExt cx="9408147" cy="2571207"/>
          </a:xfrm>
        </p:grpSpPr>
        <p:grpSp>
          <p:nvGrpSpPr>
            <p:cNvPr id="2662" name="Google Shape;2662;p43"/>
            <p:cNvGrpSpPr/>
            <p:nvPr/>
          </p:nvGrpSpPr>
          <p:grpSpPr>
            <a:xfrm rot="-1799975">
              <a:off x="-47704" y="459634"/>
              <a:ext cx="3113747" cy="1171270"/>
              <a:chOff x="0" y="539998"/>
              <a:chExt cx="3901889" cy="1467738"/>
            </a:xfrm>
          </p:grpSpPr>
          <p:sp>
            <p:nvSpPr>
              <p:cNvPr id="266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43"/>
            <p:cNvGrpSpPr/>
            <p:nvPr/>
          </p:nvGrpSpPr>
          <p:grpSpPr>
            <a:xfrm rot="1799975" flipH="1">
              <a:off x="6078221" y="459634"/>
              <a:ext cx="3113747" cy="1171270"/>
              <a:chOff x="0" y="539998"/>
              <a:chExt cx="3901889" cy="1467738"/>
            </a:xfrm>
          </p:grpSpPr>
          <p:sp>
            <p:nvSpPr>
              <p:cNvPr id="2670"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76" name="Google Shape;2676;p43"/>
          <p:cNvGrpSpPr/>
          <p:nvPr/>
        </p:nvGrpSpPr>
        <p:grpSpPr>
          <a:xfrm>
            <a:off x="1413750" y="2097423"/>
            <a:ext cx="6156143" cy="2856476"/>
            <a:chOff x="1413750" y="2097423"/>
            <a:chExt cx="6156143" cy="2856476"/>
          </a:xfrm>
        </p:grpSpPr>
        <p:sp>
          <p:nvSpPr>
            <p:cNvPr id="2677" name="Google Shape;2677;p43"/>
            <p:cNvSpPr/>
            <p:nvPr/>
          </p:nvSpPr>
          <p:spPr>
            <a:xfrm>
              <a:off x="6640650" y="209743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3"/>
            <p:cNvSpPr/>
            <p:nvPr/>
          </p:nvSpPr>
          <p:spPr>
            <a:xfrm>
              <a:off x="6291299" y="46416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3"/>
            <p:cNvSpPr/>
            <p:nvPr/>
          </p:nvSpPr>
          <p:spPr>
            <a:xfrm>
              <a:off x="1766950"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3"/>
            <p:cNvSpPr/>
            <p:nvPr/>
          </p:nvSpPr>
          <p:spPr>
            <a:xfrm>
              <a:off x="1413750" y="2097423"/>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Rectangle: Rounded Corners 31">
            <a:extLst>
              <a:ext uri="{FF2B5EF4-FFF2-40B4-BE49-F238E27FC236}">
                <a16:creationId xmlns:a16="http://schemas.microsoft.com/office/drawing/2014/main" id="{5386EB94-17FE-41CE-A92C-D6CBA1EE4EF3}"/>
              </a:ext>
            </a:extLst>
          </p:cNvPr>
          <p:cNvSpPr/>
          <p:nvPr/>
        </p:nvSpPr>
        <p:spPr>
          <a:xfrm>
            <a:off x="3190834" y="727133"/>
            <a:ext cx="2722740" cy="807164"/>
          </a:xfrm>
          <a:prstGeom prst="roundRect">
            <a:avLst/>
          </a:prstGeom>
          <a:solidFill>
            <a:srgbClr val="F8CE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Rectangle 32">
            <a:extLst>
              <a:ext uri="{FF2B5EF4-FFF2-40B4-BE49-F238E27FC236}">
                <a16:creationId xmlns:a16="http://schemas.microsoft.com/office/drawing/2014/main" id="{AA9F3A14-4815-4907-B2DA-3EA0AA1E811B}"/>
              </a:ext>
            </a:extLst>
          </p:cNvPr>
          <p:cNvSpPr/>
          <p:nvPr/>
        </p:nvSpPr>
        <p:spPr>
          <a:xfrm>
            <a:off x="2474707" y="764856"/>
            <a:ext cx="4080372" cy="769441"/>
          </a:xfrm>
          <a:prstGeom prst="rect">
            <a:avLst/>
          </a:prstGeom>
          <a:noFill/>
        </p:spPr>
        <p:txBody>
          <a:bodyPr wrap="square" lIns="91440" tIns="45720" rIns="91440" bIns="45720">
            <a:spAutoFit/>
          </a:bodyPr>
          <a:lstStyle/>
          <a:p>
            <a:pPr algn="ctr"/>
            <a:r>
              <a:rPr lang="en-US" sz="4400" b="1" cap="none" spc="0">
                <a:ln w="38100">
                  <a:solidFill>
                    <a:srgbClr val="85C5A7"/>
                  </a:solidFill>
                  <a:prstDash val="solid"/>
                </a:ln>
                <a:solidFill>
                  <a:srgbClr val="FFFFFF"/>
                </a:solidFill>
                <a:latin typeface="UTM Showcard" panose="02040603050506020204" pitchFamily="18" charset="0"/>
              </a:rPr>
              <a:t>LỊCH SỬ</a:t>
            </a:r>
          </a:p>
        </p:txBody>
      </p:sp>
      <p:sp>
        <p:nvSpPr>
          <p:cNvPr id="34" name="Rectangle 33">
            <a:extLst>
              <a:ext uri="{FF2B5EF4-FFF2-40B4-BE49-F238E27FC236}">
                <a16:creationId xmlns:a16="http://schemas.microsoft.com/office/drawing/2014/main" id="{66A3C4F2-B7B8-4624-B264-6F7D43891E94}"/>
              </a:ext>
            </a:extLst>
          </p:cNvPr>
          <p:cNvSpPr/>
          <p:nvPr/>
        </p:nvSpPr>
        <p:spPr>
          <a:xfrm>
            <a:off x="1606378" y="1825492"/>
            <a:ext cx="5931509" cy="1560328"/>
          </a:xfrm>
          <a:prstGeom prst="rect">
            <a:avLst/>
          </a:prstGeom>
          <a:noFill/>
        </p:spPr>
        <p:txBody>
          <a:bodyPr wrap="square" lIns="91440" tIns="45720" rIns="91440" bIns="45720">
            <a:prstTxWarp prst="textPlain">
              <a:avLst/>
            </a:prstTxWarp>
            <a:spAutoFit/>
          </a:bodyPr>
          <a:lstStyle/>
          <a:p>
            <a:pPr algn="ctr"/>
            <a:r>
              <a:rPr lang="vi-VN" sz="4000" b="1" cap="none" spc="0">
                <a:ln w="9525">
                  <a:solidFill>
                    <a:schemeClr val="bg1"/>
                  </a:solidFill>
                  <a:prstDash val="solid"/>
                </a:ln>
                <a:solidFill>
                  <a:srgbClr val="E63813"/>
                </a:solidFill>
                <a:effectLst>
                  <a:outerShdw blurRad="12700" dist="38100" dir="2700000" algn="tl" rotWithShape="0">
                    <a:schemeClr val="accent5">
                      <a:lumMod val="60000"/>
                      <a:lumOff val="40000"/>
                    </a:schemeClr>
                  </a:outerShdw>
                </a:effectLst>
                <a:latin typeface="UTM Showcard" panose="02040603050506020204" pitchFamily="18" charset="0"/>
              </a:rPr>
              <a:t>VƯỢT QUA</a:t>
            </a:r>
          </a:p>
          <a:p>
            <a:pPr algn="ctr"/>
            <a:r>
              <a:rPr lang="vi-VN" sz="4000" b="1">
                <a:ln w="9525">
                  <a:solidFill>
                    <a:schemeClr val="bg1"/>
                  </a:solidFill>
                  <a:prstDash val="solid"/>
                </a:ln>
                <a:solidFill>
                  <a:srgbClr val="E63813"/>
                </a:solidFill>
                <a:effectLst>
                  <a:outerShdw blurRad="12700" dist="38100" dir="2700000" algn="tl" rotWithShape="0">
                    <a:schemeClr val="accent5">
                      <a:lumMod val="60000"/>
                      <a:lumOff val="40000"/>
                    </a:schemeClr>
                  </a:outerShdw>
                </a:effectLst>
                <a:latin typeface="UTM Showcard" panose="02040603050506020204" pitchFamily="18" charset="0"/>
              </a:rPr>
              <a:t>TÌNH THẾ HIỂM NGHÈO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6B9B1-9CFB-4C70-A977-BF73180AD62D}"/>
              </a:ext>
            </a:extLst>
          </p:cNvPr>
          <p:cNvPicPr>
            <a:picLocks noChangeAspect="1"/>
          </p:cNvPicPr>
          <p:nvPr/>
        </p:nvPicPr>
        <p:blipFill>
          <a:blip r:embed="rId4"/>
          <a:stretch>
            <a:fillRect/>
          </a:stretch>
        </p:blipFill>
        <p:spPr>
          <a:xfrm>
            <a:off x="0" y="0"/>
            <a:ext cx="9144000" cy="5143500"/>
          </a:xfrm>
          <a:prstGeom prst="rect">
            <a:avLst/>
          </a:prstGeom>
        </p:spPr>
      </p:pic>
      <p:pic>
        <p:nvPicPr>
          <p:cNvPr id="1028" name="Picture 4" descr="Flying white rocket isolated on white background. Download a Free Preview  or High Quality Adobe Illustrator Ai,… | Space party, Space birthday party,  Space birthday">
            <a:extLst>
              <a:ext uri="{FF2B5EF4-FFF2-40B4-BE49-F238E27FC236}">
                <a16:creationId xmlns:a16="http://schemas.microsoft.com/office/drawing/2014/main" id="{DB053C82-34D0-4F6B-945D-ABE89C2D21B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0185" l="0" r="100000">
                        <a14:foregroundMark x1="13000" y1="69074" x2="22000" y2="81667"/>
                        <a14:foregroundMark x1="26600" y1="79722" x2="26600" y2="81019"/>
                        <a14:foregroundMark x1="5500" y1="80741" x2="8900" y2="79537"/>
                      </a14:backgroundRemoval>
                    </a14:imgEffect>
                  </a14:imgLayer>
                </a14:imgProps>
              </a:ext>
              <a:ext uri="{28A0092B-C50C-407E-A947-70E740481C1C}">
                <a14:useLocalDpi xmlns:a14="http://schemas.microsoft.com/office/drawing/2010/main" val="0"/>
              </a:ext>
            </a:extLst>
          </a:blip>
          <a:srcRect/>
          <a:stretch>
            <a:fillRect/>
          </a:stretch>
        </p:blipFill>
        <p:spPr bwMode="auto">
          <a:xfrm rot="814507">
            <a:off x="4806582" y="1599123"/>
            <a:ext cx="3899687" cy="42116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l="19405" t="1385" r="16787" b="2170"/>
          <a:stretch/>
        </p:blipFill>
        <p:spPr>
          <a:xfrm>
            <a:off x="1960004" y="195603"/>
            <a:ext cx="4813540" cy="4502989"/>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567" y="670513"/>
            <a:ext cx="2182385" cy="4223681"/>
          </a:xfrm>
          <a:prstGeom prst="rect">
            <a:avLst/>
          </a:prstGeom>
        </p:spPr>
      </p:pic>
      <p:pic>
        <p:nvPicPr>
          <p:cNvPr id="10" name="tiếng trò chơi xuất hiện">
            <a:hlinkClick r:id="" action="ppaction://media"/>
            <a:extLst>
              <a:ext uri="{FF2B5EF4-FFF2-40B4-BE49-F238E27FC236}">
                <a16:creationId xmlns:a16="http://schemas.microsoft.com/office/drawing/2014/main" id="{0C8FA431-7443-460A-B17D-A35EAD33D365}"/>
              </a:ext>
            </a:extLst>
          </p:cNvPr>
          <p:cNvPicPr>
            <a:picLocks noChangeAspect="1"/>
          </p:cNvPicPr>
          <p:nvPr>
            <a:audioFile r:link="rId1"/>
            <p:extLst>
              <p:ext uri="{DAA4B4D4-6D71-4841-9C94-3DE7FCFB9230}">
                <p14:media xmlns:p14="http://schemas.microsoft.com/office/powerpoint/2010/main" r:embed="rId2">
                  <p14:trim st="4048" end="3001"/>
                </p14:media>
              </p:ext>
            </p:extLst>
          </p:nvPr>
        </p:nvPicPr>
        <p:blipFill>
          <a:blip r:embed="rId9"/>
          <a:stretch>
            <a:fillRect/>
          </a:stretch>
        </p:blipFill>
        <p:spPr>
          <a:xfrm>
            <a:off x="-645983" y="4741793"/>
            <a:ext cx="304800" cy="304800"/>
          </a:xfrm>
          <a:prstGeom prst="rect">
            <a:avLst/>
          </a:prstGeom>
        </p:spPr>
      </p:pic>
    </p:spTree>
    <p:extLst>
      <p:ext uri="{BB962C8B-B14F-4D97-AF65-F5344CB8AC3E}">
        <p14:creationId xmlns:p14="http://schemas.microsoft.com/office/powerpoint/2010/main" val="2034554092"/>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with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par>
                                <p:cTn id="11" presetID="1" presetClass="mediacall" presetSubtype="0" fill="hold" nodeType="withEffect">
                                  <p:stCondLst>
                                    <p:cond delay="0"/>
                                  </p:stCondLst>
                                  <p:childTnLst>
                                    <p:cmd type="call" cmd="playFrom(0.0)">
                                      <p:cBhvr>
                                        <p:cTn id="12" dur="4471" fill="hold"/>
                                        <p:tgtEl>
                                          <p:spTgt spid="10"/>
                                        </p:tgtEl>
                                      </p:cBhvr>
                                    </p:cmd>
                                  </p:childTnLst>
                                </p:cTn>
                              </p:par>
                              <p:par>
                                <p:cTn id="13" presetID="53" presetClass="entr" presetSubtype="1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8"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6D267512-9FC6-4707-BA27-079FFF8ECBC6}"/>
              </a:ext>
            </a:extLst>
          </p:cNvPr>
          <p:cNvPicPr>
            <a:picLocks noChangeAspect="1"/>
          </p:cNvPicPr>
          <p:nvPr/>
        </p:nvPicPr>
        <p:blipFill>
          <a:blip r:embed="rId6"/>
          <a:stretch>
            <a:fillRect/>
          </a:stretch>
        </p:blipFill>
        <p:spPr>
          <a:xfrm>
            <a:off x="0" y="0"/>
            <a:ext cx="9144000" cy="5143500"/>
          </a:xfrm>
          <a:prstGeom prst="rect">
            <a:avLst/>
          </a:prstGeom>
        </p:spPr>
      </p:pic>
      <p:sp>
        <p:nvSpPr>
          <p:cNvPr id="42" name="Rectangle: Rounded Corners 41">
            <a:extLst>
              <a:ext uri="{FF2B5EF4-FFF2-40B4-BE49-F238E27FC236}">
                <a16:creationId xmlns:a16="http://schemas.microsoft.com/office/drawing/2014/main" id="{82828B46-C3D4-4181-B084-342EA7A61220}"/>
              </a:ext>
            </a:extLst>
          </p:cNvPr>
          <p:cNvSpPr/>
          <p:nvPr/>
        </p:nvSpPr>
        <p:spPr>
          <a:xfrm>
            <a:off x="6417169" y="1254882"/>
            <a:ext cx="2501378" cy="963473"/>
          </a:xfrm>
          <a:prstGeom prst="roundRect">
            <a:avLst/>
          </a:prstGeom>
          <a:solidFill>
            <a:srgbClr val="FFC000"/>
          </a:solidFill>
          <a:ln w="38100">
            <a:solidFill>
              <a:srgbClr val="9735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strike="sngStrike"/>
          </a:p>
        </p:txBody>
      </p:sp>
      <p:sp>
        <p:nvSpPr>
          <p:cNvPr id="43" name="Rectangle: Rounded Corners 42">
            <a:extLst>
              <a:ext uri="{FF2B5EF4-FFF2-40B4-BE49-F238E27FC236}">
                <a16:creationId xmlns:a16="http://schemas.microsoft.com/office/drawing/2014/main" id="{D451A0B9-B1E4-4C66-9E20-F2B4C584C7F0}"/>
              </a:ext>
            </a:extLst>
          </p:cNvPr>
          <p:cNvSpPr/>
          <p:nvPr/>
        </p:nvSpPr>
        <p:spPr>
          <a:xfrm>
            <a:off x="6417169" y="2388000"/>
            <a:ext cx="2501378" cy="963473"/>
          </a:xfrm>
          <a:prstGeom prst="roundRect">
            <a:avLst/>
          </a:prstGeom>
          <a:solidFill>
            <a:srgbClr val="FFC000"/>
          </a:solidFill>
          <a:ln w="38100">
            <a:solidFill>
              <a:srgbClr val="9735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strike="sngStrike"/>
          </a:p>
        </p:txBody>
      </p:sp>
      <p:sp>
        <p:nvSpPr>
          <p:cNvPr id="44" name="Rectangle: Rounded Corners 43">
            <a:extLst>
              <a:ext uri="{FF2B5EF4-FFF2-40B4-BE49-F238E27FC236}">
                <a16:creationId xmlns:a16="http://schemas.microsoft.com/office/drawing/2014/main" id="{C8A88E9F-D623-4566-A228-53F940C3FFEA}"/>
              </a:ext>
            </a:extLst>
          </p:cNvPr>
          <p:cNvSpPr/>
          <p:nvPr/>
        </p:nvSpPr>
        <p:spPr>
          <a:xfrm>
            <a:off x="6421920" y="3465448"/>
            <a:ext cx="2501378" cy="963473"/>
          </a:xfrm>
          <a:prstGeom prst="roundRect">
            <a:avLst/>
          </a:prstGeom>
          <a:solidFill>
            <a:srgbClr val="FFC000"/>
          </a:solidFill>
          <a:ln w="38100">
            <a:solidFill>
              <a:srgbClr val="9735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strike="sngStrike"/>
          </a:p>
        </p:txBody>
      </p:sp>
      <p:sp>
        <p:nvSpPr>
          <p:cNvPr id="14" name="Rectangle: Rounded Corners 13">
            <a:extLst>
              <a:ext uri="{FF2B5EF4-FFF2-40B4-BE49-F238E27FC236}">
                <a16:creationId xmlns:a16="http://schemas.microsoft.com/office/drawing/2014/main" id="{4C81DBC7-AE1D-4D2E-A75A-319B0286F1F4}"/>
              </a:ext>
            </a:extLst>
          </p:cNvPr>
          <p:cNvSpPr/>
          <p:nvPr/>
        </p:nvSpPr>
        <p:spPr>
          <a:xfrm>
            <a:off x="6405616" y="179101"/>
            <a:ext cx="2501378" cy="963473"/>
          </a:xfrm>
          <a:prstGeom prst="roundRect">
            <a:avLst/>
          </a:prstGeom>
          <a:solidFill>
            <a:srgbClr val="FFC000"/>
          </a:solidFill>
          <a:ln w="38100">
            <a:solidFill>
              <a:srgbClr val="9735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strike="sngStrike"/>
          </a:p>
        </p:txBody>
      </p:sp>
      <p:grpSp>
        <p:nvGrpSpPr>
          <p:cNvPr id="22" name="A"/>
          <p:cNvGrpSpPr/>
          <p:nvPr/>
        </p:nvGrpSpPr>
        <p:grpSpPr>
          <a:xfrm>
            <a:off x="5872484" y="334219"/>
            <a:ext cx="2900475" cy="646331"/>
            <a:chOff x="8422160" y="1473333"/>
            <a:chExt cx="4701437" cy="1047649"/>
          </a:xfrm>
        </p:grpSpPr>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100000" l="0" r="23885">
                          <a14:foregroundMark x1="21007" y1="45732" x2="20144" y2="62195"/>
                          <a14:foregroundMark x1="21151" y1="49390" x2="20576" y2="61585"/>
                          <a14:backgroundMark x1="23165" y1="18293" x2="23165" y2="18293"/>
                          <a14:backgroundMark x1="23165" y1="18293" x2="22014" y2="91463"/>
                          <a14:backgroundMark x1="22014" y1="43293" x2="22014" y2="64634"/>
                        </a14:backgroundRemoval>
                      </a14:imgEffect>
                    </a14:imgLayer>
                  </a14:imgProps>
                </a:ext>
                <a:ext uri="{28A0092B-C50C-407E-A947-70E740481C1C}">
                  <a14:useLocalDpi xmlns:a14="http://schemas.microsoft.com/office/drawing/2010/main" val="0"/>
                </a:ext>
              </a:extLst>
            </a:blip>
            <a:srcRect t="1" r="75649" b="-3870"/>
            <a:stretch/>
          </p:blipFill>
          <p:spPr>
            <a:xfrm>
              <a:off x="8422160" y="1622430"/>
              <a:ext cx="854282" cy="861138"/>
            </a:xfrm>
            <a:prstGeom prst="rect">
              <a:avLst/>
            </a:prstGeom>
          </p:spPr>
        </p:pic>
        <p:sp>
          <p:nvSpPr>
            <p:cNvPr id="12" name="TextBox 11"/>
            <p:cNvSpPr txBox="1"/>
            <p:nvPr/>
          </p:nvSpPr>
          <p:spPr>
            <a:xfrm>
              <a:off x="9503589" y="1473333"/>
              <a:ext cx="3620008" cy="1047649"/>
            </a:xfrm>
            <a:prstGeom prst="rect">
              <a:avLst/>
            </a:prstGeom>
            <a:noFill/>
          </p:spPr>
          <p:txBody>
            <a:bodyPr wrap="none" rtlCol="0">
              <a:spAutoFit/>
            </a:bodyPr>
            <a:lstStyle/>
            <a:p>
              <a:pPr algn="ctr"/>
              <a:r>
                <a:rPr lang="vi-VN" sz="1800" b="1">
                  <a:solidFill>
                    <a:srgbClr val="D83440"/>
                  </a:solidFill>
                  <a:latin typeface="UTM Avo" panose="02040603050506020204" pitchFamily="18" charset="0"/>
                </a:rPr>
                <a:t>Đế quốc Mỹ </a:t>
              </a:r>
            </a:p>
            <a:p>
              <a:pPr algn="ctr"/>
              <a:r>
                <a:rPr lang="vi-VN" sz="1800" b="1">
                  <a:solidFill>
                    <a:srgbClr val="D83440"/>
                  </a:solidFill>
                  <a:latin typeface="UTM Avo" panose="02040603050506020204" pitchFamily="18" charset="0"/>
                </a:rPr>
                <a:t>tấn công nước ta</a:t>
              </a:r>
              <a:endParaRPr lang="en-US" sz="1800" b="1">
                <a:solidFill>
                  <a:srgbClr val="D83440"/>
                </a:solidFill>
                <a:latin typeface="UTM Avo" panose="02040603050506020204" pitchFamily="18" charset="0"/>
              </a:endParaRPr>
            </a:p>
          </p:txBody>
        </p:sp>
      </p:grpSp>
      <p:grpSp>
        <p:nvGrpSpPr>
          <p:cNvPr id="23" name="B"/>
          <p:cNvGrpSpPr/>
          <p:nvPr/>
        </p:nvGrpSpPr>
        <p:grpSpPr>
          <a:xfrm>
            <a:off x="5872486" y="1432157"/>
            <a:ext cx="2888062" cy="646331"/>
            <a:chOff x="8422168" y="2811328"/>
            <a:chExt cx="4681316" cy="1047652"/>
          </a:xfrm>
        </p:grpSpPr>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r="78665"/>
            <a:stretch/>
          </p:blipFill>
          <p:spPr>
            <a:xfrm>
              <a:off x="8422168" y="2894499"/>
              <a:ext cx="748454" cy="829058"/>
            </a:xfrm>
            <a:prstGeom prst="rect">
              <a:avLst/>
            </a:prstGeom>
          </p:spPr>
        </p:pic>
        <p:sp>
          <p:nvSpPr>
            <p:cNvPr id="13" name="TextBox 12"/>
            <p:cNvSpPr txBox="1"/>
            <p:nvPr/>
          </p:nvSpPr>
          <p:spPr>
            <a:xfrm>
              <a:off x="9483476" y="2811328"/>
              <a:ext cx="3620008" cy="1047652"/>
            </a:xfrm>
            <a:prstGeom prst="rect">
              <a:avLst/>
            </a:prstGeom>
            <a:noFill/>
          </p:spPr>
          <p:txBody>
            <a:bodyPr wrap="none" rtlCol="0">
              <a:spAutoFit/>
            </a:bodyPr>
            <a:lstStyle/>
            <a:p>
              <a:pPr algn="ctr"/>
              <a:r>
                <a:rPr lang="vi-VN" sz="1800" b="1">
                  <a:solidFill>
                    <a:srgbClr val="D83440"/>
                  </a:solidFill>
                  <a:latin typeface="UTM Avo" panose="02040603050506020204" pitchFamily="18" charset="0"/>
                </a:rPr>
                <a:t>Phát xít Nhật</a:t>
              </a:r>
            </a:p>
            <a:p>
              <a:pPr algn="ctr"/>
              <a:r>
                <a:rPr lang="vi-VN" sz="1800" b="1">
                  <a:solidFill>
                    <a:srgbClr val="D83440"/>
                  </a:solidFill>
                  <a:latin typeface="UTM Avo" panose="02040603050506020204" pitchFamily="18" charset="0"/>
                </a:rPr>
                <a:t>tấn công nước ta</a:t>
              </a:r>
              <a:endParaRPr lang="en-US" sz="1800" b="1">
                <a:solidFill>
                  <a:srgbClr val="D83440"/>
                </a:solidFill>
                <a:latin typeface="UTM Avo" panose="02040603050506020204" pitchFamily="18" charset="0"/>
              </a:endParaRPr>
            </a:p>
          </p:txBody>
        </p:sp>
      </p:grpSp>
      <p:grpSp>
        <p:nvGrpSpPr>
          <p:cNvPr id="24" name="C"/>
          <p:cNvGrpSpPr/>
          <p:nvPr/>
        </p:nvGrpSpPr>
        <p:grpSpPr>
          <a:xfrm>
            <a:off x="5872486" y="2558110"/>
            <a:ext cx="2919613" cy="646331"/>
            <a:chOff x="8422168" y="3754606"/>
            <a:chExt cx="4732459" cy="1047650"/>
          </a:xfrm>
        </p:grpSpPr>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r="78666"/>
            <a:stretch/>
          </p:blipFill>
          <p:spPr>
            <a:xfrm>
              <a:off x="8422168" y="3845196"/>
              <a:ext cx="748452" cy="829058"/>
            </a:xfrm>
            <a:prstGeom prst="rect">
              <a:avLst/>
            </a:prstGeom>
          </p:spPr>
        </p:pic>
        <p:sp>
          <p:nvSpPr>
            <p:cNvPr id="18" name="TextBox 17"/>
            <p:cNvSpPr txBox="1"/>
            <p:nvPr/>
          </p:nvSpPr>
          <p:spPr>
            <a:xfrm>
              <a:off x="9534618" y="3754606"/>
              <a:ext cx="3620009" cy="1047650"/>
            </a:xfrm>
            <a:prstGeom prst="rect">
              <a:avLst/>
            </a:prstGeom>
            <a:noFill/>
          </p:spPr>
          <p:txBody>
            <a:bodyPr wrap="none" rtlCol="0">
              <a:spAutoFit/>
            </a:bodyPr>
            <a:lstStyle/>
            <a:p>
              <a:pPr algn="ctr"/>
              <a:r>
                <a:rPr lang="vi-VN" sz="1800" b="1">
                  <a:solidFill>
                    <a:srgbClr val="D83440"/>
                  </a:solidFill>
                  <a:latin typeface="UTM Avo" panose="02040603050506020204" pitchFamily="18" charset="0"/>
                </a:rPr>
                <a:t>Thực dân Pháp</a:t>
              </a:r>
            </a:p>
            <a:p>
              <a:pPr algn="ctr"/>
              <a:r>
                <a:rPr lang="vi-VN" sz="1800" b="1">
                  <a:solidFill>
                    <a:srgbClr val="D83440"/>
                  </a:solidFill>
                  <a:latin typeface="UTM Avo" panose="02040603050506020204" pitchFamily="18" charset="0"/>
                </a:rPr>
                <a:t>tấn công nước ta</a:t>
              </a:r>
            </a:p>
          </p:txBody>
        </p:sp>
      </p:grpSp>
      <p:grpSp>
        <p:nvGrpSpPr>
          <p:cNvPr id="25" name="D"/>
          <p:cNvGrpSpPr/>
          <p:nvPr/>
        </p:nvGrpSpPr>
        <p:grpSpPr>
          <a:xfrm>
            <a:off x="5872476" y="3635560"/>
            <a:ext cx="2919623" cy="646331"/>
            <a:chOff x="8469285" y="4678709"/>
            <a:chExt cx="4732482" cy="1047650"/>
          </a:xfrm>
        </p:grpSpPr>
        <p:pic>
          <p:nvPicPr>
            <p:cNvPr id="9" name="Picture 8"/>
            <p:cNvPicPr>
              <a:picLocks noChangeAspect="1"/>
            </p:cNvPicPr>
            <p:nvPr/>
          </p:nvPicPr>
          <p:blipFill rotWithShape="1">
            <a:blip r:embed="rId11" cstate="print">
              <a:extLst>
                <a:ext uri="{28A0092B-C50C-407E-A947-70E740481C1C}">
                  <a14:useLocalDpi xmlns:a14="http://schemas.microsoft.com/office/drawing/2010/main" val="0"/>
                </a:ext>
              </a:extLst>
            </a:blip>
            <a:srcRect l="1" r="78665"/>
            <a:stretch/>
          </p:blipFill>
          <p:spPr>
            <a:xfrm>
              <a:off x="8469285" y="4795893"/>
              <a:ext cx="748451" cy="829058"/>
            </a:xfrm>
            <a:prstGeom prst="rect">
              <a:avLst/>
            </a:prstGeom>
          </p:spPr>
        </p:pic>
        <p:sp>
          <p:nvSpPr>
            <p:cNvPr id="21" name="TextBox 20"/>
            <p:cNvSpPr txBox="1"/>
            <p:nvPr/>
          </p:nvSpPr>
          <p:spPr>
            <a:xfrm>
              <a:off x="9581753" y="4678709"/>
              <a:ext cx="3620014" cy="1047650"/>
            </a:xfrm>
            <a:prstGeom prst="rect">
              <a:avLst/>
            </a:prstGeom>
            <a:noFill/>
          </p:spPr>
          <p:txBody>
            <a:bodyPr wrap="none" rtlCol="0">
              <a:spAutoFit/>
            </a:bodyPr>
            <a:lstStyle/>
            <a:p>
              <a:pPr algn="ctr"/>
              <a:r>
                <a:rPr lang="vi-VN" sz="1800" b="1">
                  <a:solidFill>
                    <a:srgbClr val="D83440"/>
                  </a:solidFill>
                  <a:latin typeface="UTM Avo" panose="02040603050506020204" pitchFamily="18" charset="0"/>
                </a:rPr>
                <a:t>Trung Quốc</a:t>
              </a:r>
            </a:p>
            <a:p>
              <a:pPr algn="ctr"/>
              <a:r>
                <a:rPr lang="vi-VN" sz="1800" b="1">
                  <a:solidFill>
                    <a:srgbClr val="D83440"/>
                  </a:solidFill>
                  <a:latin typeface="UTM Avo" panose="02040603050506020204" pitchFamily="18" charset="0"/>
                </a:rPr>
                <a:t>tấn công nước ta</a:t>
              </a:r>
              <a:endParaRPr lang="en-US" sz="1800" b="1">
                <a:solidFill>
                  <a:srgbClr val="D83440"/>
                </a:solidFill>
                <a:latin typeface="UTM Avo" panose="02040603050506020204" pitchFamily="18" charset="0"/>
              </a:endParaRPr>
            </a:p>
          </p:txBody>
        </p:sp>
      </p:grpSp>
      <p:pic>
        <p:nvPicPr>
          <p:cNvPr id="29" name="DAP A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39759" y="4342042"/>
            <a:ext cx="1744809" cy="628658"/>
          </a:xfrm>
          <a:prstGeom prst="rect">
            <a:avLst/>
          </a:prstGeom>
        </p:spPr>
      </p:pic>
      <p:pic>
        <p:nvPicPr>
          <p:cNvPr id="30" name="BAT DAU"/>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92179" y="4342042"/>
            <a:ext cx="1744809" cy="628658"/>
          </a:xfrm>
          <a:prstGeom prst="rect">
            <a:avLst/>
          </a:prstGeom>
        </p:spPr>
      </p:pic>
      <p:pic>
        <p:nvPicPr>
          <p:cNvPr id="31" name="DONG HO CAT"/>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9232" y="125514"/>
            <a:ext cx="675399" cy="898535"/>
          </a:xfrm>
          <a:prstGeom prst="rect">
            <a:avLst/>
          </a:prstGeom>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718" y="141424"/>
            <a:ext cx="1191563" cy="815518"/>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184" y="141426"/>
            <a:ext cx="1191563" cy="815518"/>
          </a:xfrm>
          <a:prstGeom prst="rect">
            <a:avLst/>
          </a:prstGeom>
        </p:spPr>
      </p:pic>
      <p:pic>
        <p:nvPicPr>
          <p:cNvPr id="34" name="Picture 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1718" y="141426"/>
            <a:ext cx="1191563" cy="815518"/>
          </a:xfrm>
          <a:prstGeom prst="rect">
            <a:avLst/>
          </a:prstGeom>
        </p:spPr>
      </p:pic>
      <p:pic>
        <p:nvPicPr>
          <p:cNvPr id="35" name="Picture 3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184" y="141426"/>
            <a:ext cx="1191563" cy="815518"/>
          </a:xfrm>
          <a:prstGeom prst="rect">
            <a:avLst/>
          </a:prstGeom>
        </p:spPr>
      </p:pic>
      <p:pic>
        <p:nvPicPr>
          <p:cNvPr id="36" name="Picture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184" y="141427"/>
            <a:ext cx="1191563" cy="815518"/>
          </a:xfrm>
          <a:prstGeom prst="rect">
            <a:avLst/>
          </a:prstGeom>
        </p:spPr>
      </p:pic>
      <p:pic>
        <p:nvPicPr>
          <p:cNvPr id="37" name="Picture 3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2251" y="141427"/>
            <a:ext cx="1191563" cy="815518"/>
          </a:xfrm>
          <a:prstGeom prst="rect">
            <a:avLst/>
          </a:prstGeom>
        </p:spPr>
      </p:pic>
      <p:pic>
        <p:nvPicPr>
          <p:cNvPr id="40" name="Picture 4" descr="Flying white rocket isolated on white background. Download a Free Preview  or High Quality Adobe Illustrator Ai,… | Space party, Space birthday party,  Space birthday">
            <a:extLst>
              <a:ext uri="{FF2B5EF4-FFF2-40B4-BE49-F238E27FC236}">
                <a16:creationId xmlns:a16="http://schemas.microsoft.com/office/drawing/2014/main" id="{D87BE630-AE1B-4554-B7CA-CFB107A969A5}"/>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0" b="90185" l="0" r="100000">
                        <a14:foregroundMark x1="13000" y1="69074" x2="22000" y2="81667"/>
                        <a14:foregroundMark x1="26600" y1="79722" x2="26600" y2="81019"/>
                        <a14:foregroundMark x1="5500" y1="80741" x2="8900" y2="79537"/>
                      </a14:backgroundRemoval>
                    </a14:imgEffect>
                  </a14:imgLayer>
                </a14:imgProps>
              </a:ext>
              <a:ext uri="{28A0092B-C50C-407E-A947-70E740481C1C}">
                <a14:useLocalDpi xmlns:a14="http://schemas.microsoft.com/office/drawing/2010/main" val="0"/>
              </a:ext>
            </a:extLst>
          </a:blip>
          <a:srcRect/>
          <a:stretch>
            <a:fillRect/>
          </a:stretch>
        </p:blipFill>
        <p:spPr bwMode="auto">
          <a:xfrm rot="18932766">
            <a:off x="-516161" y="1658267"/>
            <a:ext cx="2679786" cy="289416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D354803-59D5-4B78-AD19-EC210200D38F}"/>
              </a:ext>
            </a:extLst>
          </p:cNvPr>
          <p:cNvGrpSpPr/>
          <p:nvPr/>
        </p:nvGrpSpPr>
        <p:grpSpPr>
          <a:xfrm>
            <a:off x="1644099" y="109398"/>
            <a:ext cx="4420762" cy="4149410"/>
            <a:chOff x="2192132" y="145863"/>
            <a:chExt cx="5894349" cy="5532547"/>
          </a:xfrm>
        </p:grpSpPr>
        <p:pic>
          <p:nvPicPr>
            <p:cNvPr id="4" name="BANG CAU HOI"/>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92132" y="145863"/>
              <a:ext cx="5894349" cy="5532547"/>
            </a:xfrm>
            <a:prstGeom prst="rect">
              <a:avLst/>
            </a:prstGeom>
          </p:spPr>
        </p:pic>
        <p:sp>
          <p:nvSpPr>
            <p:cNvPr id="10" name="TextBox 9"/>
            <p:cNvSpPr txBox="1"/>
            <p:nvPr/>
          </p:nvSpPr>
          <p:spPr>
            <a:xfrm>
              <a:off x="2434999" y="2813280"/>
              <a:ext cx="4886510" cy="1231107"/>
            </a:xfrm>
            <a:prstGeom prst="rect">
              <a:avLst/>
            </a:prstGeom>
            <a:noFill/>
          </p:spPr>
          <p:txBody>
            <a:bodyPr wrap="square" rtlCol="0">
              <a:spAutoFit/>
            </a:bodyPr>
            <a:lstStyle/>
            <a:p>
              <a:pPr algn="ctr"/>
              <a:r>
                <a:rPr lang="vi-VN" sz="2700" b="1">
                  <a:solidFill>
                    <a:srgbClr val="D83440"/>
                  </a:solidFill>
                  <a:latin typeface="UTM Avo" panose="02040603050506020204" pitchFamily="18" charset="0"/>
                </a:rPr>
                <a:t>Năm 1858 diễn ra sự kiện lịch sử gì ?</a:t>
              </a:r>
              <a:endParaRPr lang="en-US" sz="2700" b="1">
                <a:solidFill>
                  <a:srgbClr val="D83440"/>
                </a:solidFill>
                <a:latin typeface="UTM Avo" panose="02040603050506020204" pitchFamily="18" charset="0"/>
              </a:endParaRPr>
            </a:p>
          </p:txBody>
        </p:sp>
        <p:sp>
          <p:nvSpPr>
            <p:cNvPr id="3" name="Rectangle: Rounded Corners 2">
              <a:extLst>
                <a:ext uri="{FF2B5EF4-FFF2-40B4-BE49-F238E27FC236}">
                  <a16:creationId xmlns:a16="http://schemas.microsoft.com/office/drawing/2014/main" id="{19B65117-C220-48B9-AC76-AD47A401C261}"/>
                </a:ext>
              </a:extLst>
            </p:cNvPr>
            <p:cNvSpPr/>
            <p:nvPr/>
          </p:nvSpPr>
          <p:spPr>
            <a:xfrm>
              <a:off x="6314173" y="1275922"/>
              <a:ext cx="279132" cy="298877"/>
            </a:xfrm>
            <a:prstGeom prst="roundRect">
              <a:avLst/>
            </a:prstGeom>
            <a:solidFill>
              <a:srgbClr val="ED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Rectangle: Rounded Corners 37">
              <a:extLst>
                <a:ext uri="{FF2B5EF4-FFF2-40B4-BE49-F238E27FC236}">
                  <a16:creationId xmlns:a16="http://schemas.microsoft.com/office/drawing/2014/main" id="{C4081270-534D-49CE-980C-69C01A806360}"/>
                </a:ext>
              </a:extLst>
            </p:cNvPr>
            <p:cNvSpPr/>
            <p:nvPr/>
          </p:nvSpPr>
          <p:spPr>
            <a:xfrm>
              <a:off x="6296711" y="1560678"/>
              <a:ext cx="279132" cy="88735"/>
            </a:xfrm>
            <a:prstGeom prst="roundRect">
              <a:avLst/>
            </a:prstGeom>
            <a:solidFill>
              <a:srgbClr val="EBB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Rectangle: Rounded Corners 40">
              <a:extLst>
                <a:ext uri="{FF2B5EF4-FFF2-40B4-BE49-F238E27FC236}">
                  <a16:creationId xmlns:a16="http://schemas.microsoft.com/office/drawing/2014/main" id="{15198C8B-4BDA-45AD-93BB-08E319D3B2D4}"/>
                </a:ext>
              </a:extLst>
            </p:cNvPr>
            <p:cNvSpPr/>
            <p:nvPr/>
          </p:nvSpPr>
          <p:spPr>
            <a:xfrm>
              <a:off x="6296711" y="1637782"/>
              <a:ext cx="279132" cy="76192"/>
            </a:xfrm>
            <a:prstGeom prst="roundRect">
              <a:avLst/>
            </a:prstGeom>
            <a:solidFill>
              <a:srgbClr val="E9A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F91DF3D9-338B-4F59-98D1-534185E3A12E}"/>
                </a:ext>
              </a:extLst>
            </p:cNvPr>
            <p:cNvSpPr/>
            <p:nvPr/>
          </p:nvSpPr>
          <p:spPr>
            <a:xfrm>
              <a:off x="6195644" y="1064074"/>
              <a:ext cx="441147" cy="830997"/>
            </a:xfrm>
            <a:prstGeom prst="rect">
              <a:avLst/>
            </a:prstGeom>
            <a:noFill/>
          </p:spPr>
          <p:txBody>
            <a:bodyPr wrap="none" lIns="68580" tIns="34290" rIns="68580" bIns="34290">
              <a:spAutoFit/>
            </a:bodyPr>
            <a:lstStyle/>
            <a:p>
              <a:pPr algn="ctr"/>
              <a:r>
                <a:rPr lang="en-US" sz="3600">
                  <a:ln w="0"/>
                  <a:solidFill>
                    <a:srgbClr val="973537"/>
                  </a:solidFill>
                  <a:effectLst>
                    <a:outerShdw blurRad="38100" dist="19050" dir="2700000" algn="tl" rotWithShape="0">
                      <a:schemeClr val="dk1">
                        <a:alpha val="40000"/>
                      </a:schemeClr>
                    </a:outerShdw>
                  </a:effectLst>
                  <a:latin typeface="UTM Showcard" panose="02040603050506020204" pitchFamily="18" charset="0"/>
                </a:rPr>
                <a:t>1</a:t>
              </a:r>
            </a:p>
          </p:txBody>
        </p:sp>
      </p:grpSp>
    </p:spTree>
    <p:extLst>
      <p:ext uri="{BB962C8B-B14F-4D97-AF65-F5344CB8AC3E}">
        <p14:creationId xmlns:p14="http://schemas.microsoft.com/office/powerpoint/2010/main" val="1605044113"/>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ing WAV.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ing WAV.wav"/>
                                        </p:tgtEl>
                                      </p:cMediaNode>
                                    </p:audio>
                                  </p:subTnLst>
                                </p:cTn>
                              </p:par>
                              <p:par>
                                <p:cTn id="22" presetID="42"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ing WAV.wav"/>
                                        </p:tgtEl>
                                      </p:cMediaNode>
                                    </p:audio>
                                  </p:subTnLst>
                                </p:cTn>
                              </p:par>
                              <p:par>
                                <p:cTn id="34" presetID="42"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Ting WAV.wav"/>
                                        </p:tgtEl>
                                      </p:cMediaNode>
                                    </p:audio>
                                  </p:sub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5 giay.wav"/>
                                        </p:tgtEl>
                                      </p:cMediaNode>
                                    </p:audio>
                                  </p:subTnLst>
                                </p:cTn>
                              </p:par>
                              <p:par>
                                <p:cTn id="56" presetID="1" presetClass="entr" presetSubtype="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999"/>
                                          </p:stCondLst>
                                        </p:cTn>
                                        <p:tgtEl>
                                          <p:spTgt spid="37"/>
                                        </p:tgtEl>
                                        <p:attrNameLst>
                                          <p:attrName>style.visibility</p:attrName>
                                        </p:attrNameLst>
                                      </p:cBhvr>
                                      <p:to>
                                        <p:strVal val="hidden"/>
                                      </p:to>
                                    </p:set>
                                  </p:childTnLst>
                                </p:cTn>
                              </p:par>
                            </p:childTnLst>
                          </p:cTn>
                        </p:par>
                        <p:par>
                          <p:cTn id="60" fill="hold">
                            <p:stCondLst>
                              <p:cond delay="1000"/>
                            </p:stCondLst>
                            <p:childTnLst>
                              <p:par>
                                <p:cTn id="61" presetID="1"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par>
                          <p:cTn id="63" fill="hold">
                            <p:stCondLst>
                              <p:cond delay="1000"/>
                            </p:stCondLst>
                            <p:childTnLst>
                              <p:par>
                                <p:cTn id="64" presetID="1" presetClass="exit" presetSubtype="0" fill="hold" nodeType="afterEffect">
                                  <p:stCondLst>
                                    <p:cond delay="0"/>
                                  </p:stCondLst>
                                  <p:childTnLst>
                                    <p:set>
                                      <p:cBhvr>
                                        <p:cTn id="65" dur="1" fill="hold">
                                          <p:stCondLst>
                                            <p:cond delay="999"/>
                                          </p:stCondLst>
                                        </p:cTn>
                                        <p:tgtEl>
                                          <p:spTgt spid="36"/>
                                        </p:tgtEl>
                                        <p:attrNameLst>
                                          <p:attrName>style.visibility</p:attrName>
                                        </p:attrNameLst>
                                      </p:cBhvr>
                                      <p:to>
                                        <p:strVal val="hidden"/>
                                      </p:to>
                                    </p:set>
                                  </p:childTnLst>
                                </p:cTn>
                              </p:par>
                            </p:childTnLst>
                          </p:cTn>
                        </p:par>
                        <p:par>
                          <p:cTn id="66" fill="hold">
                            <p:stCondLst>
                              <p:cond delay="2000"/>
                            </p:stCondLst>
                            <p:childTnLst>
                              <p:par>
                                <p:cTn id="67" presetID="1" presetClass="entr" presetSubtype="0"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par>
                          <p:cTn id="69" fill="hold">
                            <p:stCondLst>
                              <p:cond delay="2000"/>
                            </p:stCondLst>
                            <p:childTnLst>
                              <p:par>
                                <p:cTn id="70" presetID="1" presetClass="exit" presetSubtype="0" fill="hold" nodeType="afterEffect">
                                  <p:stCondLst>
                                    <p:cond delay="0"/>
                                  </p:stCondLst>
                                  <p:childTnLst>
                                    <p:set>
                                      <p:cBhvr>
                                        <p:cTn id="71" dur="1" fill="hold">
                                          <p:stCondLst>
                                            <p:cond delay="999"/>
                                          </p:stCondLst>
                                        </p:cTn>
                                        <p:tgtEl>
                                          <p:spTgt spid="35"/>
                                        </p:tgtEl>
                                        <p:attrNameLst>
                                          <p:attrName>style.visibility</p:attrName>
                                        </p:attrNameLst>
                                      </p:cBhvr>
                                      <p:to>
                                        <p:strVal val="hidden"/>
                                      </p:to>
                                    </p:set>
                                  </p:childTnLst>
                                </p:cTn>
                              </p:par>
                            </p:childTnLst>
                          </p:cTn>
                        </p:par>
                        <p:par>
                          <p:cTn id="72" fill="hold">
                            <p:stCondLst>
                              <p:cond delay="3000"/>
                            </p:stCondLst>
                            <p:childTnLst>
                              <p:par>
                                <p:cTn id="73" presetID="1"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par>
                          <p:cTn id="75" fill="hold">
                            <p:stCondLst>
                              <p:cond delay="3000"/>
                            </p:stCondLst>
                            <p:childTnLst>
                              <p:par>
                                <p:cTn id="76" presetID="1" presetClass="exit" presetSubtype="0" fill="hold" nodeType="afterEffect">
                                  <p:stCondLst>
                                    <p:cond delay="0"/>
                                  </p:stCondLst>
                                  <p:childTnLst>
                                    <p:set>
                                      <p:cBhvr>
                                        <p:cTn id="77" dur="1" fill="hold">
                                          <p:stCondLst>
                                            <p:cond delay="999"/>
                                          </p:stCondLst>
                                        </p:cTn>
                                        <p:tgtEl>
                                          <p:spTgt spid="34"/>
                                        </p:tgtEl>
                                        <p:attrNameLst>
                                          <p:attrName>style.visibility</p:attrName>
                                        </p:attrNameLst>
                                      </p:cBhvr>
                                      <p:to>
                                        <p:strVal val="hidden"/>
                                      </p:to>
                                    </p:set>
                                  </p:childTnLst>
                                </p:cTn>
                              </p:par>
                            </p:childTnLst>
                          </p:cTn>
                        </p:par>
                        <p:par>
                          <p:cTn id="78" fill="hold">
                            <p:stCondLst>
                              <p:cond delay="4000"/>
                            </p:stCondLst>
                            <p:childTnLst>
                              <p:par>
                                <p:cTn id="79" presetID="1" presetClass="entr" presetSubtype="0" fill="hold" nodeType="after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childTnLst>
                          </p:cTn>
                        </p:par>
                        <p:par>
                          <p:cTn id="81" fill="hold">
                            <p:stCondLst>
                              <p:cond delay="4000"/>
                            </p:stCondLst>
                            <p:childTnLst>
                              <p:par>
                                <p:cTn id="82" presetID="1" presetClass="exit" presetSubtype="0" fill="hold" nodeType="afterEffect">
                                  <p:stCondLst>
                                    <p:cond delay="0"/>
                                  </p:stCondLst>
                                  <p:childTnLst>
                                    <p:set>
                                      <p:cBhvr>
                                        <p:cTn id="83" dur="1" fill="hold">
                                          <p:stCondLst>
                                            <p:cond delay="999"/>
                                          </p:stCondLst>
                                        </p:cTn>
                                        <p:tgtEl>
                                          <p:spTgt spid="33"/>
                                        </p:tgtEl>
                                        <p:attrNameLst>
                                          <p:attrName>style.visibility</p:attrName>
                                        </p:attrNameLst>
                                      </p:cBhvr>
                                      <p:to>
                                        <p:strVal val="hidden"/>
                                      </p:to>
                                    </p:set>
                                  </p:childTnLst>
                                </p:cTn>
                              </p:par>
                            </p:childTnLst>
                          </p:cTn>
                        </p:par>
                        <p:par>
                          <p:cTn id="84" fill="hold">
                            <p:stCondLst>
                              <p:cond delay="5000"/>
                            </p:stCondLst>
                            <p:childTnLst>
                              <p:par>
                                <p:cTn id="85" presetID="1" presetClass="entr" presetSubtype="0"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87" restart="whenNotActive" fill="hold" evtFilter="cancelBubble" nodeType="interactiveSeq">
                <p:stCondLst>
                  <p:cond evt="onClick" delay="0">
                    <p:tgtEl>
                      <p:spTgt spid="29"/>
                    </p:tgtEl>
                  </p:cond>
                </p:stCondLst>
                <p:endSync evt="end" delay="0">
                  <p:rtn val="all"/>
                </p:endSync>
                <p:childTnLst>
                  <p:par>
                    <p:cTn id="88" fill="hold">
                      <p:stCondLst>
                        <p:cond delay="0"/>
                      </p:stCondLst>
                      <p:childTnLst>
                        <p:par>
                          <p:cTn id="89" fill="hold">
                            <p:stCondLst>
                              <p:cond delay="0"/>
                            </p:stCondLst>
                            <p:childTnLst>
                              <p:par>
                                <p:cTn id="90" presetID="9" presetClass="emph" presetSubtype="0" nodeType="clickEffect">
                                  <p:stCondLst>
                                    <p:cond delay="100"/>
                                  </p:stCondLst>
                                  <p:childTnLst>
                                    <p:set>
                                      <p:cBhvr rctx="PPT">
                                        <p:cTn id="91" dur="indefinite"/>
                                        <p:tgtEl>
                                          <p:spTgt spid="22"/>
                                        </p:tgtEl>
                                        <p:attrNameLst>
                                          <p:attrName>style.opacity</p:attrName>
                                        </p:attrNameLst>
                                      </p:cBhvr>
                                      <p:to>
                                        <p:strVal val="0.05"/>
                                      </p:to>
                                    </p:set>
                                    <p:animEffect filter="image" prLst="opacity: 0.05">
                                      <p:cBhvr rctx="IE">
                                        <p:cTn id="92" dur="indefinite"/>
                                        <p:tgtEl>
                                          <p:spTgt spid="22"/>
                                        </p:tgtEl>
                                      </p:cBhvr>
                                    </p:animEffect>
                                  </p:childTnLst>
                                  <p:subTnLst>
                                    <p:audio>
                                      <p:cMediaNode>
                                        <p:cTn display="0" masterRel="sameClick">
                                          <p:stCondLst>
                                            <p:cond evt="begin" delay="0">
                                              <p:tn val="90"/>
                                            </p:cond>
                                          </p:stCondLst>
                                          <p:endCondLst>
                                            <p:cond evt="onStopAudio" delay="0">
                                              <p:tgtEl>
                                                <p:sldTgt/>
                                              </p:tgtEl>
                                            </p:cond>
                                          </p:endCondLst>
                                        </p:cTn>
                                        <p:tgtEl>
                                          <p:sndTgt r:embed="rId5" name="WIN WIN.wav"/>
                                        </p:tgtEl>
                                      </p:cMediaNode>
                                    </p:audio>
                                  </p:subTnLst>
                                </p:cTn>
                              </p:par>
                              <p:par>
                                <p:cTn id="93" presetID="9" presetClass="emph" presetSubtype="0" grpId="1" nodeType="withEffect">
                                  <p:stCondLst>
                                    <p:cond delay="100"/>
                                  </p:stCondLst>
                                  <p:childTnLst>
                                    <p:set>
                                      <p:cBhvr>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par>
                                <p:cTn id="96" presetID="9" presetClass="emph" presetSubtype="0" grpId="1" nodeType="withEffect">
                                  <p:stCondLst>
                                    <p:cond delay="100"/>
                                  </p:stCondLst>
                                  <p:childTnLst>
                                    <p:set>
                                      <p:cBhvr>
                                        <p:cTn id="97" dur="indefinite"/>
                                        <p:tgtEl>
                                          <p:spTgt spid="42"/>
                                        </p:tgtEl>
                                        <p:attrNameLst>
                                          <p:attrName>style.opacity</p:attrName>
                                        </p:attrNameLst>
                                      </p:cBhvr>
                                      <p:to>
                                        <p:strVal val="0.25"/>
                                      </p:to>
                                    </p:set>
                                    <p:animEffect filter="image" prLst="opacity: 0.25">
                                      <p:cBhvr rctx="IE">
                                        <p:cTn id="98" dur="indefinite"/>
                                        <p:tgtEl>
                                          <p:spTgt spid="42"/>
                                        </p:tgtEl>
                                      </p:cBhvr>
                                    </p:animEffect>
                                  </p:childTnLst>
                                </p:cTn>
                              </p:par>
                              <p:par>
                                <p:cTn id="99" presetID="9" presetClass="emph" presetSubtype="0" grpId="1" nodeType="withEffect">
                                  <p:stCondLst>
                                    <p:cond delay="100"/>
                                  </p:stCondLst>
                                  <p:childTnLst>
                                    <p:set>
                                      <p:cBhvr>
                                        <p:cTn id="100" dur="indefinite"/>
                                        <p:tgtEl>
                                          <p:spTgt spid="44"/>
                                        </p:tgtEl>
                                        <p:attrNameLst>
                                          <p:attrName>style.opacity</p:attrName>
                                        </p:attrNameLst>
                                      </p:cBhvr>
                                      <p:to>
                                        <p:strVal val="0.25"/>
                                      </p:to>
                                    </p:set>
                                    <p:animEffect filter="image" prLst="opacity: 0.25">
                                      <p:cBhvr rctx="IE">
                                        <p:cTn id="101" dur="indefinite"/>
                                        <p:tgtEl>
                                          <p:spTgt spid="44"/>
                                        </p:tgtEl>
                                      </p:cBhvr>
                                    </p:animEffect>
                                  </p:childTnLst>
                                </p:cTn>
                              </p:par>
                              <p:par>
                                <p:cTn id="102" presetID="9" presetClass="emph" presetSubtype="0" nodeType="withEffect">
                                  <p:stCondLst>
                                    <p:cond delay="0"/>
                                  </p:stCondLst>
                                  <p:childTnLst>
                                    <p:set>
                                      <p:cBhvr rctx="PPT">
                                        <p:cTn id="103" dur="indefinite"/>
                                        <p:tgtEl>
                                          <p:spTgt spid="23"/>
                                        </p:tgtEl>
                                        <p:attrNameLst>
                                          <p:attrName>style.opacity</p:attrName>
                                        </p:attrNameLst>
                                      </p:cBhvr>
                                      <p:to>
                                        <p:strVal val="0.05"/>
                                      </p:to>
                                    </p:set>
                                    <p:animEffect filter="image" prLst="opacity: 0.05">
                                      <p:cBhvr rctx="IE">
                                        <p:cTn id="104" dur="indefinite"/>
                                        <p:tgtEl>
                                          <p:spTgt spid="23"/>
                                        </p:tgtEl>
                                      </p:cBhvr>
                                    </p:animEffect>
                                  </p:childTnLst>
                                  <p:subTnLst>
                                    <p:audio>
                                      <p:cMediaNode>
                                        <p:cTn display="0" masterRel="sameClick">
                                          <p:stCondLst>
                                            <p:cond evt="begin" delay="0">
                                              <p:tn val="102"/>
                                            </p:cond>
                                          </p:stCondLst>
                                          <p:endCondLst>
                                            <p:cond evt="onStopAudio" delay="0">
                                              <p:tgtEl>
                                                <p:sldTgt/>
                                              </p:tgtEl>
                                            </p:cond>
                                          </p:endCondLst>
                                        </p:cTn>
                                        <p:tgtEl>
                                          <p:sndTgt r:embed="rId5" name="WIN WIN.wav"/>
                                        </p:tgtEl>
                                      </p:cMediaNode>
                                    </p:audio>
                                  </p:subTnLst>
                                </p:cTn>
                              </p:par>
                              <p:par>
                                <p:cTn id="105" presetID="9" presetClass="emph" presetSubtype="0" nodeType="withEffect">
                                  <p:stCondLst>
                                    <p:cond delay="0"/>
                                  </p:stCondLst>
                                  <p:childTnLst>
                                    <p:set>
                                      <p:cBhvr rctx="PPT">
                                        <p:cTn id="106" dur="indefinite"/>
                                        <p:tgtEl>
                                          <p:spTgt spid="25"/>
                                        </p:tgtEl>
                                        <p:attrNameLst>
                                          <p:attrName>style.opacity</p:attrName>
                                        </p:attrNameLst>
                                      </p:cBhvr>
                                      <p:to>
                                        <p:strVal val="0.05"/>
                                      </p:to>
                                    </p:set>
                                    <p:animEffect filter="image" prLst="opacity: 0.05">
                                      <p:cBhvr rctx="IE">
                                        <p:cTn id="107" dur="indefinite"/>
                                        <p:tgtEl>
                                          <p:spTgt spid="25"/>
                                        </p:tgtEl>
                                      </p:cBhvr>
                                    </p:animEffect>
                                  </p:childTnLst>
                                  <p:subTnLst>
                                    <p:audio>
                                      <p:cMediaNode>
                                        <p:cTn display="0" masterRel="sameClick">
                                          <p:stCondLst>
                                            <p:cond evt="begin" delay="0">
                                              <p:tn val="105"/>
                                            </p:cond>
                                          </p:stCondLst>
                                          <p:endCondLst>
                                            <p:cond evt="onStopAudio" delay="0">
                                              <p:tgtEl>
                                                <p:sldTgt/>
                                              </p:tgtEl>
                                            </p:cond>
                                          </p:endCondLst>
                                        </p:cTn>
                                        <p:tgtEl>
                                          <p:sndTgt r:embed="rId5" name="WIN WIN.wav"/>
                                        </p:tgtEl>
                                      </p:cMediaNode>
                                    </p:audio>
                                  </p:subTnLst>
                                </p:cTn>
                              </p:par>
                            </p:childTnLst>
                          </p:cTn>
                        </p:par>
                      </p:childTnLst>
                    </p:cTn>
                  </p:par>
                </p:childTnLst>
              </p:cTn>
              <p:nextCondLst>
                <p:cond evt="onClick" delay="0">
                  <p:tgtEl>
                    <p:spTgt spid="29"/>
                  </p:tgtEl>
                </p:cond>
              </p:nextCondLst>
            </p:seq>
          </p:childTnLst>
        </p:cTn>
      </p:par>
    </p:tnLst>
    <p:bldLst>
      <p:bldP spid="42" grpId="0" animBg="1"/>
      <p:bldP spid="42" grpId="1" animBg="1"/>
      <p:bldP spid="43" grpId="0" animBg="1"/>
      <p:bldP spid="44" grpId="0" animBg="1"/>
      <p:bldP spid="44"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6D267512-9FC6-4707-BA27-079FFF8ECBC6}"/>
              </a:ext>
            </a:extLst>
          </p:cNvPr>
          <p:cNvPicPr>
            <a:picLocks noChangeAspect="1"/>
          </p:cNvPicPr>
          <p:nvPr/>
        </p:nvPicPr>
        <p:blipFill>
          <a:blip r:embed="rId6"/>
          <a:stretch>
            <a:fillRect/>
          </a:stretch>
        </p:blipFill>
        <p:spPr>
          <a:xfrm>
            <a:off x="0" y="0"/>
            <a:ext cx="9144000" cy="5143500"/>
          </a:xfrm>
          <a:prstGeom prst="rect">
            <a:avLst/>
          </a:prstGeom>
        </p:spPr>
      </p:pic>
      <p:sp>
        <p:nvSpPr>
          <p:cNvPr id="42" name="Rectangle: Rounded Corners 41">
            <a:extLst>
              <a:ext uri="{FF2B5EF4-FFF2-40B4-BE49-F238E27FC236}">
                <a16:creationId xmlns:a16="http://schemas.microsoft.com/office/drawing/2014/main" id="{82828B46-C3D4-4181-B084-342EA7A61220}"/>
              </a:ext>
            </a:extLst>
          </p:cNvPr>
          <p:cNvSpPr/>
          <p:nvPr/>
        </p:nvSpPr>
        <p:spPr>
          <a:xfrm>
            <a:off x="6417169" y="1254882"/>
            <a:ext cx="2501378" cy="963473"/>
          </a:xfrm>
          <a:prstGeom prst="roundRect">
            <a:avLst/>
          </a:prstGeom>
          <a:solidFill>
            <a:srgbClr val="FFC000"/>
          </a:solidFill>
          <a:ln w="38100">
            <a:solidFill>
              <a:srgbClr val="9735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strike="sngStrike"/>
          </a:p>
        </p:txBody>
      </p:sp>
      <p:sp>
        <p:nvSpPr>
          <p:cNvPr id="43" name="Rectangle: Rounded Corners 42">
            <a:extLst>
              <a:ext uri="{FF2B5EF4-FFF2-40B4-BE49-F238E27FC236}">
                <a16:creationId xmlns:a16="http://schemas.microsoft.com/office/drawing/2014/main" id="{D451A0B9-B1E4-4C66-9E20-F2B4C584C7F0}"/>
              </a:ext>
            </a:extLst>
          </p:cNvPr>
          <p:cNvSpPr/>
          <p:nvPr/>
        </p:nvSpPr>
        <p:spPr>
          <a:xfrm>
            <a:off x="6417169" y="2388000"/>
            <a:ext cx="2501378" cy="963473"/>
          </a:xfrm>
          <a:prstGeom prst="roundRect">
            <a:avLst/>
          </a:prstGeom>
          <a:solidFill>
            <a:srgbClr val="FFC000"/>
          </a:solidFill>
          <a:ln w="38100">
            <a:solidFill>
              <a:srgbClr val="9735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strike="sngStrike"/>
          </a:p>
        </p:txBody>
      </p:sp>
      <p:sp>
        <p:nvSpPr>
          <p:cNvPr id="44" name="Rectangle: Rounded Corners 43">
            <a:extLst>
              <a:ext uri="{FF2B5EF4-FFF2-40B4-BE49-F238E27FC236}">
                <a16:creationId xmlns:a16="http://schemas.microsoft.com/office/drawing/2014/main" id="{C8A88E9F-D623-4566-A228-53F940C3FFEA}"/>
              </a:ext>
            </a:extLst>
          </p:cNvPr>
          <p:cNvSpPr/>
          <p:nvPr/>
        </p:nvSpPr>
        <p:spPr>
          <a:xfrm>
            <a:off x="6421920" y="3465448"/>
            <a:ext cx="2501378" cy="963473"/>
          </a:xfrm>
          <a:prstGeom prst="roundRect">
            <a:avLst/>
          </a:prstGeom>
          <a:solidFill>
            <a:srgbClr val="FFC000"/>
          </a:solidFill>
          <a:ln w="38100">
            <a:solidFill>
              <a:srgbClr val="9735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strike="sngStrike"/>
          </a:p>
        </p:txBody>
      </p:sp>
      <p:sp>
        <p:nvSpPr>
          <p:cNvPr id="14" name="Rectangle: Rounded Corners 13">
            <a:extLst>
              <a:ext uri="{FF2B5EF4-FFF2-40B4-BE49-F238E27FC236}">
                <a16:creationId xmlns:a16="http://schemas.microsoft.com/office/drawing/2014/main" id="{4C81DBC7-AE1D-4D2E-A75A-319B0286F1F4}"/>
              </a:ext>
            </a:extLst>
          </p:cNvPr>
          <p:cNvSpPr/>
          <p:nvPr/>
        </p:nvSpPr>
        <p:spPr>
          <a:xfrm>
            <a:off x="6405616" y="179101"/>
            <a:ext cx="2501378" cy="963473"/>
          </a:xfrm>
          <a:prstGeom prst="roundRect">
            <a:avLst/>
          </a:prstGeom>
          <a:solidFill>
            <a:srgbClr val="FFC000"/>
          </a:solidFill>
          <a:ln w="38100">
            <a:solidFill>
              <a:srgbClr val="9735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strike="sngStrike"/>
          </a:p>
        </p:txBody>
      </p:sp>
      <p:grpSp>
        <p:nvGrpSpPr>
          <p:cNvPr id="22" name="A"/>
          <p:cNvGrpSpPr/>
          <p:nvPr/>
        </p:nvGrpSpPr>
        <p:grpSpPr>
          <a:xfrm>
            <a:off x="5872483" y="382679"/>
            <a:ext cx="2350644" cy="574789"/>
            <a:chOff x="8422160" y="1551882"/>
            <a:chExt cx="3810206" cy="931686"/>
          </a:xfrm>
        </p:grpSpPr>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100000" l="0" r="23885">
                          <a14:foregroundMark x1="21007" y1="45732" x2="20144" y2="62195"/>
                          <a14:foregroundMark x1="21151" y1="49390" x2="20576" y2="61585"/>
                          <a14:backgroundMark x1="23165" y1="18293" x2="23165" y2="18293"/>
                          <a14:backgroundMark x1="23165" y1="18293" x2="22014" y2="91463"/>
                          <a14:backgroundMark x1="22014" y1="43293" x2="22014" y2="64634"/>
                        </a14:backgroundRemoval>
                      </a14:imgEffect>
                    </a14:imgLayer>
                  </a14:imgProps>
                </a:ext>
                <a:ext uri="{28A0092B-C50C-407E-A947-70E740481C1C}">
                  <a14:useLocalDpi xmlns:a14="http://schemas.microsoft.com/office/drawing/2010/main" val="0"/>
                </a:ext>
              </a:extLst>
            </a:blip>
            <a:srcRect t="1" r="75649" b="-3870"/>
            <a:stretch/>
          </p:blipFill>
          <p:spPr>
            <a:xfrm>
              <a:off x="8422160" y="1622430"/>
              <a:ext cx="854282" cy="861138"/>
            </a:xfrm>
            <a:prstGeom prst="rect">
              <a:avLst/>
            </a:prstGeom>
          </p:spPr>
        </p:pic>
        <p:sp>
          <p:nvSpPr>
            <p:cNvPr id="12" name="TextBox 11"/>
            <p:cNvSpPr txBox="1"/>
            <p:nvPr/>
          </p:nvSpPr>
          <p:spPr>
            <a:xfrm>
              <a:off x="10394820" y="1551882"/>
              <a:ext cx="1837546" cy="897985"/>
            </a:xfrm>
            <a:prstGeom prst="rect">
              <a:avLst/>
            </a:prstGeom>
            <a:noFill/>
          </p:spPr>
          <p:txBody>
            <a:bodyPr wrap="none" rtlCol="0">
              <a:spAutoFit/>
            </a:bodyPr>
            <a:lstStyle/>
            <a:p>
              <a:pPr algn="ctr"/>
              <a:r>
                <a:rPr lang="vi-VN" sz="3000" b="1">
                  <a:solidFill>
                    <a:srgbClr val="D83440"/>
                  </a:solidFill>
                  <a:latin typeface="UTM Avo" panose="02040603050506020204" pitchFamily="18" charset="0"/>
                </a:rPr>
                <a:t>1495</a:t>
              </a:r>
              <a:endParaRPr lang="en-US" sz="3000" b="1">
                <a:solidFill>
                  <a:srgbClr val="D83440"/>
                </a:solidFill>
                <a:latin typeface="UTM Avo" panose="02040603050506020204" pitchFamily="18" charset="0"/>
              </a:endParaRPr>
            </a:p>
          </p:txBody>
        </p:sp>
      </p:grpSp>
      <p:grpSp>
        <p:nvGrpSpPr>
          <p:cNvPr id="23" name="B"/>
          <p:cNvGrpSpPr/>
          <p:nvPr/>
        </p:nvGrpSpPr>
        <p:grpSpPr>
          <a:xfrm>
            <a:off x="5872487" y="1483465"/>
            <a:ext cx="2350637" cy="553998"/>
            <a:chOff x="8422168" y="2894499"/>
            <a:chExt cx="3810194" cy="897988"/>
          </a:xfrm>
        </p:grpSpPr>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r="78665"/>
            <a:stretch/>
          </p:blipFill>
          <p:spPr>
            <a:xfrm>
              <a:off x="8422168" y="2894499"/>
              <a:ext cx="748454" cy="829058"/>
            </a:xfrm>
            <a:prstGeom prst="rect">
              <a:avLst/>
            </a:prstGeom>
          </p:spPr>
        </p:pic>
        <p:sp>
          <p:nvSpPr>
            <p:cNvPr id="13" name="TextBox 12"/>
            <p:cNvSpPr txBox="1"/>
            <p:nvPr/>
          </p:nvSpPr>
          <p:spPr>
            <a:xfrm>
              <a:off x="10394816" y="2894499"/>
              <a:ext cx="1837546" cy="897988"/>
            </a:xfrm>
            <a:prstGeom prst="rect">
              <a:avLst/>
            </a:prstGeom>
            <a:noFill/>
          </p:spPr>
          <p:txBody>
            <a:bodyPr wrap="none" rtlCol="0">
              <a:spAutoFit/>
            </a:bodyPr>
            <a:lstStyle/>
            <a:p>
              <a:pPr algn="ctr"/>
              <a:r>
                <a:rPr lang="vi-VN" sz="3000" b="1">
                  <a:solidFill>
                    <a:srgbClr val="D83440"/>
                  </a:solidFill>
                  <a:latin typeface="UTM Avo" panose="02040603050506020204" pitchFamily="18" charset="0"/>
                </a:rPr>
                <a:t>1945</a:t>
              </a:r>
              <a:endParaRPr lang="en-US" sz="3000" b="1">
                <a:solidFill>
                  <a:srgbClr val="D83440"/>
                </a:solidFill>
                <a:latin typeface="UTM Avo" panose="02040603050506020204" pitchFamily="18" charset="0"/>
              </a:endParaRPr>
            </a:p>
          </p:txBody>
        </p:sp>
      </p:grpSp>
      <p:grpSp>
        <p:nvGrpSpPr>
          <p:cNvPr id="24" name="C"/>
          <p:cNvGrpSpPr/>
          <p:nvPr/>
        </p:nvGrpSpPr>
        <p:grpSpPr>
          <a:xfrm>
            <a:off x="5872488" y="2583453"/>
            <a:ext cx="2350637" cy="553998"/>
            <a:chOff x="8422168" y="3795686"/>
            <a:chExt cx="3810193" cy="897987"/>
          </a:xfrm>
        </p:grpSpPr>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r="78666"/>
            <a:stretch/>
          </p:blipFill>
          <p:spPr>
            <a:xfrm>
              <a:off x="8422168" y="3845196"/>
              <a:ext cx="748452" cy="829058"/>
            </a:xfrm>
            <a:prstGeom prst="rect">
              <a:avLst/>
            </a:prstGeom>
          </p:spPr>
        </p:pic>
        <p:sp>
          <p:nvSpPr>
            <p:cNvPr id="18" name="TextBox 17"/>
            <p:cNvSpPr txBox="1"/>
            <p:nvPr/>
          </p:nvSpPr>
          <p:spPr>
            <a:xfrm>
              <a:off x="10394816" y="3795686"/>
              <a:ext cx="1837545" cy="897987"/>
            </a:xfrm>
            <a:prstGeom prst="rect">
              <a:avLst/>
            </a:prstGeom>
            <a:noFill/>
          </p:spPr>
          <p:txBody>
            <a:bodyPr wrap="none" rtlCol="0">
              <a:spAutoFit/>
            </a:bodyPr>
            <a:lstStyle/>
            <a:p>
              <a:pPr algn="ctr"/>
              <a:r>
                <a:rPr lang="vi-VN" sz="3000" b="1">
                  <a:solidFill>
                    <a:srgbClr val="D83440"/>
                  </a:solidFill>
                  <a:latin typeface="UTM Avo" panose="02040603050506020204" pitchFamily="18" charset="0"/>
                </a:rPr>
                <a:t>1930</a:t>
              </a:r>
            </a:p>
          </p:txBody>
        </p:sp>
      </p:grpSp>
      <p:grpSp>
        <p:nvGrpSpPr>
          <p:cNvPr id="25" name="D"/>
          <p:cNvGrpSpPr/>
          <p:nvPr/>
        </p:nvGrpSpPr>
        <p:grpSpPr>
          <a:xfrm>
            <a:off x="5872475" y="3663848"/>
            <a:ext cx="2362202" cy="555480"/>
            <a:chOff x="8469285" y="4724562"/>
            <a:chExt cx="3828946" cy="900389"/>
          </a:xfrm>
        </p:grpSpPr>
        <p:pic>
          <p:nvPicPr>
            <p:cNvPr id="9" name="Picture 8"/>
            <p:cNvPicPr>
              <a:picLocks noChangeAspect="1"/>
            </p:cNvPicPr>
            <p:nvPr/>
          </p:nvPicPr>
          <p:blipFill rotWithShape="1">
            <a:blip r:embed="rId11" cstate="print">
              <a:extLst>
                <a:ext uri="{28A0092B-C50C-407E-A947-70E740481C1C}">
                  <a14:useLocalDpi xmlns:a14="http://schemas.microsoft.com/office/drawing/2010/main" val="0"/>
                </a:ext>
              </a:extLst>
            </a:blip>
            <a:srcRect l="1" r="78665"/>
            <a:stretch/>
          </p:blipFill>
          <p:spPr>
            <a:xfrm>
              <a:off x="8469285" y="4795893"/>
              <a:ext cx="748451" cy="829058"/>
            </a:xfrm>
            <a:prstGeom prst="rect">
              <a:avLst/>
            </a:prstGeom>
          </p:spPr>
        </p:pic>
        <p:sp>
          <p:nvSpPr>
            <p:cNvPr id="21" name="TextBox 20"/>
            <p:cNvSpPr txBox="1"/>
            <p:nvPr/>
          </p:nvSpPr>
          <p:spPr>
            <a:xfrm>
              <a:off x="10460682" y="4724562"/>
              <a:ext cx="1837549" cy="897987"/>
            </a:xfrm>
            <a:prstGeom prst="rect">
              <a:avLst/>
            </a:prstGeom>
            <a:noFill/>
          </p:spPr>
          <p:txBody>
            <a:bodyPr wrap="none" rtlCol="0">
              <a:spAutoFit/>
            </a:bodyPr>
            <a:lstStyle/>
            <a:p>
              <a:pPr algn="ctr"/>
              <a:r>
                <a:rPr lang="vi-VN" sz="3000" b="1">
                  <a:solidFill>
                    <a:srgbClr val="D83440"/>
                  </a:solidFill>
                  <a:latin typeface="UTM Avo" panose="02040603050506020204" pitchFamily="18" charset="0"/>
                </a:rPr>
                <a:t>1954</a:t>
              </a:r>
              <a:endParaRPr lang="en-US" sz="3000" b="1">
                <a:solidFill>
                  <a:srgbClr val="D83440"/>
                </a:solidFill>
                <a:latin typeface="UTM Avo" panose="02040603050506020204" pitchFamily="18" charset="0"/>
              </a:endParaRPr>
            </a:p>
          </p:txBody>
        </p:sp>
      </p:grpSp>
      <p:pic>
        <p:nvPicPr>
          <p:cNvPr id="29" name="DAP A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39759" y="4342042"/>
            <a:ext cx="1744809" cy="628658"/>
          </a:xfrm>
          <a:prstGeom prst="rect">
            <a:avLst/>
          </a:prstGeom>
        </p:spPr>
      </p:pic>
      <p:pic>
        <p:nvPicPr>
          <p:cNvPr id="30" name="BAT DAU"/>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92179" y="4342042"/>
            <a:ext cx="1744809" cy="628658"/>
          </a:xfrm>
          <a:prstGeom prst="rect">
            <a:avLst/>
          </a:prstGeom>
        </p:spPr>
      </p:pic>
      <p:pic>
        <p:nvPicPr>
          <p:cNvPr id="31" name="DONG HO CAT"/>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9232" y="125514"/>
            <a:ext cx="675399" cy="898535"/>
          </a:xfrm>
          <a:prstGeom prst="rect">
            <a:avLst/>
          </a:prstGeom>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718" y="141424"/>
            <a:ext cx="1191563" cy="815518"/>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184" y="141426"/>
            <a:ext cx="1191563" cy="815518"/>
          </a:xfrm>
          <a:prstGeom prst="rect">
            <a:avLst/>
          </a:prstGeom>
        </p:spPr>
      </p:pic>
      <p:pic>
        <p:nvPicPr>
          <p:cNvPr id="34" name="Picture 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1718" y="141426"/>
            <a:ext cx="1191563" cy="815518"/>
          </a:xfrm>
          <a:prstGeom prst="rect">
            <a:avLst/>
          </a:prstGeom>
        </p:spPr>
      </p:pic>
      <p:pic>
        <p:nvPicPr>
          <p:cNvPr id="35" name="Picture 3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184" y="141426"/>
            <a:ext cx="1191563" cy="815518"/>
          </a:xfrm>
          <a:prstGeom prst="rect">
            <a:avLst/>
          </a:prstGeom>
        </p:spPr>
      </p:pic>
      <p:pic>
        <p:nvPicPr>
          <p:cNvPr id="36" name="Picture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184" y="141427"/>
            <a:ext cx="1191563" cy="815518"/>
          </a:xfrm>
          <a:prstGeom prst="rect">
            <a:avLst/>
          </a:prstGeom>
        </p:spPr>
      </p:pic>
      <p:pic>
        <p:nvPicPr>
          <p:cNvPr id="37" name="Picture 3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2251" y="141427"/>
            <a:ext cx="1191563" cy="815518"/>
          </a:xfrm>
          <a:prstGeom prst="rect">
            <a:avLst/>
          </a:prstGeom>
        </p:spPr>
      </p:pic>
      <p:pic>
        <p:nvPicPr>
          <p:cNvPr id="40" name="Picture 4" descr="Flying white rocket isolated on white background. Download a Free Preview  or High Quality Adobe Illustrator Ai,… | Space party, Space birthday party,  Space birthday">
            <a:extLst>
              <a:ext uri="{FF2B5EF4-FFF2-40B4-BE49-F238E27FC236}">
                <a16:creationId xmlns:a16="http://schemas.microsoft.com/office/drawing/2014/main" id="{D87BE630-AE1B-4554-B7CA-CFB107A969A5}"/>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0" b="90185" l="0" r="100000">
                        <a14:foregroundMark x1="13000" y1="69074" x2="22000" y2="81667"/>
                        <a14:foregroundMark x1="26600" y1="79722" x2="26600" y2="81019"/>
                        <a14:foregroundMark x1="5500" y1="80741" x2="8900" y2="79537"/>
                      </a14:backgroundRemoval>
                    </a14:imgEffect>
                  </a14:imgLayer>
                </a14:imgProps>
              </a:ext>
              <a:ext uri="{28A0092B-C50C-407E-A947-70E740481C1C}">
                <a14:useLocalDpi xmlns:a14="http://schemas.microsoft.com/office/drawing/2010/main" val="0"/>
              </a:ext>
            </a:extLst>
          </a:blip>
          <a:srcRect/>
          <a:stretch>
            <a:fillRect/>
          </a:stretch>
        </p:blipFill>
        <p:spPr bwMode="auto">
          <a:xfrm rot="18932766">
            <a:off x="-516161" y="1658267"/>
            <a:ext cx="2679786" cy="289416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D354803-59D5-4B78-AD19-EC210200D38F}"/>
              </a:ext>
            </a:extLst>
          </p:cNvPr>
          <p:cNvGrpSpPr/>
          <p:nvPr/>
        </p:nvGrpSpPr>
        <p:grpSpPr>
          <a:xfrm>
            <a:off x="1644099" y="109398"/>
            <a:ext cx="4420762" cy="4149410"/>
            <a:chOff x="2192132" y="145863"/>
            <a:chExt cx="5894349" cy="5532547"/>
          </a:xfrm>
        </p:grpSpPr>
        <p:pic>
          <p:nvPicPr>
            <p:cNvPr id="4" name="BANG CAU HOI"/>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92132" y="145863"/>
              <a:ext cx="5894349" cy="5532547"/>
            </a:xfrm>
            <a:prstGeom prst="rect">
              <a:avLst/>
            </a:prstGeom>
          </p:spPr>
        </p:pic>
        <p:sp>
          <p:nvSpPr>
            <p:cNvPr id="10" name="TextBox 9"/>
            <p:cNvSpPr txBox="1"/>
            <p:nvPr/>
          </p:nvSpPr>
          <p:spPr>
            <a:xfrm>
              <a:off x="2434999" y="2813280"/>
              <a:ext cx="4886510" cy="1785104"/>
            </a:xfrm>
            <a:prstGeom prst="rect">
              <a:avLst/>
            </a:prstGeom>
            <a:noFill/>
          </p:spPr>
          <p:txBody>
            <a:bodyPr wrap="square" rtlCol="0">
              <a:spAutoFit/>
            </a:bodyPr>
            <a:lstStyle/>
            <a:p>
              <a:pPr algn="ctr"/>
              <a:r>
                <a:rPr lang="vi-VN" sz="2700" b="1">
                  <a:solidFill>
                    <a:srgbClr val="D83440"/>
                  </a:solidFill>
                  <a:latin typeface="UTM Avo" panose="02040603050506020204" pitchFamily="18" charset="0"/>
                </a:rPr>
                <a:t>Cách mạng tháng Tám thành công vào năm nào?</a:t>
              </a:r>
              <a:endParaRPr lang="en-US" sz="2700" b="1">
                <a:solidFill>
                  <a:srgbClr val="D83440"/>
                </a:solidFill>
                <a:latin typeface="UTM Avo" panose="02040603050506020204" pitchFamily="18" charset="0"/>
              </a:endParaRPr>
            </a:p>
          </p:txBody>
        </p:sp>
        <p:sp>
          <p:nvSpPr>
            <p:cNvPr id="3" name="Rectangle: Rounded Corners 2">
              <a:extLst>
                <a:ext uri="{FF2B5EF4-FFF2-40B4-BE49-F238E27FC236}">
                  <a16:creationId xmlns:a16="http://schemas.microsoft.com/office/drawing/2014/main" id="{19B65117-C220-48B9-AC76-AD47A401C261}"/>
                </a:ext>
              </a:extLst>
            </p:cNvPr>
            <p:cNvSpPr/>
            <p:nvPr/>
          </p:nvSpPr>
          <p:spPr>
            <a:xfrm>
              <a:off x="6314173" y="1275922"/>
              <a:ext cx="279132" cy="298877"/>
            </a:xfrm>
            <a:prstGeom prst="roundRect">
              <a:avLst/>
            </a:prstGeom>
            <a:solidFill>
              <a:srgbClr val="ED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Rectangle: Rounded Corners 37">
              <a:extLst>
                <a:ext uri="{FF2B5EF4-FFF2-40B4-BE49-F238E27FC236}">
                  <a16:creationId xmlns:a16="http://schemas.microsoft.com/office/drawing/2014/main" id="{C4081270-534D-49CE-980C-69C01A806360}"/>
                </a:ext>
              </a:extLst>
            </p:cNvPr>
            <p:cNvSpPr/>
            <p:nvPr/>
          </p:nvSpPr>
          <p:spPr>
            <a:xfrm>
              <a:off x="6296711" y="1560678"/>
              <a:ext cx="279132" cy="88735"/>
            </a:xfrm>
            <a:prstGeom prst="roundRect">
              <a:avLst/>
            </a:prstGeom>
            <a:solidFill>
              <a:srgbClr val="EBB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Rectangle: Rounded Corners 40">
              <a:extLst>
                <a:ext uri="{FF2B5EF4-FFF2-40B4-BE49-F238E27FC236}">
                  <a16:creationId xmlns:a16="http://schemas.microsoft.com/office/drawing/2014/main" id="{15198C8B-4BDA-45AD-93BB-08E319D3B2D4}"/>
                </a:ext>
              </a:extLst>
            </p:cNvPr>
            <p:cNvSpPr/>
            <p:nvPr/>
          </p:nvSpPr>
          <p:spPr>
            <a:xfrm>
              <a:off x="6296711" y="1637782"/>
              <a:ext cx="279132" cy="76192"/>
            </a:xfrm>
            <a:prstGeom prst="roundRect">
              <a:avLst/>
            </a:prstGeom>
            <a:solidFill>
              <a:srgbClr val="E9A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F91DF3D9-338B-4F59-98D1-534185E3A12E}"/>
                </a:ext>
              </a:extLst>
            </p:cNvPr>
            <p:cNvSpPr/>
            <p:nvPr/>
          </p:nvSpPr>
          <p:spPr>
            <a:xfrm>
              <a:off x="6182821" y="1064074"/>
              <a:ext cx="466795" cy="830997"/>
            </a:xfrm>
            <a:prstGeom prst="rect">
              <a:avLst/>
            </a:prstGeom>
            <a:noFill/>
          </p:spPr>
          <p:txBody>
            <a:bodyPr wrap="none" lIns="68580" tIns="34290" rIns="68580" bIns="34290">
              <a:spAutoFit/>
            </a:bodyPr>
            <a:lstStyle/>
            <a:p>
              <a:pPr algn="ctr"/>
              <a:r>
                <a:rPr lang="vi-VN" sz="3600">
                  <a:ln w="0"/>
                  <a:solidFill>
                    <a:srgbClr val="973537"/>
                  </a:solidFill>
                  <a:effectLst>
                    <a:outerShdw blurRad="38100" dist="19050" dir="2700000" algn="tl" rotWithShape="0">
                      <a:schemeClr val="dk1">
                        <a:alpha val="40000"/>
                      </a:schemeClr>
                    </a:outerShdw>
                  </a:effectLst>
                  <a:latin typeface="UTM Showcard" panose="02040603050506020204" pitchFamily="18" charset="0"/>
                </a:rPr>
                <a:t>2</a:t>
              </a:r>
              <a:endParaRPr lang="en-US" sz="3600">
                <a:ln w="0"/>
                <a:solidFill>
                  <a:srgbClr val="973537"/>
                </a:solidFill>
                <a:effectLst>
                  <a:outerShdw blurRad="38100" dist="19050" dir="2700000" algn="tl" rotWithShape="0">
                    <a:schemeClr val="dk1">
                      <a:alpha val="40000"/>
                    </a:schemeClr>
                  </a:outerShdw>
                </a:effectLst>
                <a:latin typeface="UTM Showcard" panose="02040603050506020204" pitchFamily="18" charset="0"/>
              </a:endParaRPr>
            </a:p>
          </p:txBody>
        </p:sp>
      </p:grpSp>
    </p:spTree>
    <p:extLst>
      <p:ext uri="{BB962C8B-B14F-4D97-AF65-F5344CB8AC3E}">
        <p14:creationId xmlns:p14="http://schemas.microsoft.com/office/powerpoint/2010/main" val="2721362947"/>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ing WAV.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ing WAV.wav"/>
                                        </p:tgtEl>
                                      </p:cMediaNode>
                                    </p:audio>
                                  </p:subTnLst>
                                </p:cTn>
                              </p:par>
                              <p:par>
                                <p:cTn id="22" presetID="42"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ing WAV.wav"/>
                                        </p:tgtEl>
                                      </p:cMediaNode>
                                    </p:audio>
                                  </p:subTnLst>
                                </p:cTn>
                              </p:par>
                              <p:par>
                                <p:cTn id="34" presetID="42"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Ting WAV.wav"/>
                                        </p:tgtEl>
                                      </p:cMediaNode>
                                    </p:audio>
                                  </p:sub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5 giay.wav"/>
                                        </p:tgtEl>
                                      </p:cMediaNode>
                                    </p:audio>
                                  </p:subTnLst>
                                </p:cTn>
                              </p:par>
                              <p:par>
                                <p:cTn id="56" presetID="1" presetClass="entr" presetSubtype="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999"/>
                                          </p:stCondLst>
                                        </p:cTn>
                                        <p:tgtEl>
                                          <p:spTgt spid="37"/>
                                        </p:tgtEl>
                                        <p:attrNameLst>
                                          <p:attrName>style.visibility</p:attrName>
                                        </p:attrNameLst>
                                      </p:cBhvr>
                                      <p:to>
                                        <p:strVal val="hidden"/>
                                      </p:to>
                                    </p:set>
                                  </p:childTnLst>
                                </p:cTn>
                              </p:par>
                            </p:childTnLst>
                          </p:cTn>
                        </p:par>
                        <p:par>
                          <p:cTn id="60" fill="hold">
                            <p:stCondLst>
                              <p:cond delay="1000"/>
                            </p:stCondLst>
                            <p:childTnLst>
                              <p:par>
                                <p:cTn id="61" presetID="1"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par>
                          <p:cTn id="63" fill="hold">
                            <p:stCondLst>
                              <p:cond delay="1000"/>
                            </p:stCondLst>
                            <p:childTnLst>
                              <p:par>
                                <p:cTn id="64" presetID="1" presetClass="exit" presetSubtype="0" fill="hold" nodeType="afterEffect">
                                  <p:stCondLst>
                                    <p:cond delay="0"/>
                                  </p:stCondLst>
                                  <p:childTnLst>
                                    <p:set>
                                      <p:cBhvr>
                                        <p:cTn id="65" dur="1" fill="hold">
                                          <p:stCondLst>
                                            <p:cond delay="999"/>
                                          </p:stCondLst>
                                        </p:cTn>
                                        <p:tgtEl>
                                          <p:spTgt spid="36"/>
                                        </p:tgtEl>
                                        <p:attrNameLst>
                                          <p:attrName>style.visibility</p:attrName>
                                        </p:attrNameLst>
                                      </p:cBhvr>
                                      <p:to>
                                        <p:strVal val="hidden"/>
                                      </p:to>
                                    </p:set>
                                  </p:childTnLst>
                                </p:cTn>
                              </p:par>
                            </p:childTnLst>
                          </p:cTn>
                        </p:par>
                        <p:par>
                          <p:cTn id="66" fill="hold">
                            <p:stCondLst>
                              <p:cond delay="2000"/>
                            </p:stCondLst>
                            <p:childTnLst>
                              <p:par>
                                <p:cTn id="67" presetID="1" presetClass="entr" presetSubtype="0"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par>
                          <p:cTn id="69" fill="hold">
                            <p:stCondLst>
                              <p:cond delay="2000"/>
                            </p:stCondLst>
                            <p:childTnLst>
                              <p:par>
                                <p:cTn id="70" presetID="1" presetClass="exit" presetSubtype="0" fill="hold" nodeType="afterEffect">
                                  <p:stCondLst>
                                    <p:cond delay="0"/>
                                  </p:stCondLst>
                                  <p:childTnLst>
                                    <p:set>
                                      <p:cBhvr>
                                        <p:cTn id="71" dur="1" fill="hold">
                                          <p:stCondLst>
                                            <p:cond delay="999"/>
                                          </p:stCondLst>
                                        </p:cTn>
                                        <p:tgtEl>
                                          <p:spTgt spid="35"/>
                                        </p:tgtEl>
                                        <p:attrNameLst>
                                          <p:attrName>style.visibility</p:attrName>
                                        </p:attrNameLst>
                                      </p:cBhvr>
                                      <p:to>
                                        <p:strVal val="hidden"/>
                                      </p:to>
                                    </p:set>
                                  </p:childTnLst>
                                </p:cTn>
                              </p:par>
                            </p:childTnLst>
                          </p:cTn>
                        </p:par>
                        <p:par>
                          <p:cTn id="72" fill="hold">
                            <p:stCondLst>
                              <p:cond delay="3000"/>
                            </p:stCondLst>
                            <p:childTnLst>
                              <p:par>
                                <p:cTn id="73" presetID="1"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par>
                          <p:cTn id="75" fill="hold">
                            <p:stCondLst>
                              <p:cond delay="3000"/>
                            </p:stCondLst>
                            <p:childTnLst>
                              <p:par>
                                <p:cTn id="76" presetID="1" presetClass="exit" presetSubtype="0" fill="hold" nodeType="afterEffect">
                                  <p:stCondLst>
                                    <p:cond delay="0"/>
                                  </p:stCondLst>
                                  <p:childTnLst>
                                    <p:set>
                                      <p:cBhvr>
                                        <p:cTn id="77" dur="1" fill="hold">
                                          <p:stCondLst>
                                            <p:cond delay="999"/>
                                          </p:stCondLst>
                                        </p:cTn>
                                        <p:tgtEl>
                                          <p:spTgt spid="34"/>
                                        </p:tgtEl>
                                        <p:attrNameLst>
                                          <p:attrName>style.visibility</p:attrName>
                                        </p:attrNameLst>
                                      </p:cBhvr>
                                      <p:to>
                                        <p:strVal val="hidden"/>
                                      </p:to>
                                    </p:set>
                                  </p:childTnLst>
                                </p:cTn>
                              </p:par>
                            </p:childTnLst>
                          </p:cTn>
                        </p:par>
                        <p:par>
                          <p:cTn id="78" fill="hold">
                            <p:stCondLst>
                              <p:cond delay="4000"/>
                            </p:stCondLst>
                            <p:childTnLst>
                              <p:par>
                                <p:cTn id="79" presetID="1" presetClass="entr" presetSubtype="0" fill="hold" nodeType="after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childTnLst>
                          </p:cTn>
                        </p:par>
                        <p:par>
                          <p:cTn id="81" fill="hold">
                            <p:stCondLst>
                              <p:cond delay="4000"/>
                            </p:stCondLst>
                            <p:childTnLst>
                              <p:par>
                                <p:cTn id="82" presetID="1" presetClass="exit" presetSubtype="0" fill="hold" nodeType="afterEffect">
                                  <p:stCondLst>
                                    <p:cond delay="0"/>
                                  </p:stCondLst>
                                  <p:childTnLst>
                                    <p:set>
                                      <p:cBhvr>
                                        <p:cTn id="83" dur="1" fill="hold">
                                          <p:stCondLst>
                                            <p:cond delay="999"/>
                                          </p:stCondLst>
                                        </p:cTn>
                                        <p:tgtEl>
                                          <p:spTgt spid="33"/>
                                        </p:tgtEl>
                                        <p:attrNameLst>
                                          <p:attrName>style.visibility</p:attrName>
                                        </p:attrNameLst>
                                      </p:cBhvr>
                                      <p:to>
                                        <p:strVal val="hidden"/>
                                      </p:to>
                                    </p:set>
                                  </p:childTnLst>
                                </p:cTn>
                              </p:par>
                            </p:childTnLst>
                          </p:cTn>
                        </p:par>
                        <p:par>
                          <p:cTn id="84" fill="hold">
                            <p:stCondLst>
                              <p:cond delay="5000"/>
                            </p:stCondLst>
                            <p:childTnLst>
                              <p:par>
                                <p:cTn id="85" presetID="1" presetClass="entr" presetSubtype="0"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87" restart="whenNotActive" fill="hold" evtFilter="cancelBubble" nodeType="interactiveSeq">
                <p:stCondLst>
                  <p:cond evt="onClick" delay="0">
                    <p:tgtEl>
                      <p:spTgt spid="29"/>
                    </p:tgtEl>
                  </p:cond>
                </p:stCondLst>
                <p:endSync evt="end" delay="0">
                  <p:rtn val="all"/>
                </p:endSync>
                <p:childTnLst>
                  <p:par>
                    <p:cTn id="88" fill="hold">
                      <p:stCondLst>
                        <p:cond delay="0"/>
                      </p:stCondLst>
                      <p:childTnLst>
                        <p:par>
                          <p:cTn id="89" fill="hold">
                            <p:stCondLst>
                              <p:cond delay="0"/>
                            </p:stCondLst>
                            <p:childTnLst>
                              <p:par>
                                <p:cTn id="90" presetID="9" presetClass="emph" presetSubtype="0" nodeType="clickEffect">
                                  <p:stCondLst>
                                    <p:cond delay="100"/>
                                  </p:stCondLst>
                                  <p:childTnLst>
                                    <p:set>
                                      <p:cBhvr rctx="PPT">
                                        <p:cTn id="91" dur="indefinite"/>
                                        <p:tgtEl>
                                          <p:spTgt spid="22"/>
                                        </p:tgtEl>
                                        <p:attrNameLst>
                                          <p:attrName>style.opacity</p:attrName>
                                        </p:attrNameLst>
                                      </p:cBhvr>
                                      <p:to>
                                        <p:strVal val="0.05"/>
                                      </p:to>
                                    </p:set>
                                    <p:animEffect filter="image" prLst="opacity: 0.05">
                                      <p:cBhvr rctx="IE">
                                        <p:cTn id="92" dur="indefinite"/>
                                        <p:tgtEl>
                                          <p:spTgt spid="22"/>
                                        </p:tgtEl>
                                      </p:cBhvr>
                                    </p:animEffect>
                                  </p:childTnLst>
                                  <p:subTnLst>
                                    <p:audio>
                                      <p:cMediaNode>
                                        <p:cTn display="0" masterRel="sameClick">
                                          <p:stCondLst>
                                            <p:cond evt="begin" delay="0">
                                              <p:tn val="90"/>
                                            </p:cond>
                                          </p:stCondLst>
                                          <p:endCondLst>
                                            <p:cond evt="onStopAudio" delay="0">
                                              <p:tgtEl>
                                                <p:sldTgt/>
                                              </p:tgtEl>
                                            </p:cond>
                                          </p:endCondLst>
                                        </p:cTn>
                                        <p:tgtEl>
                                          <p:sndTgt r:embed="rId5" name="WIN WIN.wav"/>
                                        </p:tgtEl>
                                      </p:cMediaNode>
                                    </p:audio>
                                  </p:subTnLst>
                                </p:cTn>
                              </p:par>
                              <p:par>
                                <p:cTn id="93" presetID="9" presetClass="emph" presetSubtype="0" grpId="1" nodeType="withEffect">
                                  <p:stCondLst>
                                    <p:cond delay="100"/>
                                  </p:stCondLst>
                                  <p:childTnLst>
                                    <p:set>
                                      <p:cBhvr>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par>
                                <p:cTn id="96" presetID="9" presetClass="emph" presetSubtype="0" nodeType="withEffect">
                                  <p:stCondLst>
                                    <p:cond delay="100"/>
                                  </p:stCondLst>
                                  <p:childTnLst>
                                    <p:set>
                                      <p:cBhvr>
                                        <p:cTn id="97" dur="indefinite"/>
                                        <p:tgtEl>
                                          <p:spTgt spid="24"/>
                                        </p:tgtEl>
                                        <p:attrNameLst>
                                          <p:attrName>style.opacity</p:attrName>
                                        </p:attrNameLst>
                                      </p:cBhvr>
                                      <p:to>
                                        <p:strVal val="0.25"/>
                                      </p:to>
                                    </p:set>
                                    <p:animEffect filter="image" prLst="opacity: 0.25">
                                      <p:cBhvr rctx="IE">
                                        <p:cTn id="98" dur="indefinite"/>
                                        <p:tgtEl>
                                          <p:spTgt spid="24"/>
                                        </p:tgtEl>
                                      </p:cBhvr>
                                    </p:animEffect>
                                  </p:childTnLst>
                                </p:cTn>
                              </p:par>
                              <p:par>
                                <p:cTn id="99" presetID="9" presetClass="emph" presetSubtype="0" grpId="1" nodeType="withEffect">
                                  <p:stCondLst>
                                    <p:cond delay="100"/>
                                  </p:stCondLst>
                                  <p:childTnLst>
                                    <p:set>
                                      <p:cBhvr>
                                        <p:cTn id="100" dur="indefinite"/>
                                        <p:tgtEl>
                                          <p:spTgt spid="43"/>
                                        </p:tgtEl>
                                        <p:attrNameLst>
                                          <p:attrName>style.opacity</p:attrName>
                                        </p:attrNameLst>
                                      </p:cBhvr>
                                      <p:to>
                                        <p:strVal val="0.25"/>
                                      </p:to>
                                    </p:set>
                                    <p:animEffect filter="image" prLst="opacity: 0.25">
                                      <p:cBhvr rctx="IE">
                                        <p:cTn id="101" dur="indefinite"/>
                                        <p:tgtEl>
                                          <p:spTgt spid="43"/>
                                        </p:tgtEl>
                                      </p:cBhvr>
                                    </p:animEffect>
                                  </p:childTnLst>
                                </p:cTn>
                              </p:par>
                              <p:par>
                                <p:cTn id="102" presetID="9" presetClass="emph" presetSubtype="0" grpId="1" nodeType="withEffect">
                                  <p:stCondLst>
                                    <p:cond delay="100"/>
                                  </p:stCondLst>
                                  <p:childTnLst>
                                    <p:set>
                                      <p:cBhvr>
                                        <p:cTn id="103" dur="indefinite"/>
                                        <p:tgtEl>
                                          <p:spTgt spid="44"/>
                                        </p:tgtEl>
                                        <p:attrNameLst>
                                          <p:attrName>style.opacity</p:attrName>
                                        </p:attrNameLst>
                                      </p:cBhvr>
                                      <p:to>
                                        <p:strVal val="0.25"/>
                                      </p:to>
                                    </p:set>
                                    <p:animEffect filter="image" prLst="opacity: 0.25">
                                      <p:cBhvr rctx="IE">
                                        <p:cTn id="104" dur="indefinite"/>
                                        <p:tgtEl>
                                          <p:spTgt spid="44"/>
                                        </p:tgtEl>
                                      </p:cBhvr>
                                    </p:animEffect>
                                  </p:childTnLst>
                                </p:cTn>
                              </p:par>
                              <p:par>
                                <p:cTn id="105" presetID="9" presetClass="emph" presetSubtype="0" nodeType="withEffect">
                                  <p:stCondLst>
                                    <p:cond delay="0"/>
                                  </p:stCondLst>
                                  <p:childTnLst>
                                    <p:set>
                                      <p:cBhvr rctx="PPT">
                                        <p:cTn id="106" dur="indefinite"/>
                                        <p:tgtEl>
                                          <p:spTgt spid="25"/>
                                        </p:tgtEl>
                                        <p:attrNameLst>
                                          <p:attrName>style.opacity</p:attrName>
                                        </p:attrNameLst>
                                      </p:cBhvr>
                                      <p:to>
                                        <p:strVal val="0.05"/>
                                      </p:to>
                                    </p:set>
                                    <p:animEffect filter="image" prLst="opacity: 0.05">
                                      <p:cBhvr rctx="IE">
                                        <p:cTn id="107" dur="indefinite"/>
                                        <p:tgtEl>
                                          <p:spTgt spid="25"/>
                                        </p:tgtEl>
                                      </p:cBhvr>
                                    </p:animEffect>
                                  </p:childTnLst>
                                  <p:subTnLst>
                                    <p:audio>
                                      <p:cMediaNode>
                                        <p:cTn display="0" masterRel="sameClick">
                                          <p:stCondLst>
                                            <p:cond evt="begin" delay="0">
                                              <p:tn val="105"/>
                                            </p:cond>
                                          </p:stCondLst>
                                          <p:endCondLst>
                                            <p:cond evt="onStopAudio" delay="0">
                                              <p:tgtEl>
                                                <p:sldTgt/>
                                              </p:tgtEl>
                                            </p:cond>
                                          </p:endCondLst>
                                        </p:cTn>
                                        <p:tgtEl>
                                          <p:sndTgt r:embed="rId5" name="WIN WIN.wav"/>
                                        </p:tgtEl>
                                      </p:cMediaNode>
                                    </p:audio>
                                  </p:subTnLst>
                                </p:cTn>
                              </p:par>
                            </p:childTnLst>
                          </p:cTn>
                        </p:par>
                      </p:childTnLst>
                    </p:cTn>
                  </p:par>
                </p:childTnLst>
              </p:cTn>
              <p:nextCondLst>
                <p:cond evt="onClick" delay="0">
                  <p:tgtEl>
                    <p:spTgt spid="29"/>
                  </p:tgtEl>
                </p:cond>
              </p:nextCondLst>
            </p:seq>
          </p:childTnLst>
        </p:cTn>
      </p:par>
    </p:tnLst>
    <p:bldLst>
      <p:bldP spid="42" grpId="0" animBg="1"/>
      <p:bldP spid="43" grpId="0" animBg="1"/>
      <p:bldP spid="43" grpId="1" animBg="1"/>
      <p:bldP spid="44" grpId="0" animBg="1"/>
      <p:bldP spid="44" grpId="1"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6D267512-9FC6-4707-BA27-079FFF8ECBC6}"/>
              </a:ext>
            </a:extLst>
          </p:cNvPr>
          <p:cNvPicPr>
            <a:picLocks noChangeAspect="1"/>
          </p:cNvPicPr>
          <p:nvPr/>
        </p:nvPicPr>
        <p:blipFill>
          <a:blip r:embed="rId6"/>
          <a:stretch>
            <a:fillRect/>
          </a:stretch>
        </p:blipFill>
        <p:spPr>
          <a:xfrm>
            <a:off x="0" y="0"/>
            <a:ext cx="9144000" cy="5143500"/>
          </a:xfrm>
          <a:prstGeom prst="rect">
            <a:avLst/>
          </a:prstGeom>
        </p:spPr>
      </p:pic>
      <p:sp>
        <p:nvSpPr>
          <p:cNvPr id="42" name="Rectangle: Rounded Corners 41">
            <a:extLst>
              <a:ext uri="{FF2B5EF4-FFF2-40B4-BE49-F238E27FC236}">
                <a16:creationId xmlns:a16="http://schemas.microsoft.com/office/drawing/2014/main" id="{82828B46-C3D4-4181-B084-342EA7A61220}"/>
              </a:ext>
            </a:extLst>
          </p:cNvPr>
          <p:cNvSpPr/>
          <p:nvPr/>
        </p:nvSpPr>
        <p:spPr>
          <a:xfrm>
            <a:off x="6417169" y="1254882"/>
            <a:ext cx="2501378" cy="963473"/>
          </a:xfrm>
          <a:prstGeom prst="roundRect">
            <a:avLst/>
          </a:prstGeom>
          <a:solidFill>
            <a:srgbClr val="FFC000"/>
          </a:solidFill>
          <a:ln w="38100">
            <a:solidFill>
              <a:srgbClr val="9735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strike="sngStrike"/>
          </a:p>
        </p:txBody>
      </p:sp>
      <p:sp>
        <p:nvSpPr>
          <p:cNvPr id="43" name="Rectangle: Rounded Corners 42">
            <a:extLst>
              <a:ext uri="{FF2B5EF4-FFF2-40B4-BE49-F238E27FC236}">
                <a16:creationId xmlns:a16="http://schemas.microsoft.com/office/drawing/2014/main" id="{D451A0B9-B1E4-4C66-9E20-F2B4C584C7F0}"/>
              </a:ext>
            </a:extLst>
          </p:cNvPr>
          <p:cNvSpPr/>
          <p:nvPr/>
        </p:nvSpPr>
        <p:spPr>
          <a:xfrm>
            <a:off x="6417169" y="2388000"/>
            <a:ext cx="2501378" cy="963473"/>
          </a:xfrm>
          <a:prstGeom prst="roundRect">
            <a:avLst/>
          </a:prstGeom>
          <a:solidFill>
            <a:srgbClr val="FFC000"/>
          </a:solidFill>
          <a:ln w="38100">
            <a:solidFill>
              <a:srgbClr val="9735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strike="sngStrike"/>
          </a:p>
        </p:txBody>
      </p:sp>
      <p:sp>
        <p:nvSpPr>
          <p:cNvPr id="44" name="Rectangle: Rounded Corners 43">
            <a:extLst>
              <a:ext uri="{FF2B5EF4-FFF2-40B4-BE49-F238E27FC236}">
                <a16:creationId xmlns:a16="http://schemas.microsoft.com/office/drawing/2014/main" id="{C8A88E9F-D623-4566-A228-53F940C3FFEA}"/>
              </a:ext>
            </a:extLst>
          </p:cNvPr>
          <p:cNvSpPr/>
          <p:nvPr/>
        </p:nvSpPr>
        <p:spPr>
          <a:xfrm>
            <a:off x="6421920" y="3465448"/>
            <a:ext cx="2501378" cy="963473"/>
          </a:xfrm>
          <a:prstGeom prst="roundRect">
            <a:avLst/>
          </a:prstGeom>
          <a:solidFill>
            <a:srgbClr val="FFC000"/>
          </a:solidFill>
          <a:ln w="38100">
            <a:solidFill>
              <a:srgbClr val="9735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strike="sngStrike"/>
          </a:p>
        </p:txBody>
      </p:sp>
      <p:sp>
        <p:nvSpPr>
          <p:cNvPr id="14" name="Rectangle: Rounded Corners 13">
            <a:extLst>
              <a:ext uri="{FF2B5EF4-FFF2-40B4-BE49-F238E27FC236}">
                <a16:creationId xmlns:a16="http://schemas.microsoft.com/office/drawing/2014/main" id="{4C81DBC7-AE1D-4D2E-A75A-319B0286F1F4}"/>
              </a:ext>
            </a:extLst>
          </p:cNvPr>
          <p:cNvSpPr/>
          <p:nvPr/>
        </p:nvSpPr>
        <p:spPr>
          <a:xfrm>
            <a:off x="6405616" y="179101"/>
            <a:ext cx="2501378" cy="963473"/>
          </a:xfrm>
          <a:prstGeom prst="roundRect">
            <a:avLst/>
          </a:prstGeom>
          <a:solidFill>
            <a:srgbClr val="FFC000"/>
          </a:solidFill>
          <a:ln w="38100">
            <a:solidFill>
              <a:srgbClr val="97353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strike="sngStrike"/>
          </a:p>
        </p:txBody>
      </p:sp>
      <p:grpSp>
        <p:nvGrpSpPr>
          <p:cNvPr id="22" name="A"/>
          <p:cNvGrpSpPr/>
          <p:nvPr/>
        </p:nvGrpSpPr>
        <p:grpSpPr>
          <a:xfrm>
            <a:off x="5872480" y="382679"/>
            <a:ext cx="2815514" cy="574789"/>
            <a:chOff x="8422160" y="1551882"/>
            <a:chExt cx="4563724" cy="931686"/>
          </a:xfrm>
        </p:grpSpPr>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100000" l="0" r="23885">
                          <a14:foregroundMark x1="21007" y1="45732" x2="20144" y2="62195"/>
                          <a14:foregroundMark x1="21151" y1="49390" x2="20576" y2="61585"/>
                          <a14:backgroundMark x1="23165" y1="18293" x2="23165" y2="18293"/>
                          <a14:backgroundMark x1="23165" y1="18293" x2="22014" y2="91463"/>
                          <a14:backgroundMark x1="22014" y1="43293" x2="22014" y2="64634"/>
                        </a14:backgroundRemoval>
                      </a14:imgEffect>
                    </a14:imgLayer>
                  </a14:imgProps>
                </a:ext>
                <a:ext uri="{28A0092B-C50C-407E-A947-70E740481C1C}">
                  <a14:useLocalDpi xmlns:a14="http://schemas.microsoft.com/office/drawing/2010/main" val="0"/>
                </a:ext>
              </a:extLst>
            </a:blip>
            <a:srcRect t="1" r="75649" b="-3870"/>
            <a:stretch/>
          </p:blipFill>
          <p:spPr>
            <a:xfrm>
              <a:off x="8422160" y="1622430"/>
              <a:ext cx="854282" cy="861138"/>
            </a:xfrm>
            <a:prstGeom prst="rect">
              <a:avLst/>
            </a:prstGeom>
          </p:spPr>
        </p:pic>
        <p:sp>
          <p:nvSpPr>
            <p:cNvPr id="12" name="TextBox 11"/>
            <p:cNvSpPr txBox="1"/>
            <p:nvPr/>
          </p:nvSpPr>
          <p:spPr>
            <a:xfrm>
              <a:off x="9641301" y="1551882"/>
              <a:ext cx="3344583" cy="897985"/>
            </a:xfrm>
            <a:prstGeom prst="rect">
              <a:avLst/>
            </a:prstGeom>
            <a:noFill/>
          </p:spPr>
          <p:txBody>
            <a:bodyPr wrap="none" rtlCol="0">
              <a:spAutoFit/>
            </a:bodyPr>
            <a:lstStyle/>
            <a:p>
              <a:pPr algn="ctr"/>
              <a:r>
                <a:rPr lang="vi-VN" sz="3000" b="1">
                  <a:solidFill>
                    <a:srgbClr val="D83440"/>
                  </a:solidFill>
                  <a:latin typeface="UTM Avo" panose="02040603050506020204" pitchFamily="18" charset="0"/>
                </a:rPr>
                <a:t>5/9/1495</a:t>
              </a:r>
              <a:endParaRPr lang="en-US" sz="3000" b="1">
                <a:solidFill>
                  <a:srgbClr val="D83440"/>
                </a:solidFill>
                <a:latin typeface="UTM Avo" panose="02040603050506020204" pitchFamily="18" charset="0"/>
              </a:endParaRPr>
            </a:p>
          </p:txBody>
        </p:sp>
      </p:grpSp>
      <p:grpSp>
        <p:nvGrpSpPr>
          <p:cNvPr id="23" name="B"/>
          <p:cNvGrpSpPr/>
          <p:nvPr/>
        </p:nvGrpSpPr>
        <p:grpSpPr>
          <a:xfrm>
            <a:off x="5872489" y="1483466"/>
            <a:ext cx="2815509" cy="553998"/>
            <a:chOff x="8422168" y="2894499"/>
            <a:chExt cx="4563711" cy="897988"/>
          </a:xfrm>
        </p:grpSpPr>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r="78665"/>
            <a:stretch/>
          </p:blipFill>
          <p:spPr>
            <a:xfrm>
              <a:off x="8422168" y="2894499"/>
              <a:ext cx="748454" cy="829058"/>
            </a:xfrm>
            <a:prstGeom prst="rect">
              <a:avLst/>
            </a:prstGeom>
          </p:spPr>
        </p:pic>
        <p:sp>
          <p:nvSpPr>
            <p:cNvPr id="13" name="TextBox 12"/>
            <p:cNvSpPr txBox="1"/>
            <p:nvPr/>
          </p:nvSpPr>
          <p:spPr>
            <a:xfrm>
              <a:off x="9641300" y="2894499"/>
              <a:ext cx="3344579" cy="897988"/>
            </a:xfrm>
            <a:prstGeom prst="rect">
              <a:avLst/>
            </a:prstGeom>
            <a:noFill/>
          </p:spPr>
          <p:txBody>
            <a:bodyPr wrap="none" rtlCol="0">
              <a:spAutoFit/>
            </a:bodyPr>
            <a:lstStyle/>
            <a:p>
              <a:pPr algn="ctr"/>
              <a:r>
                <a:rPr lang="vi-VN" sz="3000" b="1">
                  <a:solidFill>
                    <a:srgbClr val="D83440"/>
                  </a:solidFill>
                  <a:latin typeface="UTM Avo" panose="02040603050506020204" pitchFamily="18" charset="0"/>
                </a:rPr>
                <a:t>9/5/1945</a:t>
              </a:r>
              <a:endParaRPr lang="en-US" sz="3000" b="1">
                <a:solidFill>
                  <a:srgbClr val="D83440"/>
                </a:solidFill>
                <a:latin typeface="UTM Avo" panose="02040603050506020204" pitchFamily="18" charset="0"/>
              </a:endParaRPr>
            </a:p>
          </p:txBody>
        </p:sp>
      </p:grpSp>
      <p:grpSp>
        <p:nvGrpSpPr>
          <p:cNvPr id="24" name="C"/>
          <p:cNvGrpSpPr/>
          <p:nvPr/>
        </p:nvGrpSpPr>
        <p:grpSpPr>
          <a:xfrm>
            <a:off x="5872489" y="2583453"/>
            <a:ext cx="2815507" cy="553998"/>
            <a:chOff x="8422168" y="3795686"/>
            <a:chExt cx="4563709" cy="897987"/>
          </a:xfrm>
        </p:grpSpPr>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r="78666"/>
            <a:stretch/>
          </p:blipFill>
          <p:spPr>
            <a:xfrm>
              <a:off x="8422168" y="3845196"/>
              <a:ext cx="748452" cy="829058"/>
            </a:xfrm>
            <a:prstGeom prst="rect">
              <a:avLst/>
            </a:prstGeom>
          </p:spPr>
        </p:pic>
        <p:sp>
          <p:nvSpPr>
            <p:cNvPr id="18" name="TextBox 17"/>
            <p:cNvSpPr txBox="1"/>
            <p:nvPr/>
          </p:nvSpPr>
          <p:spPr>
            <a:xfrm>
              <a:off x="9641297" y="3795686"/>
              <a:ext cx="3344580" cy="897987"/>
            </a:xfrm>
            <a:prstGeom prst="rect">
              <a:avLst/>
            </a:prstGeom>
            <a:noFill/>
          </p:spPr>
          <p:txBody>
            <a:bodyPr wrap="none" rtlCol="0">
              <a:spAutoFit/>
            </a:bodyPr>
            <a:lstStyle/>
            <a:p>
              <a:pPr algn="ctr"/>
              <a:r>
                <a:rPr lang="vi-VN" sz="3000" b="1">
                  <a:solidFill>
                    <a:srgbClr val="D83440"/>
                  </a:solidFill>
                  <a:latin typeface="UTM Avo" panose="02040603050506020204" pitchFamily="18" charset="0"/>
                </a:rPr>
                <a:t>9/2/1945</a:t>
              </a:r>
            </a:p>
          </p:txBody>
        </p:sp>
      </p:grpSp>
      <p:grpSp>
        <p:nvGrpSpPr>
          <p:cNvPr id="25" name="D"/>
          <p:cNvGrpSpPr/>
          <p:nvPr/>
        </p:nvGrpSpPr>
        <p:grpSpPr>
          <a:xfrm>
            <a:off x="5872476" y="3663848"/>
            <a:ext cx="2827073" cy="555480"/>
            <a:chOff x="8469285" y="4724562"/>
            <a:chExt cx="4582465" cy="900389"/>
          </a:xfrm>
        </p:grpSpPr>
        <p:pic>
          <p:nvPicPr>
            <p:cNvPr id="9" name="Picture 8"/>
            <p:cNvPicPr>
              <a:picLocks noChangeAspect="1"/>
            </p:cNvPicPr>
            <p:nvPr/>
          </p:nvPicPr>
          <p:blipFill rotWithShape="1">
            <a:blip r:embed="rId11" cstate="print">
              <a:extLst>
                <a:ext uri="{28A0092B-C50C-407E-A947-70E740481C1C}">
                  <a14:useLocalDpi xmlns:a14="http://schemas.microsoft.com/office/drawing/2010/main" val="0"/>
                </a:ext>
              </a:extLst>
            </a:blip>
            <a:srcRect l="1" r="78665"/>
            <a:stretch/>
          </p:blipFill>
          <p:spPr>
            <a:xfrm>
              <a:off x="8469285" y="4795893"/>
              <a:ext cx="748451" cy="829058"/>
            </a:xfrm>
            <a:prstGeom prst="rect">
              <a:avLst/>
            </a:prstGeom>
          </p:spPr>
        </p:pic>
        <p:sp>
          <p:nvSpPr>
            <p:cNvPr id="21" name="TextBox 20"/>
            <p:cNvSpPr txBox="1"/>
            <p:nvPr/>
          </p:nvSpPr>
          <p:spPr>
            <a:xfrm>
              <a:off x="9707164" y="4724562"/>
              <a:ext cx="3344586" cy="897987"/>
            </a:xfrm>
            <a:prstGeom prst="rect">
              <a:avLst/>
            </a:prstGeom>
            <a:noFill/>
          </p:spPr>
          <p:txBody>
            <a:bodyPr wrap="none" rtlCol="0">
              <a:spAutoFit/>
            </a:bodyPr>
            <a:lstStyle/>
            <a:p>
              <a:pPr algn="ctr"/>
              <a:r>
                <a:rPr lang="vi-VN" sz="3000" b="1">
                  <a:solidFill>
                    <a:srgbClr val="D83440"/>
                  </a:solidFill>
                  <a:latin typeface="UTM Avo" panose="02040603050506020204" pitchFamily="18" charset="0"/>
                </a:rPr>
                <a:t>2/9/1945</a:t>
              </a:r>
              <a:endParaRPr lang="en-US" sz="3000" b="1">
                <a:solidFill>
                  <a:srgbClr val="D83440"/>
                </a:solidFill>
                <a:latin typeface="UTM Avo" panose="02040603050506020204" pitchFamily="18" charset="0"/>
              </a:endParaRPr>
            </a:p>
          </p:txBody>
        </p:sp>
      </p:grpSp>
      <p:pic>
        <p:nvPicPr>
          <p:cNvPr id="29" name="DAP A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39759" y="4342042"/>
            <a:ext cx="1744809" cy="628658"/>
          </a:xfrm>
          <a:prstGeom prst="rect">
            <a:avLst/>
          </a:prstGeom>
        </p:spPr>
      </p:pic>
      <p:pic>
        <p:nvPicPr>
          <p:cNvPr id="30" name="BAT DAU"/>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92179" y="4342042"/>
            <a:ext cx="1744809" cy="628658"/>
          </a:xfrm>
          <a:prstGeom prst="rect">
            <a:avLst/>
          </a:prstGeom>
        </p:spPr>
      </p:pic>
      <p:pic>
        <p:nvPicPr>
          <p:cNvPr id="31" name="DONG HO CAT"/>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9232" y="125514"/>
            <a:ext cx="675399" cy="898535"/>
          </a:xfrm>
          <a:prstGeom prst="rect">
            <a:avLst/>
          </a:prstGeom>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718" y="141424"/>
            <a:ext cx="1191563" cy="815518"/>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184" y="141426"/>
            <a:ext cx="1191563" cy="815518"/>
          </a:xfrm>
          <a:prstGeom prst="rect">
            <a:avLst/>
          </a:prstGeom>
        </p:spPr>
      </p:pic>
      <p:pic>
        <p:nvPicPr>
          <p:cNvPr id="34" name="Picture 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1718" y="141426"/>
            <a:ext cx="1191563" cy="815518"/>
          </a:xfrm>
          <a:prstGeom prst="rect">
            <a:avLst/>
          </a:prstGeom>
        </p:spPr>
      </p:pic>
      <p:pic>
        <p:nvPicPr>
          <p:cNvPr id="35" name="Picture 3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1184" y="141426"/>
            <a:ext cx="1191563" cy="815518"/>
          </a:xfrm>
          <a:prstGeom prst="rect">
            <a:avLst/>
          </a:prstGeom>
        </p:spPr>
      </p:pic>
      <p:pic>
        <p:nvPicPr>
          <p:cNvPr id="36" name="Picture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184" y="141427"/>
            <a:ext cx="1191563" cy="815518"/>
          </a:xfrm>
          <a:prstGeom prst="rect">
            <a:avLst/>
          </a:prstGeom>
        </p:spPr>
      </p:pic>
      <p:pic>
        <p:nvPicPr>
          <p:cNvPr id="37" name="Picture 3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2251" y="141427"/>
            <a:ext cx="1191563" cy="815518"/>
          </a:xfrm>
          <a:prstGeom prst="rect">
            <a:avLst/>
          </a:prstGeom>
        </p:spPr>
      </p:pic>
      <p:pic>
        <p:nvPicPr>
          <p:cNvPr id="40" name="Picture 4" descr="Flying white rocket isolated on white background. Download a Free Preview  or High Quality Adobe Illustrator Ai,… | Space party, Space birthday party,  Space birthday">
            <a:extLst>
              <a:ext uri="{FF2B5EF4-FFF2-40B4-BE49-F238E27FC236}">
                <a16:creationId xmlns:a16="http://schemas.microsoft.com/office/drawing/2014/main" id="{D87BE630-AE1B-4554-B7CA-CFB107A969A5}"/>
              </a:ext>
            </a:extLst>
          </p:cNvPr>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0" b="90185" l="0" r="100000">
                        <a14:foregroundMark x1="13000" y1="69074" x2="22000" y2="81667"/>
                        <a14:foregroundMark x1="26600" y1="79722" x2="26600" y2="81019"/>
                        <a14:foregroundMark x1="5500" y1="80741" x2="8900" y2="79537"/>
                      </a14:backgroundRemoval>
                    </a14:imgEffect>
                  </a14:imgLayer>
                </a14:imgProps>
              </a:ext>
              <a:ext uri="{28A0092B-C50C-407E-A947-70E740481C1C}">
                <a14:useLocalDpi xmlns:a14="http://schemas.microsoft.com/office/drawing/2010/main" val="0"/>
              </a:ext>
            </a:extLst>
          </a:blip>
          <a:srcRect/>
          <a:stretch>
            <a:fillRect/>
          </a:stretch>
        </p:blipFill>
        <p:spPr bwMode="auto">
          <a:xfrm rot="18932766">
            <a:off x="-516161" y="1658267"/>
            <a:ext cx="2679786" cy="289416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D354803-59D5-4B78-AD19-EC210200D38F}"/>
              </a:ext>
            </a:extLst>
          </p:cNvPr>
          <p:cNvGrpSpPr/>
          <p:nvPr/>
        </p:nvGrpSpPr>
        <p:grpSpPr>
          <a:xfrm>
            <a:off x="1644099" y="109398"/>
            <a:ext cx="4420762" cy="4149410"/>
            <a:chOff x="2192132" y="145863"/>
            <a:chExt cx="5894349" cy="5532547"/>
          </a:xfrm>
        </p:grpSpPr>
        <p:pic>
          <p:nvPicPr>
            <p:cNvPr id="4" name="BANG CAU HOI"/>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92132" y="145863"/>
              <a:ext cx="5894349" cy="5532547"/>
            </a:xfrm>
            <a:prstGeom prst="rect">
              <a:avLst/>
            </a:prstGeom>
          </p:spPr>
        </p:pic>
        <p:sp>
          <p:nvSpPr>
            <p:cNvPr id="10" name="TextBox 9"/>
            <p:cNvSpPr txBox="1"/>
            <p:nvPr/>
          </p:nvSpPr>
          <p:spPr>
            <a:xfrm>
              <a:off x="2451904" y="2505778"/>
              <a:ext cx="4886510" cy="2277547"/>
            </a:xfrm>
            <a:prstGeom prst="rect">
              <a:avLst/>
            </a:prstGeom>
            <a:noFill/>
          </p:spPr>
          <p:txBody>
            <a:bodyPr wrap="square" rtlCol="0">
              <a:spAutoFit/>
            </a:bodyPr>
            <a:lstStyle/>
            <a:p>
              <a:pPr algn="ctr"/>
              <a:r>
                <a:rPr lang="vi-VN" sz="2100" b="1">
                  <a:solidFill>
                    <a:srgbClr val="D83440"/>
                  </a:solidFill>
                  <a:latin typeface="UTM Avo" panose="02040603050506020204" pitchFamily="18" charset="0"/>
                </a:rPr>
                <a:t>Bác Hồ đọc Tuyên ngôn Độc lập khai sinh ra nước Việt Nam Dân chủ Cộng hòa vào ngày, tháng, năm nào?</a:t>
              </a:r>
              <a:endParaRPr lang="en-US" sz="2100" b="1">
                <a:solidFill>
                  <a:srgbClr val="D83440"/>
                </a:solidFill>
                <a:latin typeface="UTM Avo" panose="02040603050506020204" pitchFamily="18" charset="0"/>
              </a:endParaRPr>
            </a:p>
          </p:txBody>
        </p:sp>
        <p:sp>
          <p:nvSpPr>
            <p:cNvPr id="3" name="Rectangle: Rounded Corners 2">
              <a:extLst>
                <a:ext uri="{FF2B5EF4-FFF2-40B4-BE49-F238E27FC236}">
                  <a16:creationId xmlns:a16="http://schemas.microsoft.com/office/drawing/2014/main" id="{19B65117-C220-48B9-AC76-AD47A401C261}"/>
                </a:ext>
              </a:extLst>
            </p:cNvPr>
            <p:cNvSpPr/>
            <p:nvPr/>
          </p:nvSpPr>
          <p:spPr>
            <a:xfrm>
              <a:off x="6314173" y="1275922"/>
              <a:ext cx="279132" cy="298877"/>
            </a:xfrm>
            <a:prstGeom prst="roundRect">
              <a:avLst/>
            </a:prstGeom>
            <a:solidFill>
              <a:srgbClr val="EDC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Rectangle: Rounded Corners 37">
              <a:extLst>
                <a:ext uri="{FF2B5EF4-FFF2-40B4-BE49-F238E27FC236}">
                  <a16:creationId xmlns:a16="http://schemas.microsoft.com/office/drawing/2014/main" id="{C4081270-534D-49CE-980C-69C01A806360}"/>
                </a:ext>
              </a:extLst>
            </p:cNvPr>
            <p:cNvSpPr/>
            <p:nvPr/>
          </p:nvSpPr>
          <p:spPr>
            <a:xfrm>
              <a:off x="6296711" y="1560678"/>
              <a:ext cx="279132" cy="88735"/>
            </a:xfrm>
            <a:prstGeom prst="roundRect">
              <a:avLst/>
            </a:prstGeom>
            <a:solidFill>
              <a:srgbClr val="EBB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Rectangle: Rounded Corners 40">
              <a:extLst>
                <a:ext uri="{FF2B5EF4-FFF2-40B4-BE49-F238E27FC236}">
                  <a16:creationId xmlns:a16="http://schemas.microsoft.com/office/drawing/2014/main" id="{15198C8B-4BDA-45AD-93BB-08E319D3B2D4}"/>
                </a:ext>
              </a:extLst>
            </p:cNvPr>
            <p:cNvSpPr/>
            <p:nvPr/>
          </p:nvSpPr>
          <p:spPr>
            <a:xfrm>
              <a:off x="6296711" y="1637782"/>
              <a:ext cx="279132" cy="76192"/>
            </a:xfrm>
            <a:prstGeom prst="roundRect">
              <a:avLst/>
            </a:prstGeom>
            <a:solidFill>
              <a:srgbClr val="E9A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F91DF3D9-338B-4F59-98D1-534185E3A12E}"/>
                </a:ext>
              </a:extLst>
            </p:cNvPr>
            <p:cNvSpPr/>
            <p:nvPr/>
          </p:nvSpPr>
          <p:spPr>
            <a:xfrm>
              <a:off x="6173202" y="1064074"/>
              <a:ext cx="486031" cy="830997"/>
            </a:xfrm>
            <a:prstGeom prst="rect">
              <a:avLst/>
            </a:prstGeom>
            <a:noFill/>
          </p:spPr>
          <p:txBody>
            <a:bodyPr wrap="none" lIns="68580" tIns="34290" rIns="68580" bIns="34290">
              <a:spAutoFit/>
            </a:bodyPr>
            <a:lstStyle/>
            <a:p>
              <a:pPr algn="ctr"/>
              <a:r>
                <a:rPr lang="vi-VN" sz="3600">
                  <a:ln w="0"/>
                  <a:solidFill>
                    <a:srgbClr val="973537"/>
                  </a:solidFill>
                  <a:effectLst>
                    <a:outerShdw blurRad="38100" dist="19050" dir="2700000" algn="tl" rotWithShape="0">
                      <a:schemeClr val="dk1">
                        <a:alpha val="40000"/>
                      </a:schemeClr>
                    </a:outerShdw>
                  </a:effectLst>
                  <a:latin typeface="UTM Showcard" panose="02040603050506020204" pitchFamily="18" charset="0"/>
                </a:rPr>
                <a:t>3</a:t>
              </a:r>
              <a:endParaRPr lang="en-US" sz="3600">
                <a:ln w="0"/>
                <a:solidFill>
                  <a:srgbClr val="973537"/>
                </a:solidFill>
                <a:effectLst>
                  <a:outerShdw blurRad="38100" dist="19050" dir="2700000" algn="tl" rotWithShape="0">
                    <a:schemeClr val="dk1">
                      <a:alpha val="40000"/>
                    </a:schemeClr>
                  </a:outerShdw>
                </a:effectLst>
                <a:latin typeface="UTM Showcard" panose="02040603050506020204" pitchFamily="18" charset="0"/>
              </a:endParaRPr>
            </a:p>
          </p:txBody>
        </p:sp>
      </p:grpSp>
    </p:spTree>
    <p:extLst>
      <p:ext uri="{BB962C8B-B14F-4D97-AF65-F5344CB8AC3E}">
        <p14:creationId xmlns:p14="http://schemas.microsoft.com/office/powerpoint/2010/main" val="3613425380"/>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ing WAV.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ing WAV.wav"/>
                                        </p:tgtEl>
                                      </p:cMediaNode>
                                    </p:audio>
                                  </p:subTnLst>
                                </p:cTn>
                              </p:par>
                              <p:par>
                                <p:cTn id="22" presetID="42"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ing WAV.wav"/>
                                        </p:tgtEl>
                                      </p:cMediaNode>
                                    </p:audio>
                                  </p:subTnLst>
                                </p:cTn>
                              </p:par>
                              <p:par>
                                <p:cTn id="34" presetID="42"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Ting WAV.wav"/>
                                        </p:tgtEl>
                                      </p:cMediaNode>
                                    </p:audio>
                                  </p:sub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5 giay.wav"/>
                                        </p:tgtEl>
                                      </p:cMediaNode>
                                    </p:audio>
                                  </p:subTnLst>
                                </p:cTn>
                              </p:par>
                              <p:par>
                                <p:cTn id="56" presetID="1" presetClass="entr" presetSubtype="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999"/>
                                          </p:stCondLst>
                                        </p:cTn>
                                        <p:tgtEl>
                                          <p:spTgt spid="37"/>
                                        </p:tgtEl>
                                        <p:attrNameLst>
                                          <p:attrName>style.visibility</p:attrName>
                                        </p:attrNameLst>
                                      </p:cBhvr>
                                      <p:to>
                                        <p:strVal val="hidden"/>
                                      </p:to>
                                    </p:set>
                                  </p:childTnLst>
                                </p:cTn>
                              </p:par>
                            </p:childTnLst>
                          </p:cTn>
                        </p:par>
                        <p:par>
                          <p:cTn id="60" fill="hold">
                            <p:stCondLst>
                              <p:cond delay="1000"/>
                            </p:stCondLst>
                            <p:childTnLst>
                              <p:par>
                                <p:cTn id="61" presetID="1"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par>
                          <p:cTn id="63" fill="hold">
                            <p:stCondLst>
                              <p:cond delay="1000"/>
                            </p:stCondLst>
                            <p:childTnLst>
                              <p:par>
                                <p:cTn id="64" presetID="1" presetClass="exit" presetSubtype="0" fill="hold" nodeType="afterEffect">
                                  <p:stCondLst>
                                    <p:cond delay="0"/>
                                  </p:stCondLst>
                                  <p:childTnLst>
                                    <p:set>
                                      <p:cBhvr>
                                        <p:cTn id="65" dur="1" fill="hold">
                                          <p:stCondLst>
                                            <p:cond delay="999"/>
                                          </p:stCondLst>
                                        </p:cTn>
                                        <p:tgtEl>
                                          <p:spTgt spid="36"/>
                                        </p:tgtEl>
                                        <p:attrNameLst>
                                          <p:attrName>style.visibility</p:attrName>
                                        </p:attrNameLst>
                                      </p:cBhvr>
                                      <p:to>
                                        <p:strVal val="hidden"/>
                                      </p:to>
                                    </p:set>
                                  </p:childTnLst>
                                </p:cTn>
                              </p:par>
                            </p:childTnLst>
                          </p:cTn>
                        </p:par>
                        <p:par>
                          <p:cTn id="66" fill="hold">
                            <p:stCondLst>
                              <p:cond delay="2000"/>
                            </p:stCondLst>
                            <p:childTnLst>
                              <p:par>
                                <p:cTn id="67" presetID="1" presetClass="entr" presetSubtype="0"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par>
                          <p:cTn id="69" fill="hold">
                            <p:stCondLst>
                              <p:cond delay="2000"/>
                            </p:stCondLst>
                            <p:childTnLst>
                              <p:par>
                                <p:cTn id="70" presetID="1" presetClass="exit" presetSubtype="0" fill="hold" nodeType="afterEffect">
                                  <p:stCondLst>
                                    <p:cond delay="0"/>
                                  </p:stCondLst>
                                  <p:childTnLst>
                                    <p:set>
                                      <p:cBhvr>
                                        <p:cTn id="71" dur="1" fill="hold">
                                          <p:stCondLst>
                                            <p:cond delay="999"/>
                                          </p:stCondLst>
                                        </p:cTn>
                                        <p:tgtEl>
                                          <p:spTgt spid="35"/>
                                        </p:tgtEl>
                                        <p:attrNameLst>
                                          <p:attrName>style.visibility</p:attrName>
                                        </p:attrNameLst>
                                      </p:cBhvr>
                                      <p:to>
                                        <p:strVal val="hidden"/>
                                      </p:to>
                                    </p:set>
                                  </p:childTnLst>
                                </p:cTn>
                              </p:par>
                            </p:childTnLst>
                          </p:cTn>
                        </p:par>
                        <p:par>
                          <p:cTn id="72" fill="hold">
                            <p:stCondLst>
                              <p:cond delay="3000"/>
                            </p:stCondLst>
                            <p:childTnLst>
                              <p:par>
                                <p:cTn id="73" presetID="1"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par>
                          <p:cTn id="75" fill="hold">
                            <p:stCondLst>
                              <p:cond delay="3000"/>
                            </p:stCondLst>
                            <p:childTnLst>
                              <p:par>
                                <p:cTn id="76" presetID="1" presetClass="exit" presetSubtype="0" fill="hold" nodeType="afterEffect">
                                  <p:stCondLst>
                                    <p:cond delay="0"/>
                                  </p:stCondLst>
                                  <p:childTnLst>
                                    <p:set>
                                      <p:cBhvr>
                                        <p:cTn id="77" dur="1" fill="hold">
                                          <p:stCondLst>
                                            <p:cond delay="999"/>
                                          </p:stCondLst>
                                        </p:cTn>
                                        <p:tgtEl>
                                          <p:spTgt spid="34"/>
                                        </p:tgtEl>
                                        <p:attrNameLst>
                                          <p:attrName>style.visibility</p:attrName>
                                        </p:attrNameLst>
                                      </p:cBhvr>
                                      <p:to>
                                        <p:strVal val="hidden"/>
                                      </p:to>
                                    </p:set>
                                  </p:childTnLst>
                                </p:cTn>
                              </p:par>
                            </p:childTnLst>
                          </p:cTn>
                        </p:par>
                        <p:par>
                          <p:cTn id="78" fill="hold">
                            <p:stCondLst>
                              <p:cond delay="4000"/>
                            </p:stCondLst>
                            <p:childTnLst>
                              <p:par>
                                <p:cTn id="79" presetID="1" presetClass="entr" presetSubtype="0" fill="hold" nodeType="after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childTnLst>
                          </p:cTn>
                        </p:par>
                        <p:par>
                          <p:cTn id="81" fill="hold">
                            <p:stCondLst>
                              <p:cond delay="4000"/>
                            </p:stCondLst>
                            <p:childTnLst>
                              <p:par>
                                <p:cTn id="82" presetID="1" presetClass="exit" presetSubtype="0" fill="hold" nodeType="afterEffect">
                                  <p:stCondLst>
                                    <p:cond delay="0"/>
                                  </p:stCondLst>
                                  <p:childTnLst>
                                    <p:set>
                                      <p:cBhvr>
                                        <p:cTn id="83" dur="1" fill="hold">
                                          <p:stCondLst>
                                            <p:cond delay="999"/>
                                          </p:stCondLst>
                                        </p:cTn>
                                        <p:tgtEl>
                                          <p:spTgt spid="33"/>
                                        </p:tgtEl>
                                        <p:attrNameLst>
                                          <p:attrName>style.visibility</p:attrName>
                                        </p:attrNameLst>
                                      </p:cBhvr>
                                      <p:to>
                                        <p:strVal val="hidden"/>
                                      </p:to>
                                    </p:set>
                                  </p:childTnLst>
                                </p:cTn>
                              </p:par>
                            </p:childTnLst>
                          </p:cTn>
                        </p:par>
                        <p:par>
                          <p:cTn id="84" fill="hold">
                            <p:stCondLst>
                              <p:cond delay="5000"/>
                            </p:stCondLst>
                            <p:childTnLst>
                              <p:par>
                                <p:cTn id="85" presetID="1" presetClass="entr" presetSubtype="0"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87" restart="whenNotActive" fill="hold" evtFilter="cancelBubble" nodeType="interactiveSeq">
                <p:stCondLst>
                  <p:cond evt="onClick" delay="0">
                    <p:tgtEl>
                      <p:spTgt spid="29"/>
                    </p:tgtEl>
                  </p:cond>
                </p:stCondLst>
                <p:endSync evt="end" delay="0">
                  <p:rtn val="all"/>
                </p:endSync>
                <p:childTnLst>
                  <p:par>
                    <p:cTn id="88" fill="hold">
                      <p:stCondLst>
                        <p:cond delay="0"/>
                      </p:stCondLst>
                      <p:childTnLst>
                        <p:par>
                          <p:cTn id="89" fill="hold">
                            <p:stCondLst>
                              <p:cond delay="0"/>
                            </p:stCondLst>
                            <p:childTnLst>
                              <p:par>
                                <p:cTn id="90" presetID="9" presetClass="emph" presetSubtype="0" nodeType="clickEffect">
                                  <p:stCondLst>
                                    <p:cond delay="100"/>
                                  </p:stCondLst>
                                  <p:childTnLst>
                                    <p:set>
                                      <p:cBhvr rctx="PPT">
                                        <p:cTn id="91" dur="indefinite"/>
                                        <p:tgtEl>
                                          <p:spTgt spid="22"/>
                                        </p:tgtEl>
                                        <p:attrNameLst>
                                          <p:attrName>style.opacity</p:attrName>
                                        </p:attrNameLst>
                                      </p:cBhvr>
                                      <p:to>
                                        <p:strVal val="0.05"/>
                                      </p:to>
                                    </p:set>
                                    <p:animEffect filter="image" prLst="opacity: 0.05">
                                      <p:cBhvr rctx="IE">
                                        <p:cTn id="92" dur="indefinite"/>
                                        <p:tgtEl>
                                          <p:spTgt spid="22"/>
                                        </p:tgtEl>
                                      </p:cBhvr>
                                    </p:animEffect>
                                  </p:childTnLst>
                                  <p:subTnLst>
                                    <p:audio>
                                      <p:cMediaNode>
                                        <p:cTn display="0" masterRel="sameClick">
                                          <p:stCondLst>
                                            <p:cond evt="begin" delay="0">
                                              <p:tn val="90"/>
                                            </p:cond>
                                          </p:stCondLst>
                                          <p:endCondLst>
                                            <p:cond evt="onStopAudio" delay="0">
                                              <p:tgtEl>
                                                <p:sldTgt/>
                                              </p:tgtEl>
                                            </p:cond>
                                          </p:endCondLst>
                                        </p:cTn>
                                        <p:tgtEl>
                                          <p:sndTgt r:embed="rId5" name="WIN WIN.wav"/>
                                        </p:tgtEl>
                                      </p:cMediaNode>
                                    </p:audio>
                                  </p:subTnLst>
                                </p:cTn>
                              </p:par>
                              <p:par>
                                <p:cTn id="93" presetID="9" presetClass="emph" presetSubtype="0" grpId="1" nodeType="withEffect">
                                  <p:stCondLst>
                                    <p:cond delay="100"/>
                                  </p:stCondLst>
                                  <p:childTnLst>
                                    <p:set>
                                      <p:cBhvr>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par>
                                <p:cTn id="96" presetID="9" presetClass="emph" presetSubtype="0" nodeType="withEffect">
                                  <p:stCondLst>
                                    <p:cond delay="100"/>
                                  </p:stCondLst>
                                  <p:childTnLst>
                                    <p:set>
                                      <p:cBhvr>
                                        <p:cTn id="97" dur="indefinite"/>
                                        <p:tgtEl>
                                          <p:spTgt spid="24"/>
                                        </p:tgtEl>
                                        <p:attrNameLst>
                                          <p:attrName>style.opacity</p:attrName>
                                        </p:attrNameLst>
                                      </p:cBhvr>
                                      <p:to>
                                        <p:strVal val="0.25"/>
                                      </p:to>
                                    </p:set>
                                    <p:animEffect filter="image" prLst="opacity: 0.25">
                                      <p:cBhvr rctx="IE">
                                        <p:cTn id="98" dur="indefinite"/>
                                        <p:tgtEl>
                                          <p:spTgt spid="24"/>
                                        </p:tgtEl>
                                      </p:cBhvr>
                                    </p:animEffect>
                                  </p:childTnLst>
                                </p:cTn>
                              </p:par>
                              <p:par>
                                <p:cTn id="99" presetID="9" presetClass="emph" presetSubtype="0" nodeType="withEffect">
                                  <p:stCondLst>
                                    <p:cond delay="100"/>
                                  </p:stCondLst>
                                  <p:childTnLst>
                                    <p:set>
                                      <p:cBhvr>
                                        <p:cTn id="100" dur="indefinite"/>
                                        <p:tgtEl>
                                          <p:spTgt spid="23"/>
                                        </p:tgtEl>
                                        <p:attrNameLst>
                                          <p:attrName>style.opacity</p:attrName>
                                        </p:attrNameLst>
                                      </p:cBhvr>
                                      <p:to>
                                        <p:strVal val="0.25"/>
                                      </p:to>
                                    </p:set>
                                    <p:animEffect filter="image" prLst="opacity: 0.25">
                                      <p:cBhvr rctx="IE">
                                        <p:cTn id="101" dur="indefinite"/>
                                        <p:tgtEl>
                                          <p:spTgt spid="23"/>
                                        </p:tgtEl>
                                      </p:cBhvr>
                                    </p:animEffect>
                                  </p:childTnLst>
                                </p:cTn>
                              </p:par>
                              <p:par>
                                <p:cTn id="102" presetID="9" presetClass="emph" presetSubtype="0" grpId="1" nodeType="withEffect">
                                  <p:stCondLst>
                                    <p:cond delay="100"/>
                                  </p:stCondLst>
                                  <p:childTnLst>
                                    <p:set>
                                      <p:cBhvr>
                                        <p:cTn id="103" dur="indefinite"/>
                                        <p:tgtEl>
                                          <p:spTgt spid="42"/>
                                        </p:tgtEl>
                                        <p:attrNameLst>
                                          <p:attrName>style.opacity</p:attrName>
                                        </p:attrNameLst>
                                      </p:cBhvr>
                                      <p:to>
                                        <p:strVal val="0.25"/>
                                      </p:to>
                                    </p:set>
                                    <p:animEffect filter="image" prLst="opacity: 0.25">
                                      <p:cBhvr rctx="IE">
                                        <p:cTn id="104" dur="indefinite"/>
                                        <p:tgtEl>
                                          <p:spTgt spid="42"/>
                                        </p:tgtEl>
                                      </p:cBhvr>
                                    </p:animEffect>
                                  </p:childTnLst>
                                </p:cTn>
                              </p:par>
                              <p:par>
                                <p:cTn id="105" presetID="9" presetClass="emph" presetSubtype="0" grpId="1" nodeType="withEffect">
                                  <p:stCondLst>
                                    <p:cond delay="100"/>
                                  </p:stCondLst>
                                  <p:childTnLst>
                                    <p:set>
                                      <p:cBhvr>
                                        <p:cTn id="106" dur="indefinite"/>
                                        <p:tgtEl>
                                          <p:spTgt spid="43"/>
                                        </p:tgtEl>
                                        <p:attrNameLst>
                                          <p:attrName>style.opacity</p:attrName>
                                        </p:attrNameLst>
                                      </p:cBhvr>
                                      <p:to>
                                        <p:strVal val="0.25"/>
                                      </p:to>
                                    </p:set>
                                    <p:animEffect filter="image" prLst="opacity: 0.25">
                                      <p:cBhvr rctx="IE">
                                        <p:cTn id="107" dur="indefinite"/>
                                        <p:tgtEl>
                                          <p:spTgt spid="43"/>
                                        </p:tgtEl>
                                      </p:cBhvr>
                                    </p:animEffect>
                                  </p:childTnLst>
                                </p:cTn>
                              </p:par>
                            </p:childTnLst>
                          </p:cTn>
                        </p:par>
                      </p:childTnLst>
                    </p:cTn>
                  </p:par>
                </p:childTnLst>
              </p:cTn>
              <p:nextCondLst>
                <p:cond evt="onClick" delay="0">
                  <p:tgtEl>
                    <p:spTgt spid="29"/>
                  </p:tgtEl>
                </p:cond>
              </p:nextCondLst>
            </p:seq>
          </p:childTnLst>
        </p:cTn>
      </p:par>
    </p:tnLst>
    <p:bldLst>
      <p:bldP spid="42" grpId="0" animBg="1"/>
      <p:bldP spid="42" grpId="1" animBg="1"/>
      <p:bldP spid="43" grpId="0" animBg="1"/>
      <p:bldP spid="43" grpId="1" animBg="1"/>
      <p:bldP spid="44" grpId="0" animBg="1"/>
      <p:bldP spid="14" grpId="0" animBg="1"/>
      <p:bldP spid="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36B9B1-9CFB-4C70-A977-BF73180AD62D}"/>
              </a:ext>
            </a:extLst>
          </p:cNvPr>
          <p:cNvPicPr>
            <a:picLocks noChangeAspect="1"/>
          </p:cNvPicPr>
          <p:nvPr/>
        </p:nvPicPr>
        <p:blipFill>
          <a:blip r:embed="rId4"/>
          <a:stretch>
            <a:fillRect/>
          </a:stretch>
        </p:blipFill>
        <p:spPr>
          <a:xfrm>
            <a:off x="0" y="0"/>
            <a:ext cx="9144000" cy="5143500"/>
          </a:xfrm>
          <a:prstGeom prst="rect">
            <a:avLst/>
          </a:prstGeom>
        </p:spPr>
      </p:pic>
      <p:pic>
        <p:nvPicPr>
          <p:cNvPr id="1028" name="Picture 4" descr="Flying white rocket isolated on white background. Download a Free Preview  or High Quality Adobe Illustrator Ai,… | Space party, Space birthday party,  Space birthday">
            <a:extLst>
              <a:ext uri="{FF2B5EF4-FFF2-40B4-BE49-F238E27FC236}">
                <a16:creationId xmlns:a16="http://schemas.microsoft.com/office/drawing/2014/main" id="{DB053C82-34D0-4F6B-945D-ABE89C2D21B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0185" l="0" r="100000">
                        <a14:foregroundMark x1="13000" y1="69074" x2="22000" y2="81667"/>
                        <a14:foregroundMark x1="26600" y1="79722" x2="26600" y2="81019"/>
                        <a14:foregroundMark x1="5500" y1="80741" x2="8900" y2="79537"/>
                      </a14:backgroundRemoval>
                    </a14:imgEffect>
                  </a14:imgLayer>
                </a14:imgProps>
              </a:ext>
              <a:ext uri="{28A0092B-C50C-407E-A947-70E740481C1C}">
                <a14:useLocalDpi xmlns:a14="http://schemas.microsoft.com/office/drawing/2010/main" val="0"/>
              </a:ext>
            </a:extLst>
          </a:blip>
          <a:srcRect/>
          <a:stretch>
            <a:fillRect/>
          </a:stretch>
        </p:blipFill>
        <p:spPr bwMode="auto">
          <a:xfrm rot="814507">
            <a:off x="4806582" y="1599123"/>
            <a:ext cx="3899687" cy="42116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l="19405" t="1385" r="16787" b="2170"/>
          <a:stretch/>
        </p:blipFill>
        <p:spPr>
          <a:xfrm>
            <a:off x="1960004" y="195603"/>
            <a:ext cx="4813540" cy="4502989"/>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567" y="670513"/>
            <a:ext cx="2182385" cy="4223681"/>
          </a:xfrm>
          <a:prstGeom prst="rect">
            <a:avLst/>
          </a:prstGeom>
        </p:spPr>
      </p:pic>
      <p:pic>
        <p:nvPicPr>
          <p:cNvPr id="3" name="Tieng-yeah-tre-con-www_nhacchuongvui_com (1)">
            <a:hlinkClick r:id="" action="ppaction://media"/>
            <a:extLst>
              <a:ext uri="{FF2B5EF4-FFF2-40B4-BE49-F238E27FC236}">
                <a16:creationId xmlns:a16="http://schemas.microsoft.com/office/drawing/2014/main" id="{5C84E2CE-01A2-4B17-8646-20BF8A854BB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17408" y="4589393"/>
            <a:ext cx="304800" cy="304800"/>
          </a:xfrm>
          <a:prstGeom prst="rect">
            <a:avLst/>
          </a:prstGeom>
        </p:spPr>
      </p:pic>
    </p:spTree>
    <p:extLst>
      <p:ext uri="{BB962C8B-B14F-4D97-AF65-F5344CB8AC3E}">
        <p14:creationId xmlns:p14="http://schemas.microsoft.com/office/powerpoint/2010/main" val="1556163163"/>
      </p:ext>
    </p:extLst>
  </p:cSld>
  <p:clrMapOvr>
    <a:masterClrMapping/>
  </p:clrMapOvr>
  <mc:AlternateContent xmlns:mc="http://schemas.openxmlformats.org/markup-compatibility/2006" xmlns:p14="http://schemas.microsoft.com/office/powerpoint/2010/main">
    <mc:Choice Requires="p14">
      <p:transition spd="slow" p14:dur="3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5000" fill="hold" nodeType="with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par>
                                <p:cTn id="11" presetID="1" presetClass="mediacall" presetSubtype="0" fill="hold" nodeType="withEffect">
                                  <p:stCondLst>
                                    <p:cond delay="0"/>
                                  </p:stCondLst>
                                  <p:childTnLst>
                                    <p:cmd type="call" cmd="playFrom(0.0)">
                                      <p:cBhvr>
                                        <p:cTn id="12" dur="44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4"/>
        <p:cNvGrpSpPr/>
        <p:nvPr/>
      </p:nvGrpSpPr>
      <p:grpSpPr>
        <a:xfrm>
          <a:off x="0" y="0"/>
          <a:ext cx="0" cy="0"/>
          <a:chOff x="0" y="0"/>
          <a:chExt cx="0" cy="0"/>
        </a:xfrm>
      </p:grpSpPr>
      <p:grpSp>
        <p:nvGrpSpPr>
          <p:cNvPr id="2690" name="Google Shape;2690;p44"/>
          <p:cNvGrpSpPr/>
          <p:nvPr/>
        </p:nvGrpSpPr>
        <p:grpSpPr>
          <a:xfrm>
            <a:off x="142225" y="690174"/>
            <a:ext cx="8746393" cy="3913315"/>
            <a:chOff x="142225" y="690174"/>
            <a:chExt cx="8746393" cy="3913315"/>
          </a:xfrm>
        </p:grpSpPr>
        <p:sp>
          <p:nvSpPr>
            <p:cNvPr id="2691" name="Google Shape;2691;p44"/>
            <p:cNvSpPr/>
            <p:nvPr/>
          </p:nvSpPr>
          <p:spPr>
            <a:xfrm>
              <a:off x="7959375" y="4291237"/>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4"/>
            <p:cNvSpPr/>
            <p:nvPr/>
          </p:nvSpPr>
          <p:spPr>
            <a:xfrm>
              <a:off x="142225" y="354726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4"/>
            <p:cNvSpPr/>
            <p:nvPr/>
          </p:nvSpPr>
          <p:spPr>
            <a:xfrm>
              <a:off x="7494750" y="69017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Rectangle 18">
            <a:extLst>
              <a:ext uri="{FF2B5EF4-FFF2-40B4-BE49-F238E27FC236}">
                <a16:creationId xmlns:a16="http://schemas.microsoft.com/office/drawing/2014/main" id="{6D674191-10CF-478C-971C-5AC3EF5290E5}"/>
              </a:ext>
            </a:extLst>
          </p:cNvPr>
          <p:cNvSpPr/>
          <p:nvPr/>
        </p:nvSpPr>
        <p:spPr>
          <a:xfrm>
            <a:off x="3033159" y="309928"/>
            <a:ext cx="5386411" cy="1384995"/>
          </a:xfrm>
          <a:prstGeom prst="rect">
            <a:avLst/>
          </a:prstGeom>
          <a:noFill/>
        </p:spPr>
        <p:txBody>
          <a:bodyPr wrap="none" lIns="91440" tIns="45720" rIns="91440" bIns="45720">
            <a:spAutoFit/>
          </a:bodyPr>
          <a:lstStyle/>
          <a:p>
            <a:pPr algn="ctr"/>
            <a:r>
              <a:rPr lang="vi-VN" sz="28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rPr>
              <a:t>BẢO VỆ CHÍNH QUYỀN NON TRẺ</a:t>
            </a:r>
          </a:p>
          <a:p>
            <a:pPr algn="ctr"/>
            <a:r>
              <a:rPr lang="vi-VN"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rPr>
              <a:t>TRƯỜNG KÌ KHÁNG CHIẾN</a:t>
            </a:r>
          </a:p>
          <a:p>
            <a:pPr algn="ctr"/>
            <a:r>
              <a:rPr lang="vi-VN"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UTM Showcard" panose="02040603050506020204" pitchFamily="18" charset="0"/>
              </a:rPr>
              <a:t>CHỐNG THỰC DÂN PHÁP</a:t>
            </a:r>
          </a:p>
        </p:txBody>
      </p:sp>
      <p:sp>
        <p:nvSpPr>
          <p:cNvPr id="20" name="Rectangle 19">
            <a:extLst>
              <a:ext uri="{FF2B5EF4-FFF2-40B4-BE49-F238E27FC236}">
                <a16:creationId xmlns:a16="http://schemas.microsoft.com/office/drawing/2014/main" id="{5595AEF3-1E3C-4424-8B13-816B2ACE83BC}"/>
              </a:ext>
            </a:extLst>
          </p:cNvPr>
          <p:cNvSpPr/>
          <p:nvPr/>
        </p:nvSpPr>
        <p:spPr>
          <a:xfrm>
            <a:off x="4598490" y="1694923"/>
            <a:ext cx="2255746" cy="523220"/>
          </a:xfrm>
          <a:prstGeom prst="rect">
            <a:avLst/>
          </a:prstGeom>
          <a:noFill/>
        </p:spPr>
        <p:txBody>
          <a:bodyPr wrap="none" lIns="91440" tIns="45720" rIns="91440" bIns="45720">
            <a:spAutoFit/>
          </a:bodyPr>
          <a:lstStyle/>
          <a:p>
            <a:pPr algn="ctr"/>
            <a:r>
              <a:rPr lang="en-US" sz="2800" b="0" cap="none" spc="0">
                <a:ln w="0"/>
                <a:effectLst>
                  <a:outerShdw blurRad="38100" dist="19050" dir="2700000" algn="tl" rotWithShape="0">
                    <a:schemeClr val="dk1">
                      <a:alpha val="40000"/>
                    </a:schemeClr>
                  </a:outerShdw>
                </a:effectLst>
                <a:latin typeface="UTM Showcard" panose="02040603050506020204" pitchFamily="18" charset="0"/>
              </a:rPr>
              <a:t>(1945 – 1954)</a:t>
            </a:r>
          </a:p>
        </p:txBody>
      </p:sp>
      <p:sp>
        <p:nvSpPr>
          <p:cNvPr id="21" name="Rectangle: Rounded Corners 20">
            <a:extLst>
              <a:ext uri="{FF2B5EF4-FFF2-40B4-BE49-F238E27FC236}">
                <a16:creationId xmlns:a16="http://schemas.microsoft.com/office/drawing/2014/main" id="{80E45F3B-927B-4674-82E9-4ABCCDE2CD95}"/>
              </a:ext>
            </a:extLst>
          </p:cNvPr>
          <p:cNvSpPr/>
          <p:nvPr/>
        </p:nvSpPr>
        <p:spPr>
          <a:xfrm>
            <a:off x="543179" y="2251186"/>
            <a:ext cx="8014781" cy="2352303"/>
          </a:xfrm>
          <a:prstGeom prst="roundRect">
            <a:avLst/>
          </a:prstGeom>
          <a:solidFill>
            <a:schemeClr val="accent1">
              <a:lumMod val="60000"/>
              <a:lumOff val="4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2" name="Rectangle 21">
            <a:extLst>
              <a:ext uri="{FF2B5EF4-FFF2-40B4-BE49-F238E27FC236}">
                <a16:creationId xmlns:a16="http://schemas.microsoft.com/office/drawing/2014/main" id="{BA029DEC-12E3-482C-8D4C-70DC7176A103}"/>
              </a:ext>
            </a:extLst>
          </p:cNvPr>
          <p:cNvSpPr/>
          <p:nvPr/>
        </p:nvSpPr>
        <p:spPr>
          <a:xfrm>
            <a:off x="922867" y="2251186"/>
            <a:ext cx="7374466" cy="2308324"/>
          </a:xfrm>
          <a:prstGeom prst="rect">
            <a:avLst/>
          </a:prstGeom>
          <a:noFill/>
        </p:spPr>
        <p:txBody>
          <a:bodyPr wrap="square" lIns="91440" tIns="45720" rIns="91440" bIns="45720">
            <a:spAutoFit/>
          </a:bodyPr>
          <a:lstStyle/>
          <a:p>
            <a:pPr algn="just"/>
            <a:r>
              <a:rPr lang="vi-VN" sz="2400" b="0" cap="none" spc="0">
                <a:ln w="0"/>
                <a:solidFill>
                  <a:schemeClr val="tx1"/>
                </a:solidFill>
                <a:effectLst>
                  <a:outerShdw blurRad="38100" dist="19050" dir="2700000" algn="tl" rotWithShape="0">
                    <a:schemeClr val="dk1">
                      <a:alpha val="40000"/>
                    </a:schemeClr>
                  </a:outerShdw>
                </a:effectLst>
                <a:latin typeface="UTM Flamenco" panose="02040603050506020204" pitchFamily="18" charset="0"/>
              </a:rPr>
              <a:t>	Cách mạng tháng Tám (1945) thành công, nước ta trở thành một nước độc lập, song thực dân Pháp âm mưu xâm lược đất nước ta một lần nữa. Dân tộc Việt Nam dưới sự lãnh đạo của Đảng và Chính phủ, quyết tâm đứng lên tiến hành cuộc kháng chiến bảo vệ độc lập và chủ quyền của đất nước.</a:t>
            </a:r>
            <a:endParaRPr lang="en-US" sz="2400" b="0" cap="none" spc="0">
              <a:ln w="0"/>
              <a:solidFill>
                <a:schemeClr val="tx1"/>
              </a:solidFill>
              <a:effectLst>
                <a:outerShdw blurRad="38100" dist="19050" dir="2700000" algn="tl" rotWithShape="0">
                  <a:schemeClr val="dk1">
                    <a:alpha val="40000"/>
                  </a:schemeClr>
                </a:outerShdw>
              </a:effectLst>
              <a:latin typeface="UTM Flamenco" panose="02040603050506020204" pitchFamily="18" charset="0"/>
            </a:endParaRPr>
          </a:p>
        </p:txBody>
      </p:sp>
      <p:pic>
        <p:nvPicPr>
          <p:cNvPr id="23" name="图片 2">
            <a:extLst>
              <a:ext uri="{FF2B5EF4-FFF2-40B4-BE49-F238E27FC236}">
                <a16:creationId xmlns:a16="http://schemas.microsoft.com/office/drawing/2014/main" id="{55760D07-904D-476E-A5CB-9155D7A22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1103" y="261369"/>
            <a:ext cx="2917633" cy="2917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250" autoRev="1" fill="hold">
                                          <p:stCondLst>
                                            <p:cond delay="0"/>
                                          </p:stCondLst>
                                        </p:cTn>
                                        <p:tgtEl>
                                          <p:spTgt spid="22"/>
                                        </p:tgtEl>
                                        <p:attrNameLst>
                                          <p:attrName>ppt_w</p:attrName>
                                        </p:attrNameLst>
                                      </p:cBhvr>
                                    </p:anim>
                                    <p:anim by="(#ppt_w*0.50)" calcmode="lin" valueType="num">
                                      <p:cBhvr>
                                        <p:cTn id="8" dur="250" decel="50000" autoRev="1" fill="hold">
                                          <p:stCondLst>
                                            <p:cond delay="0"/>
                                          </p:stCondLst>
                                        </p:cTn>
                                        <p:tgtEl>
                                          <p:spTgt spid="22"/>
                                        </p:tgtEl>
                                        <p:attrNameLst>
                                          <p:attrName>ppt_x</p:attrName>
                                        </p:attrNameLst>
                                      </p:cBhvr>
                                    </p:anim>
                                    <p:anim from="(-#ppt_h/2)" to="(#ppt_y)" calcmode="lin" valueType="num">
                                      <p:cBhvr>
                                        <p:cTn id="9" dur="500" fill="hold">
                                          <p:stCondLst>
                                            <p:cond delay="0"/>
                                          </p:stCondLst>
                                        </p:cTn>
                                        <p:tgtEl>
                                          <p:spTgt spid="22"/>
                                        </p:tgtEl>
                                        <p:attrNameLst>
                                          <p:attrName>ppt_y</p:attrName>
                                        </p:attrNameLst>
                                      </p:cBhvr>
                                    </p:anim>
                                    <p:animRot by="21600000">
                                      <p:cBhvr>
                                        <p:cTn id="10" dur="500"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182</Words>
  <Application>Microsoft Macintosh PowerPoint</Application>
  <PresentationFormat>On-screen Show (16:9)</PresentationFormat>
  <Paragraphs>33</Paragraphs>
  <Slides>7</Slides>
  <Notes>5</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Amatic SC</vt:lpstr>
      <vt:lpstr>Calibri</vt:lpstr>
      <vt:lpstr>Arial</vt:lpstr>
      <vt:lpstr>UTM Flamenco</vt:lpstr>
      <vt:lpstr>Bebas Neue</vt:lpstr>
      <vt:lpstr>UTM Avo</vt:lpstr>
      <vt:lpstr>Nunito</vt:lpstr>
      <vt:lpstr>Times New Roman</vt:lpstr>
      <vt:lpstr>UTM Showcard</vt:lpstr>
      <vt:lpstr>Children's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14</cp:revision>
  <dcterms:modified xsi:type="dcterms:W3CDTF">2021-12-11T19:07:06Z</dcterms:modified>
</cp:coreProperties>
</file>