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2" r:id="rId3"/>
    <p:sldId id="285" r:id="rId4"/>
    <p:sldId id="286" r:id="rId5"/>
    <p:sldId id="292" r:id="rId6"/>
    <p:sldId id="291" r:id="rId7"/>
    <p:sldId id="289" r:id="rId8"/>
    <p:sldId id="290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HP001 4 hàng" panose="020B0603050302020204" pitchFamily="34" charset="77"/>
      <p:regular r:id="rId19"/>
      <p:bold r:id="rId20"/>
    </p:embeddedFont>
    <p:embeddedFont>
      <p:font typeface="Montserrat Medium" pitchFamily="2" charset="77"/>
      <p:regular r:id="rId21"/>
      <p:italic r:id="rId22"/>
    </p:embeddedFont>
    <p:embeddedFont>
      <p:font typeface="VNI-Bodon-Poster" pitchFamily="2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7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760"/>
    <a:srgbClr val="BC8C5D"/>
    <a:srgbClr val="FFF8DC"/>
    <a:srgbClr val="FFD9C8"/>
    <a:srgbClr val="E0A6FF"/>
    <a:srgbClr val="ECE1DE"/>
    <a:srgbClr val="E11DAE"/>
    <a:srgbClr val="40A172"/>
    <a:srgbClr val="D5DD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3842" autoAdjust="0"/>
  </p:normalViewPr>
  <p:slideViewPr>
    <p:cSldViewPr snapToGrid="0">
      <p:cViewPr varScale="1">
        <p:scale>
          <a:sx n="62" d="100"/>
          <a:sy n="62" d="100"/>
        </p:scale>
        <p:origin x="2536" y="192"/>
      </p:cViewPr>
      <p:guideLst>
        <p:guide orient="horz" pos="2172"/>
        <p:guide pos="3751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ED32-F363-4285-9487-19C7E5A547A0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053B-1A53-4C04-9A41-E1269605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18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76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3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AD11-9EA7-438C-8CB6-382B3AFCE8F1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8512100" y="215066"/>
            <a:ext cx="1290415" cy="1665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128" y="468748"/>
            <a:ext cx="1170000" cy="472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1026" y="4547602"/>
            <a:ext cx="337500" cy="405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2515" y="4347249"/>
            <a:ext cx="2170394" cy="2457798"/>
          </a:xfrm>
          <a:prstGeom prst="rect">
            <a:avLst/>
          </a:prstGeom>
        </p:spPr>
      </p:pic>
      <p:sp>
        <p:nvSpPr>
          <p:cNvPr id="5257" name="文本框 5256"/>
          <p:cNvSpPr txBox="1"/>
          <p:nvPr/>
        </p:nvSpPr>
        <p:spPr>
          <a:xfrm rot="587575">
            <a:off x="9870079" y="5160981"/>
            <a:ext cx="9458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Montserrat Medium" panose="00000600000000000000" charset="0"/>
                <a:ea typeface="方正喵呜体" panose="02010600010101010101" pitchFamily="2" charset="-122"/>
                <a:cs typeface="Montserrat Medium" panose="00000600000000000000" charset="0"/>
              </a:rPr>
              <a:t>HAPPY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C415CAF-DEF8-46F2-870E-B6196B47B5C1}"/>
              </a:ext>
            </a:extLst>
          </p:cNvPr>
          <p:cNvSpPr txBox="1"/>
          <p:nvPr/>
        </p:nvSpPr>
        <p:spPr>
          <a:xfrm>
            <a:off x="4043235" y="1484608"/>
            <a:ext cx="4105530" cy="5766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z="2000">
                <a:solidFill>
                  <a:srgbClr val="92D050"/>
                </a:solidFill>
                <a:latin typeface="VNI-Bodon-Poster" pitchFamily="2" charset="0"/>
                <a:ea typeface="inpin heiti" charset="-122"/>
              </a:rPr>
              <a:t>CHÍNH TAÛ</a:t>
            </a:r>
            <a:endParaRPr lang="zh-CN" altLang="en-US" sz="2000" dirty="0">
              <a:solidFill>
                <a:srgbClr val="92D050"/>
              </a:solidFill>
              <a:latin typeface="VNI-Bodon-Poster" pitchFamily="2" charset="0"/>
              <a:ea typeface="inpin heiti" charset="-122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1689DC2B-1905-4013-A5CA-CD840259B284}"/>
              </a:ext>
            </a:extLst>
          </p:cNvPr>
          <p:cNvSpPr txBox="1"/>
          <p:nvPr/>
        </p:nvSpPr>
        <p:spPr>
          <a:xfrm>
            <a:off x="473184" y="2574717"/>
            <a:ext cx="11429999" cy="18254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Nghe – vi</a:t>
            </a:r>
            <a:r>
              <a:rPr lang="vi-VN" altLang="zh-CN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ết</a:t>
            </a:r>
            <a:r>
              <a:rPr lang="en-US" altLang="zh-CN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vi-VN" altLang="zh-CN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Chuỗi ngọc lam</a:t>
            </a:r>
            <a:endParaRPr lang="en-US" altLang="zh-CN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vi-VN" altLang="zh-CN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biệt âm đầu tr/ch, vần ao/au</a:t>
            </a:r>
            <a:endParaRPr lang="zh-CN" altLang="en-US" sz="4400" b="1" dirty="0">
              <a:ln w="28575"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inpin heiti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301FCD-8F1A-4858-835F-2236E24C65E4}"/>
              </a:ext>
            </a:extLst>
          </p:cNvPr>
          <p:cNvSpPr/>
          <p:nvPr/>
        </p:nvSpPr>
        <p:spPr>
          <a:xfrm>
            <a:off x="1854200" y="1484608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FE9725-BB17-47C2-9D3C-23E1D039A71B}"/>
              </a:ext>
            </a:extLst>
          </p:cNvPr>
          <p:cNvSpPr/>
          <p:nvPr/>
        </p:nvSpPr>
        <p:spPr>
          <a:xfrm>
            <a:off x="2035867" y="1483316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2" b="5185"/>
          <a:stretch>
            <a:fillRect/>
          </a:stretch>
        </p:blipFill>
        <p:spPr>
          <a:xfrm>
            <a:off x="0" y="-41769"/>
            <a:ext cx="12192000" cy="6899769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998C4837-1641-4F4B-956F-25D40DB32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81"/>
          <a:stretch/>
        </p:blipFill>
        <p:spPr>
          <a:xfrm>
            <a:off x="9676681" y="2115901"/>
            <a:ext cx="3074108" cy="3582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8D10F8-FB80-47E8-8F47-D97D0F73B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19" y="1354284"/>
            <a:ext cx="4930881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3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Box 20"/>
          <p:cNvSpPr txBox="1"/>
          <p:nvPr/>
        </p:nvSpPr>
        <p:spPr>
          <a:xfrm>
            <a:off x="6444165" y="4616617"/>
            <a:ext cx="2102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vi-VN" altLang="x-none" sz="2000" b="1" dirty="0"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728" y="392280"/>
            <a:ext cx="996214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những từ ngữ chứa các tiếng trong bảng sau: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551530" y="897034"/>
            <a:ext cx="3136831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6" name="Straight Connector 25"/>
          <p:cNvCxnSpPr/>
          <p:nvPr/>
        </p:nvCxnSpPr>
        <p:spPr>
          <a:xfrm>
            <a:off x="5809188" y="897034"/>
            <a:ext cx="4170835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1200196" y="4617207"/>
            <a:ext cx="438948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M: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bức tranh / quả chanh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3298532977"/>
              </p:ext>
            </p:extLst>
          </p:nvPr>
        </p:nvGraphicFramePr>
        <p:xfrm>
          <a:off x="2029327" y="1240322"/>
          <a:ext cx="881513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4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</a:t>
                      </a:r>
                    </a:p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7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ưng</a:t>
                      </a: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úng</a:t>
                      </a: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F1011F3-53C7-4883-B589-A2515394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67" y="4186989"/>
            <a:ext cx="2650232" cy="267101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61474" y="383308"/>
            <a:ext cx="545431" cy="61130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428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>
            <a:extLst>
              <a:ext uri="{FF2B5EF4-FFF2-40B4-BE49-F238E27FC236}">
                <a16:creationId xmlns:a16="http://schemas.microsoft.com/office/drawing/2014/main" id="{998C4837-1641-4F4B-956F-25D40DB32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81"/>
          <a:stretch/>
        </p:blipFill>
        <p:spPr>
          <a:xfrm>
            <a:off x="11241348" y="5058576"/>
            <a:ext cx="1544212" cy="1799424"/>
          </a:xfrm>
          <a:prstGeom prst="rect">
            <a:avLst/>
          </a:prstGeom>
        </p:spPr>
      </p:pic>
      <p:sp>
        <p:nvSpPr>
          <p:cNvPr id="8202" name="TextBox 20"/>
          <p:cNvSpPr txBox="1"/>
          <p:nvPr/>
        </p:nvSpPr>
        <p:spPr>
          <a:xfrm>
            <a:off x="6556459" y="4673199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vi-VN" altLang="x-none" b="1" dirty="0"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022" y="448862"/>
            <a:ext cx="101386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Tìm những từ ngữ chứa các tiếng trong bảng sau:</a:t>
            </a: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597642773"/>
              </p:ext>
            </p:extLst>
          </p:nvPr>
        </p:nvGraphicFramePr>
        <p:xfrm>
          <a:off x="967822" y="1209549"/>
          <a:ext cx="10213524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3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3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00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giành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trưng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bày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đặc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trưng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sáng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trưng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trúng</a:t>
                      </a: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trúng đích</a:t>
                      </a: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trúng tuyển</a:t>
                      </a: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 trúng</a:t>
                      </a:r>
                      <a:endParaRPr lang="vi-V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trèo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leo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trèo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trèo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cây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trèo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cao</a:t>
                      </a:r>
                      <a:endParaRPr lang="vi-V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8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chanh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quả chanh</a:t>
                      </a: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lanh chanh</a:t>
                      </a:r>
                    </a:p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chanh chua</a:t>
                      </a:r>
                    </a:p>
                    <a:p>
                      <a:pPr algn="ctr">
                        <a:buNone/>
                      </a:pPr>
                      <a:r>
                        <a:rPr lang="vi-V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bánh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chưng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chưng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cất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chưng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hửng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chúng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ta</a:t>
                      </a: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hát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chèo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73769" y="387471"/>
            <a:ext cx="545431" cy="61130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867;p40"/>
          <p:cNvGrpSpPr/>
          <p:nvPr/>
        </p:nvGrpSpPr>
        <p:grpSpPr>
          <a:xfrm>
            <a:off x="9352889" y="3690042"/>
            <a:ext cx="3227600" cy="3167958"/>
            <a:chOff x="4084750" y="132109"/>
            <a:chExt cx="4964030" cy="4749355"/>
          </a:xfrm>
        </p:grpSpPr>
        <p:sp>
          <p:nvSpPr>
            <p:cNvPr id="11" name="Google Shape;868;p40"/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9;p40"/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0;p40"/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871;p40"/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25" name="Google Shape;872;p40"/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73;p40"/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74;p40"/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75;p40"/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76;p40"/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77;p40"/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78;p40"/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79;p40"/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80;p40"/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81;p40"/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82;p40"/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83;p40"/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84;p40"/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85;p40"/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86;p40"/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87;p40"/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88;p40"/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89;p40"/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90;p40"/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91;p40"/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92;p40"/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93;p40"/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94;p40"/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95;p40"/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96;p40"/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97;p40"/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98;p40"/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99;p40"/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00;p40"/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01;p40"/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02;p40"/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03;p40"/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04;p40"/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05;p40"/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06;p40"/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07;p40"/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08;p40"/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09;p40"/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10;p40"/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11;p40"/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12;p40"/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13;p40"/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14;p40"/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15;p40"/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16;p40"/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17;p40"/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18;p40"/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19;p40"/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20;p40"/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21;p40"/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22;p40"/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23;p40"/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24;p40"/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25;p40"/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26;p40"/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27;p40"/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928;p40"/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9;p40"/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0;p40"/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1;p40"/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2;p40"/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3;p40"/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4;p40"/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5;p40"/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6;p40"/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7;p40"/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5305" y="247449"/>
            <a:ext cx="87550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b)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những từ ngữ chứa các tiếng trong bảng sau: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291911" y="703437"/>
            <a:ext cx="2739176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" name="Straight Connector 3"/>
          <p:cNvCxnSpPr/>
          <p:nvPr/>
        </p:nvCxnSpPr>
        <p:spPr>
          <a:xfrm>
            <a:off x="4898527" y="700262"/>
            <a:ext cx="3781834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" name="TextBox 4"/>
          <p:cNvSpPr txBox="1"/>
          <p:nvPr/>
        </p:nvSpPr>
        <p:spPr>
          <a:xfrm>
            <a:off x="985211" y="5613756"/>
            <a:ext cx="3857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M: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mào gà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/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màu đỏ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3878503946"/>
              </p:ext>
            </p:extLst>
          </p:nvPr>
        </p:nvGraphicFramePr>
        <p:xfrm>
          <a:off x="292505" y="915879"/>
          <a:ext cx="9549684" cy="45167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83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</a:t>
                      </a: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lao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mào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83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12760" y="158116"/>
            <a:ext cx="545431" cy="61130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578803"/>
            <a:ext cx="875506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b)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Tìm những từ ngữ chứa các tiếng trong bảng sau: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740941412"/>
              </p:ext>
            </p:extLst>
          </p:nvPr>
        </p:nvGraphicFramePr>
        <p:xfrm>
          <a:off x="938250" y="1223373"/>
          <a:ext cx="10033996" cy="48859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7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8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báo</a:t>
                      </a:r>
                      <a:r>
                        <a:rPr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cáo</a:t>
                      </a:r>
                      <a:endParaRPr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báo</a:t>
                      </a:r>
                      <a:r>
                        <a:rPr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chí</a:t>
                      </a:r>
                      <a:endParaRPr lang="vi-VN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lớn</a:t>
                      </a:r>
                      <a:endParaRPr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vú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</a:t>
                      </a:r>
                      <a:endParaRPr lang="vi-VN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</a:t>
                      </a: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ao</a:t>
                      </a:r>
                      <a:r>
                        <a:rPr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xao</a:t>
                      </a:r>
                      <a:endParaRPr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ném</a:t>
                      </a:r>
                      <a:r>
                        <a:rPr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lao</a:t>
                      </a:r>
                      <a:endParaRPr lang="vi-VN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mào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chào</a:t>
                      </a:r>
                      <a:r>
                        <a:rPr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mào</a:t>
                      </a:r>
                      <a:endParaRPr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mào</a:t>
                      </a:r>
                      <a:r>
                        <a:rPr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gà</a:t>
                      </a:r>
                      <a:endParaRPr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châu</a:t>
                      </a:r>
                      <a:r>
                        <a:rPr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báu</a:t>
                      </a:r>
                      <a:endParaRPr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buNone/>
                      </a:pPr>
                      <a:r>
                        <a:rPr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</a:t>
                      </a: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ho</a:t>
                      </a:r>
                      <a:r>
                        <a:rPr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báu</a:t>
                      </a:r>
                      <a:endParaRPr lang="vi-VN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cây</a:t>
                      </a:r>
                      <a:r>
                        <a:rPr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cau</a:t>
                      </a:r>
                      <a:endParaRPr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cau</a:t>
                      </a:r>
                      <a:r>
                        <a:rPr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có</a:t>
                      </a:r>
                      <a:endParaRPr lang="vi-VN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</a:t>
                      </a: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</a:t>
                      </a:r>
                      <a:r>
                        <a:rPr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sậy</a:t>
                      </a:r>
                      <a:endParaRPr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lau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nhà</a:t>
                      </a:r>
                      <a:endParaRPr lang="vi-VN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màu</a:t>
                      </a:r>
                      <a:r>
                        <a:rPr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sắc</a:t>
                      </a:r>
                      <a:endParaRPr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màu</a:t>
                      </a:r>
                      <a:r>
                        <a:rPr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mỡ</a:t>
                      </a:r>
                      <a:endParaRPr lang="vi-VN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</a:pP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3008" y="489470"/>
            <a:ext cx="545431" cy="61130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oogle Shape;795;p39"/>
          <p:cNvGrpSpPr/>
          <p:nvPr/>
        </p:nvGrpSpPr>
        <p:grpSpPr>
          <a:xfrm>
            <a:off x="9966960" y="4747475"/>
            <a:ext cx="3293047" cy="2110525"/>
            <a:chOff x="3210575" y="643800"/>
            <a:chExt cx="5431011" cy="3964771"/>
          </a:xfrm>
        </p:grpSpPr>
        <p:sp>
          <p:nvSpPr>
            <p:cNvPr id="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035792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/>
          <p:nvPr/>
        </p:nvSpPr>
        <p:spPr>
          <a:xfrm>
            <a:off x="379270" y="2365704"/>
            <a:ext cx="11209202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31775" algn="ctr">
              <a:spcBef>
                <a:spcPct val="10000"/>
              </a:spcBef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Nhà môi trường 18 tuổi</a:t>
            </a:r>
          </a:p>
          <a:p>
            <a:pPr indent="231775" algn="just"/>
            <a:r>
              <a:rPr sz="2800" b="1" dirty="0">
                <a:latin typeface="Times New Roman" panose="02020603050405020304" pitchFamily="18" charset="0"/>
              </a:rPr>
              <a:t>Người dân hòn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sz="2800" b="1" dirty="0">
                <a:latin typeface="Times New Roman" panose="02020603050405020304" pitchFamily="18" charset="0"/>
              </a:rPr>
              <a:t> Ha-oai rất tự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hào</a:t>
            </a:r>
            <a:r>
              <a:rPr sz="2800" b="1" dirty="0">
                <a:latin typeface="Times New Roman" panose="02020603050405020304" pitchFamily="18" charset="0"/>
              </a:rPr>
              <a:t> về bãi biển Cu-a-loa vì vẻ đẹp mê hồn của thiên nhiên ở đây. Nhưng đã có một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dạo</a:t>
            </a:r>
            <a:r>
              <a:rPr sz="2800" b="1" dirty="0">
                <a:latin typeface="Times New Roman" panose="02020603050405020304" pitchFamily="18" charset="0"/>
              </a:rPr>
              <a:t>, môi trường ven biển bị đe doạ trầm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r>
              <a:rPr sz="2800" b="1" dirty="0">
                <a:latin typeface="Times New Roman" panose="02020603050405020304" pitchFamily="18" charset="0"/>
              </a:rPr>
              <a:t> do nguồn rác từ các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sz="2800" b="1" dirty="0">
                <a:latin typeface="Times New Roman" panose="02020603050405020304" pitchFamily="18" charset="0"/>
              </a:rPr>
              <a:t> đánh cá, những vỉa san hô chết, cá, rùa bị mắc bẫy,… tấp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sz="2800" b="1" dirty="0">
                <a:latin typeface="Times New Roman" panose="02020603050405020304" pitchFamily="18" charset="0"/>
              </a:rPr>
              <a:t> bờ.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sz="2800" b="1" dirty="0">
                <a:latin typeface="Times New Roman" panose="02020603050405020304" pitchFamily="18" charset="0"/>
              </a:rPr>
              <a:t> tình hình đó, một cô gái tên là Na-ka-mu-ra, 18 tuổi, đã thành lập nhóm Hành động vì môi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sz="2800" b="1" dirty="0">
                <a:latin typeface="Times New Roman" panose="02020603050405020304" pitchFamily="18" charset="0"/>
              </a:rPr>
              <a:t> gồm 60 thành viên. Họ đã giăng những tấm lưới khổng lồ ngăn rác tấp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sz="2800" b="1" dirty="0">
                <a:latin typeface="Times New Roman" panose="02020603050405020304" pitchFamily="18" charset="0"/>
              </a:rPr>
              <a:t> bờ. Tháng 3 năm 2000, chỉ trong 8 ngày nghỉ cuối tuần, 7 xe rác khổng lồ đã được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chở</a:t>
            </a:r>
            <a:r>
              <a:rPr sz="2800" b="1" dirty="0">
                <a:latin typeface="Times New Roman" panose="02020603050405020304" pitchFamily="18" charset="0"/>
              </a:rPr>
              <a:t> đi,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sz="2800" b="1" dirty="0">
                <a:latin typeface="Times New Roman" panose="02020603050405020304" pitchFamily="18" charset="0"/>
              </a:rPr>
              <a:t> lại vẻ đẹp cho bãi biển.    </a:t>
            </a:r>
          </a:p>
          <a:p>
            <a:pPr indent="231775" algn="just"/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	</a:t>
            </a: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  <a:r>
              <a:rPr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b="1" i="1" dirty="0">
                <a:latin typeface="Times New Roman" panose="02020603050405020304" pitchFamily="18" charset="0"/>
              </a:rPr>
              <a:t>Theo</a:t>
            </a:r>
            <a:r>
              <a:rPr sz="2800" b="1" dirty="0">
                <a:latin typeface="Times New Roman" panose="02020603050405020304" pitchFamily="18" charset="0"/>
              </a:rPr>
              <a:t> báo TIỀN PHONG</a:t>
            </a:r>
          </a:p>
        </p:txBody>
      </p:sp>
      <p:grpSp>
        <p:nvGrpSpPr>
          <p:cNvPr id="11267" name="Group 2"/>
          <p:cNvGrpSpPr/>
          <p:nvPr/>
        </p:nvGrpSpPr>
        <p:grpSpPr>
          <a:xfrm>
            <a:off x="433428" y="383308"/>
            <a:ext cx="11565833" cy="2061681"/>
            <a:chOff x="-863" y="-285"/>
            <a:chExt cx="8205" cy="1077"/>
          </a:xfrm>
        </p:grpSpPr>
        <p:sp>
          <p:nvSpPr>
            <p:cNvPr id="11289" name="Text Box 3"/>
            <p:cNvSpPr txBox="1"/>
            <p:nvPr/>
          </p:nvSpPr>
          <p:spPr>
            <a:xfrm>
              <a:off x="-863" y="-285"/>
              <a:ext cx="8205" cy="10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231775" algn="just"/>
              <a:r>
                <a:rPr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3. Tìm tiếng thích hợp với mỗi ô trống để hoàn chỉnh mẩu tin sau. Biết rằng:</a:t>
              </a:r>
            </a:p>
            <a:p>
              <a:pPr indent="231775" algn="just"/>
              <a:r>
                <a:rPr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sz="2800" b="1" dirty="0">
                  <a:latin typeface="Times New Roman" panose="02020603050405020304" pitchFamily="18" charset="0"/>
                </a:rPr>
                <a:t>chứa tiếng có vần </a:t>
              </a:r>
              <a:r>
                <a:rPr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ao</a:t>
              </a:r>
              <a:r>
                <a:rPr sz="2800" b="1" dirty="0">
                  <a:latin typeface="Times New Roman" panose="02020603050405020304" pitchFamily="18" charset="0"/>
                </a:rPr>
                <a:t> hoặc </a:t>
              </a:r>
              <a:r>
                <a:rPr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au</a:t>
              </a:r>
              <a:r>
                <a:rPr sz="2800" b="1" dirty="0">
                  <a:latin typeface="Times New Roman" panose="02020603050405020304" pitchFamily="18" charset="0"/>
                </a:rPr>
                <a:t>.</a:t>
              </a:r>
            </a:p>
            <a:p>
              <a:pPr indent="231775" algn="just"/>
              <a:r>
                <a:rPr sz="2800" b="1" dirty="0">
                  <a:latin typeface="Times New Roman" panose="02020603050405020304" pitchFamily="18" charset="0"/>
                </a:rPr>
                <a:t> chứa tiếng bắt đầu bằng </a:t>
              </a:r>
              <a:r>
                <a:rPr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tr</a:t>
              </a:r>
              <a:r>
                <a:rPr sz="2800" b="1" dirty="0">
                  <a:latin typeface="Times New Roman" panose="02020603050405020304" pitchFamily="18" charset="0"/>
                </a:rPr>
                <a:t> hoặc </a:t>
              </a:r>
              <a:r>
                <a:rPr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</a:t>
              </a:r>
              <a:r>
                <a:rPr sz="2800" b="1" dirty="0"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290" name="Text Box 4"/>
            <p:cNvSpPr txBox="1"/>
            <p:nvPr/>
          </p:nvSpPr>
          <p:spPr>
            <a:xfrm>
              <a:off x="-863" y="253"/>
              <a:ext cx="253" cy="19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291" name="Text Box 5"/>
            <p:cNvSpPr txBox="1"/>
            <p:nvPr/>
          </p:nvSpPr>
          <p:spPr>
            <a:xfrm>
              <a:off x="-863" y="562"/>
              <a:ext cx="255" cy="195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5" name="Text Box 3"/>
          <p:cNvSpPr txBox="1"/>
          <p:nvPr/>
        </p:nvSpPr>
        <p:spPr>
          <a:xfrm>
            <a:off x="5759255" y="2867933"/>
            <a:ext cx="660407" cy="342522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4" name="Text Box 4"/>
          <p:cNvSpPr txBox="1"/>
          <p:nvPr/>
        </p:nvSpPr>
        <p:spPr>
          <a:xfrm>
            <a:off x="3011057" y="2794954"/>
            <a:ext cx="657356" cy="438774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1"/>
          <p:cNvSpPr txBox="1"/>
          <p:nvPr/>
        </p:nvSpPr>
        <p:spPr>
          <a:xfrm>
            <a:off x="7220682" y="3273061"/>
            <a:ext cx="610027" cy="423084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15"/>
          <p:cNvSpPr txBox="1"/>
          <p:nvPr/>
        </p:nvSpPr>
        <p:spPr>
          <a:xfrm>
            <a:off x="2441944" y="3660069"/>
            <a:ext cx="910044" cy="438774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" name="Text Box 12"/>
          <p:cNvSpPr txBox="1"/>
          <p:nvPr/>
        </p:nvSpPr>
        <p:spPr>
          <a:xfrm>
            <a:off x="6632891" y="3676581"/>
            <a:ext cx="601859" cy="405751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" name="Text Box 13"/>
          <p:cNvSpPr txBox="1"/>
          <p:nvPr/>
        </p:nvSpPr>
        <p:spPr>
          <a:xfrm>
            <a:off x="5311364" y="4118508"/>
            <a:ext cx="711696" cy="438774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2" name="Text Box 16"/>
          <p:cNvSpPr txBox="1"/>
          <p:nvPr/>
        </p:nvSpPr>
        <p:spPr>
          <a:xfrm>
            <a:off x="6632891" y="4167175"/>
            <a:ext cx="992420" cy="438774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14"/>
          <p:cNvSpPr txBox="1"/>
          <p:nvPr/>
        </p:nvSpPr>
        <p:spPr>
          <a:xfrm>
            <a:off x="1578593" y="5430046"/>
            <a:ext cx="683418" cy="37306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4" name="Text Box 17"/>
          <p:cNvSpPr txBox="1"/>
          <p:nvPr/>
        </p:nvSpPr>
        <p:spPr>
          <a:xfrm>
            <a:off x="456677" y="4947060"/>
            <a:ext cx="1121916" cy="438774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5" name="Text Box 18"/>
          <p:cNvSpPr txBox="1"/>
          <p:nvPr/>
        </p:nvSpPr>
        <p:spPr>
          <a:xfrm>
            <a:off x="3746791" y="5863401"/>
            <a:ext cx="571333" cy="4387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9"/>
          <p:cNvSpPr txBox="1"/>
          <p:nvPr/>
        </p:nvSpPr>
        <p:spPr>
          <a:xfrm>
            <a:off x="4847964" y="5837275"/>
            <a:ext cx="529797" cy="43877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" name="Line 7"/>
          <p:cNvSpPr/>
          <p:nvPr/>
        </p:nvSpPr>
        <p:spPr>
          <a:xfrm>
            <a:off x="1258593" y="873243"/>
            <a:ext cx="6096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Rounded Rectangle 2"/>
          <p:cNvSpPr/>
          <p:nvPr/>
        </p:nvSpPr>
        <p:spPr>
          <a:xfrm>
            <a:off x="561474" y="383308"/>
            <a:ext cx="545431" cy="61130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7"/>
          <p:cNvSpPr/>
          <p:nvPr/>
        </p:nvSpPr>
        <p:spPr>
          <a:xfrm>
            <a:off x="2101474" y="879983"/>
            <a:ext cx="2668114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7"/>
          <p:cNvSpPr/>
          <p:nvPr/>
        </p:nvSpPr>
        <p:spPr>
          <a:xfrm>
            <a:off x="7844777" y="879983"/>
            <a:ext cx="4154484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Line 7"/>
          <p:cNvSpPr/>
          <p:nvPr/>
        </p:nvSpPr>
        <p:spPr>
          <a:xfrm>
            <a:off x="529006" y="1326089"/>
            <a:ext cx="6096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" name="Google Shape;602;p30"/>
          <p:cNvSpPr/>
          <p:nvPr/>
        </p:nvSpPr>
        <p:spPr>
          <a:xfrm>
            <a:off x="10621920" y="5883582"/>
            <a:ext cx="1884629" cy="1341088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618;p30"/>
          <p:cNvSpPr/>
          <p:nvPr/>
        </p:nvSpPr>
        <p:spPr>
          <a:xfrm>
            <a:off x="11055969" y="6023956"/>
            <a:ext cx="822332" cy="1300115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614;p30"/>
          <p:cNvSpPr/>
          <p:nvPr/>
        </p:nvSpPr>
        <p:spPr>
          <a:xfrm>
            <a:off x="11293113" y="4337895"/>
            <a:ext cx="2791200" cy="3337892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615;p30"/>
          <p:cNvSpPr/>
          <p:nvPr/>
        </p:nvSpPr>
        <p:spPr>
          <a:xfrm>
            <a:off x="11768766" y="4979602"/>
            <a:ext cx="518513" cy="1228340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617;p30"/>
          <p:cNvSpPr/>
          <p:nvPr/>
        </p:nvSpPr>
        <p:spPr>
          <a:xfrm>
            <a:off x="12022918" y="4386562"/>
            <a:ext cx="1201263" cy="406352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619;p30"/>
          <p:cNvSpPr/>
          <p:nvPr/>
        </p:nvSpPr>
        <p:spPr>
          <a:xfrm>
            <a:off x="10839601" y="6517018"/>
            <a:ext cx="753565" cy="327071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620;p30"/>
          <p:cNvSpPr/>
          <p:nvPr/>
        </p:nvSpPr>
        <p:spPr>
          <a:xfrm>
            <a:off x="11501395" y="6035285"/>
            <a:ext cx="82089" cy="633940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24478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635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888829848"/>
      </p:ext>
    </p:extLst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pic>
        <p:nvPicPr>
          <p:cNvPr id="16" name="Picture 4" descr="5">
            <a:extLst>
              <a:ext uri="{FF2B5EF4-FFF2-40B4-BE49-F238E27FC236}">
                <a16:creationId xmlns:a16="http://schemas.microsoft.com/office/drawing/2014/main" id="{D862FB9B-5FB0-49B4-8088-D1ABA8E13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70"/>
          <a:stretch/>
        </p:blipFill>
        <p:spPr bwMode="auto">
          <a:xfrm>
            <a:off x="457200" y="758925"/>
            <a:ext cx="10896600" cy="60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1-30">
            <a:extLst>
              <a:ext uri="{FF2B5EF4-FFF2-40B4-BE49-F238E27FC236}">
                <a16:creationId xmlns:a16="http://schemas.microsoft.com/office/drawing/2014/main" id="{13F0F0F4-43B5-40CD-9410-6B3FDC8C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436" y="3428999"/>
            <a:ext cx="2416275" cy="345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9">
            <a:extLst>
              <a:ext uri="{FF2B5EF4-FFF2-40B4-BE49-F238E27FC236}">
                <a16:creationId xmlns:a16="http://schemas.microsoft.com/office/drawing/2014/main" id="{C4D6A77D-DE0D-49E0-B44D-0E40B741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23" y="301724"/>
            <a:ext cx="5224754" cy="11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8">
            <a:extLst>
              <a:ext uri="{FF2B5EF4-FFF2-40B4-BE49-F238E27FC236}">
                <a16:creationId xmlns:a16="http://schemas.microsoft.com/office/drawing/2014/main" id="{6634BE09-0F1E-48C2-97A6-E213248BE422}"/>
              </a:ext>
            </a:extLst>
          </p:cNvPr>
          <p:cNvSpPr txBox="1"/>
          <p:nvPr/>
        </p:nvSpPr>
        <p:spPr>
          <a:xfrm>
            <a:off x="4044832" y="358943"/>
            <a:ext cx="4102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n w="28575">
                  <a:solidFill>
                    <a:srgbClr val="00B050"/>
                  </a:solidFill>
                </a:ln>
                <a:solidFill>
                  <a:srgbClr val="00FF00"/>
                </a:solidFill>
                <a:latin typeface="UVN Bach Tuyet Nang" panose="02090907080705020403" pitchFamily="18" charset="0"/>
                <a:ea typeface="inpin heiti" charset="-122"/>
              </a:rPr>
              <a:t>Dặn dò</a:t>
            </a:r>
            <a:endParaRPr lang="zh-CN" altLang="en-US" sz="4800" b="1" dirty="0">
              <a:ln w="28575">
                <a:solidFill>
                  <a:srgbClr val="00B050"/>
                </a:solidFill>
              </a:ln>
              <a:solidFill>
                <a:srgbClr val="00FF00"/>
              </a:solidFill>
              <a:latin typeface="UVN Bach Tuyet Nang" panose="02090907080705020403" pitchFamily="18" charset="0"/>
              <a:ea typeface="inpin heiti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B3B96B-D88A-4BAB-914E-8064A609DB5D}"/>
              </a:ext>
            </a:extLst>
          </p:cNvPr>
          <p:cNvSpPr/>
          <p:nvPr/>
        </p:nvSpPr>
        <p:spPr>
          <a:xfrm>
            <a:off x="1869434" y="1589922"/>
            <a:ext cx="8182516" cy="46138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Xem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lại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chính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tả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: </a:t>
            </a:r>
            <a:r>
              <a:rPr lang="vi-VN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Chuỗi ngọc lam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P001 4 hàng" panose="020B0603050302020204" pitchFamily="34" charset="0"/>
              </a:rPr>
              <a:t>Ghi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P001 4 hàng" panose="020B0603050302020204" pitchFamily="34" charset="0"/>
              </a:rPr>
              <a:t>nhớ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P001 4 hàng" panose="020B0603050302020204" pitchFamily="34" charset="0"/>
              </a:rPr>
              <a:t>:</a:t>
            </a:r>
            <a:r>
              <a:rPr lang="vi-VN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P001 4 hàng" panose="020B0603050302020204" pitchFamily="34" charset="0"/>
              </a:rPr>
              <a:t> Cách phân biệt âm đầu tr/ch, vần ao/au.</a:t>
            </a:r>
            <a:endParaRPr lang="en-US" sz="4000" b="1" dirty="0">
              <a:ln w="19050">
                <a:solidFill>
                  <a:srgbClr val="0070C0"/>
                </a:solidFill>
              </a:ln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Chuẩn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bị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chính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tả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P001 4 hàng" panose="020B0603050302020204" pitchFamily="34" charset="0"/>
              </a:rPr>
              <a:t>   </a:t>
            </a:r>
            <a:r>
              <a:rPr lang="vi-VN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P001 4 hàng" panose="020B0603050302020204" pitchFamily="34" charset="0"/>
              </a:rPr>
              <a:t>Nghe – viết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P001 4 hàng" panose="020B0603050302020204" pitchFamily="34" charset="0"/>
              </a:rPr>
              <a:t>: </a:t>
            </a:r>
            <a:r>
              <a:rPr lang="vi-VN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Buôn 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C</a:t>
            </a:r>
            <a:r>
              <a:rPr lang="vi-VN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hư </a:t>
            </a:r>
            <a:r>
              <a:rPr lang="en-US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P001 4 hàng" panose="020B0603050302020204" pitchFamily="34" charset="0"/>
              </a:rPr>
              <a:t>L</a:t>
            </a:r>
            <a:r>
              <a:rPr lang="vi-VN" sz="4000" b="1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ênh đón cô giáo.</a:t>
            </a:r>
            <a:endParaRPr lang="vi-VN" sz="3600" b="0" dirty="0">
              <a:ln w="19050"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524</Words>
  <Application>Microsoft Macintosh PowerPoint</Application>
  <PresentationFormat>Widescreen</PresentationFormat>
  <Paragraphs>157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Montserrat Medium</vt:lpstr>
      <vt:lpstr>UVN Bach Tuyet Nang</vt:lpstr>
      <vt:lpstr>inpin heiti</vt:lpstr>
      <vt:lpstr>HP001 4 hàng</vt:lpstr>
      <vt:lpstr>Calibri Light</vt:lpstr>
      <vt:lpstr>宋体</vt:lpstr>
      <vt:lpstr>Calibri</vt:lpstr>
      <vt:lpstr>Wingdings</vt:lpstr>
      <vt:lpstr>VNI-Bodon-Poster</vt:lpstr>
      <vt:lpstr>方正喵呜体</vt:lpstr>
      <vt:lpstr>Times New Roman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 Office User</cp:lastModifiedBy>
  <cp:revision>87</cp:revision>
  <dcterms:created xsi:type="dcterms:W3CDTF">2016-09-06T06:07:00Z</dcterms:created>
  <dcterms:modified xsi:type="dcterms:W3CDTF">2021-12-11T16:15:29Z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70E177AB4CBE4671912102DB11C9AA84</vt:lpwstr>
  </property>
</Properties>
</file>