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5" r:id="rId2"/>
    <p:sldId id="348" r:id="rId3"/>
    <p:sldId id="371" r:id="rId4"/>
    <p:sldId id="373" r:id="rId5"/>
    <p:sldId id="372" r:id="rId6"/>
    <p:sldId id="347" r:id="rId7"/>
    <p:sldId id="374" r:id="rId8"/>
    <p:sldId id="353" r:id="rId9"/>
    <p:sldId id="375" r:id="rId10"/>
    <p:sldId id="376" r:id="rId11"/>
    <p:sldId id="377" r:id="rId12"/>
    <p:sldId id="378" r:id="rId13"/>
    <p:sldId id="379" r:id="rId14"/>
    <p:sldId id="380" r:id="rId15"/>
    <p:sldId id="362" r:id="rId16"/>
    <p:sldId id="381" r:id="rId17"/>
    <p:sldId id="384" r:id="rId18"/>
    <p:sldId id="383" r:id="rId19"/>
    <p:sldId id="38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1A3"/>
    <a:srgbClr val="B8E1E2"/>
    <a:srgbClr val="A5322B"/>
    <a:srgbClr val="F8DB70"/>
    <a:srgbClr val="7CC8C9"/>
    <a:srgbClr val="7EC8C9"/>
    <a:srgbClr val="F6CB7E"/>
    <a:srgbClr val="F3CD89"/>
    <a:srgbClr val="E4D3BF"/>
    <a:srgbClr val="D0B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4" autoAdjust="0"/>
    <p:restoredTop sz="94660"/>
  </p:normalViewPr>
  <p:slideViewPr>
    <p:cSldViewPr snapToGrid="0">
      <p:cViewPr varScale="1">
        <p:scale>
          <a:sx n="62" d="100"/>
          <a:sy n="62" d="100"/>
        </p:scale>
        <p:origin x="2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789495-E945-4361-B32C-C78818668C97}"/>
              </a:ext>
            </a:extLst>
          </p:cNvPr>
          <p:cNvSpPr/>
          <p:nvPr userDrawn="1"/>
        </p:nvSpPr>
        <p:spPr>
          <a:xfrm>
            <a:off x="-1435100" y="0"/>
            <a:ext cx="889000" cy="8890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EA4FF-6B0A-4715-91C2-E38616B2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909" y="5050946"/>
            <a:ext cx="5683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039" y="557097"/>
            <a:ext cx="66768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Để đặt tính tổng</a:t>
            </a:r>
          </a:p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nhiều số thập phân</a:t>
            </a:r>
            <a:endParaRPr lang="zh-CN" altLang="en-US" sz="5400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2380663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số hạng này dưới số hạng kia sao cho các chữ số ở cùng một hàng thẳng cột với nhau.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1221045" y="2334250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1221044" y="347401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1221044" y="464892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378373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 như cộng các số tự nhiên.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4647129"/>
            <a:ext cx="8854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ở tổng thẳng cột với dấu phẩy của các số hạng.</a:t>
            </a: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656CFAAE-41D3-4A6A-BD9D-F8D6D7ED4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9" y="4468622"/>
            <a:ext cx="2515159" cy="2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LUYỆN TẬP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26279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869" y="3193300"/>
            <a:ext cx="16605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+ 14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28,87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+ 18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76,76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3866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a) 5,27 + 14,35 + 9,25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3762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b) 6,4 + 18,36 + 52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7B35F7-B710-4438-86E2-9BE962D83625}"/>
              </a:ext>
            </a:extLst>
          </p:cNvPr>
          <p:cNvSpPr/>
          <p:nvPr/>
        </p:nvSpPr>
        <p:spPr>
          <a:xfrm>
            <a:off x="1463627" y="3935102"/>
            <a:ext cx="9531954" cy="208013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graphicFrame>
        <p:nvGraphicFramePr>
          <p:cNvPr id="18" name="Group 75">
            <a:extLst>
              <a:ext uri="{FF2B5EF4-FFF2-40B4-BE49-F238E27FC236}">
                <a16:creationId xmlns:a16="http://schemas.microsoft.com/office/drawing/2014/main" id="{B29137BB-5490-4AC5-9B5B-C4AE93C50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553261"/>
              </p:ext>
            </p:extLst>
          </p:nvPr>
        </p:nvGraphicFramePr>
        <p:xfrm>
          <a:off x="2027969" y="1545600"/>
          <a:ext cx="8172450" cy="2155825"/>
        </p:xfrm>
        <a:graphic>
          <a:graphicData uri="http://schemas.openxmlformats.org/drawingml/2006/table">
            <a:tbl>
              <a:tblPr/>
              <a:tblGrid>
                <a:gridCol w="95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1441" marR="91441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+ b) + 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(b + c)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61">
            <a:extLst>
              <a:ext uri="{FF2B5EF4-FFF2-40B4-BE49-F238E27FC236}">
                <a16:creationId xmlns:a16="http://schemas.microsoft.com/office/drawing/2014/main" id="{6DE5E656-1DA2-4D3A-A466-975BA412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570" y="2117100"/>
            <a:ext cx="1622425" cy="4016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(2,5+6,8)+1,2</a:t>
            </a:r>
          </a:p>
        </p:txBody>
      </p:sp>
      <p:sp>
        <p:nvSpPr>
          <p:cNvPr id="25" name="Text Box 62">
            <a:extLst>
              <a:ext uri="{FF2B5EF4-FFF2-40B4-BE49-F238E27FC236}">
                <a16:creationId xmlns:a16="http://schemas.microsoft.com/office/drawing/2014/main" id="{754818E2-827B-4763-8676-8AD82A1BC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095" y="2172663"/>
            <a:ext cx="1622425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2,5+(6,8+1,2</a:t>
            </a:r>
            <a:r>
              <a:rPr lang="en-US" altLang="en-US" sz="2000" b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3C66AA06-7E15-494E-9F49-DA23A753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157" y="2129800"/>
            <a:ext cx="876300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80CA56CF-1F24-4C1D-9594-D692E43C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5682" y="2190125"/>
            <a:ext cx="858838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3" name="Text Box 67">
            <a:extLst>
              <a:ext uri="{FF2B5EF4-FFF2-40B4-BE49-F238E27FC236}">
                <a16:creationId xmlns:a16="http://schemas.microsoft.com/office/drawing/2014/main" id="{96ECF98B-C3CA-456E-95B7-44B3C530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845" y="3001338"/>
            <a:ext cx="87630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000" b="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0A7B16B1-C228-4E7A-8D8F-49316476A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957" y="2993400"/>
            <a:ext cx="1093788" cy="4016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1D9B5D7B-ADFC-4FFD-BF74-98EEACA9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45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(1,34+0,52)+4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661E6380-8468-435B-B427-76F0B2987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632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1,34+(0,52+4)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F17D89-6409-447F-97F1-C158B408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45" y="893138"/>
            <a:ext cx="808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rồi so sánh giá trị của (a + b) + c và a + (b + c)</a:t>
            </a:r>
          </a:p>
        </p:txBody>
      </p:sp>
      <p:sp>
        <p:nvSpPr>
          <p:cNvPr id="38" name="Text Box 77">
            <a:extLst>
              <a:ext uri="{FF2B5EF4-FFF2-40B4-BE49-F238E27FC236}">
                <a16:creationId xmlns:a16="http://schemas.microsoft.com/office/drawing/2014/main" id="{A5704DAD-6C44-43FE-84FE-479F5DC6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56" y="3959731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E3F8A2-B9CA-4AF2-9BC7-7EAF343C7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159" y="4306490"/>
            <a:ext cx="9329525" cy="9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thập phân có tính chất kết hợp: Khi cộng tổng hai số</a:t>
            </a: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số thứ ba, ta có thể cộng số thứ nhất với tổng của hai số còn lại.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6E558D-200B-41E0-9C51-7B4D7C2A73E7}"/>
              </a:ext>
            </a:extLst>
          </p:cNvPr>
          <p:cNvCxnSpPr>
            <a:cxnSpLocks/>
          </p:cNvCxnSpPr>
          <p:nvPr/>
        </p:nvCxnSpPr>
        <p:spPr>
          <a:xfrm>
            <a:off x="6161200" y="4730406"/>
            <a:ext cx="219501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0">
            <a:extLst>
              <a:ext uri="{FF2B5EF4-FFF2-40B4-BE49-F238E27FC236}">
                <a16:creationId xmlns:a16="http://schemas.microsoft.com/office/drawing/2014/main" id="{910F47ED-4A2A-4F8E-A8F6-405057B3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73" y="5295111"/>
            <a:ext cx="5032375" cy="578882"/>
          </a:xfrm>
          <a:prstGeom prst="roundRect">
            <a:avLst/>
          </a:prstGeom>
          <a:solidFill>
            <a:srgbClr val="B8E1E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</a:rPr>
              <a:t>(a + b) + c = a + (b + c)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27EACA-601A-4A61-BA7C-6108C9622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9" y="4225721"/>
            <a:ext cx="2653447" cy="26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4" grpId="0"/>
      <p:bldP spid="21" grpId="0" animBg="1"/>
      <p:bldP spid="25" grpId="0" animBg="1"/>
      <p:bldP spid="26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 12,7 + 5,89 + 1,3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(12,7 + 1,3) + 5,89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14        + 5,89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19,89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(5,75 + 4,25) + (7,8 + 1,2)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10         +         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5,75 + 7,8 + 4,25 + 1,2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1F8643-DE24-4BE1-A4FB-422947E9A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" y="407071"/>
            <a:ext cx="6172412" cy="6172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649629-F2EC-46C3-9848-6B212B2C31C1}"/>
              </a:ext>
            </a:extLst>
          </p:cNvPr>
          <p:cNvSpPr txBox="1"/>
          <p:nvPr/>
        </p:nvSpPr>
        <p:spPr>
          <a:xfrm>
            <a:off x="1175208" y="3379741"/>
            <a:ext cx="4389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đổi chỗ các số hạng trong một tổng thì tổng vẫn không thay đổi.</a:t>
            </a:r>
          </a:p>
        </p:txBody>
      </p:sp>
      <p:pic>
        <p:nvPicPr>
          <p:cNvPr id="18" name="图片 19">
            <a:extLst>
              <a:ext uri="{FF2B5EF4-FFF2-40B4-BE49-F238E27FC236}">
                <a16:creationId xmlns:a16="http://schemas.microsoft.com/office/drawing/2014/main" id="{A15C6A6C-B244-41EA-8E05-DED19A220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33577" y="2147426"/>
            <a:ext cx="1083261" cy="99416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3ABCC9A-1C40-4B3D-BF63-146F64233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588" y="2111087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giao hoán</a:t>
            </a:r>
            <a:endParaRPr lang="vi-VN" altLang="en-US" sz="3200" b="1">
              <a:solidFill>
                <a:srgbClr val="43A1A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  <p:pic>
        <p:nvPicPr>
          <p:cNvPr id="20" name="图片 8">
            <a:extLst>
              <a:ext uri="{FF2B5EF4-FFF2-40B4-BE49-F238E27FC236}">
                <a16:creationId xmlns:a16="http://schemas.microsoft.com/office/drawing/2014/main" id="{2B0CF785-A78D-44F9-AF80-E52BF252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1" y="342794"/>
            <a:ext cx="6172412" cy="6172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4A6BF7-AD4D-4EEE-8388-B3928FACA095}"/>
              </a:ext>
            </a:extLst>
          </p:cNvPr>
          <p:cNvSpPr txBox="1"/>
          <p:nvPr/>
        </p:nvSpPr>
        <p:spPr>
          <a:xfrm>
            <a:off x="6976220" y="3100010"/>
            <a:ext cx="43892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tổng hai số với số thứ ba, ta có thể cộng số thứ nhất với tổng của hai số còn lại. </a:t>
            </a:r>
          </a:p>
        </p:txBody>
      </p:sp>
      <p:pic>
        <p:nvPicPr>
          <p:cNvPr id="22" name="图片 19">
            <a:extLst>
              <a:ext uri="{FF2B5EF4-FFF2-40B4-BE49-F238E27FC236}">
                <a16:creationId xmlns:a16="http://schemas.microsoft.com/office/drawing/2014/main" id="{0AC14315-534D-4A8A-9C31-71D491B5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470715" y="2083149"/>
            <a:ext cx="1083261" cy="994160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E8796FBE-0D5D-4D31-B4A3-D7E57837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726" y="2046810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</a:t>
            </a: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</a:t>
            </a: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40" y="334289"/>
            <a:ext cx="35397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Dặn dò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138" y="2127262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học.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4245610" y="2080849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2895675" y="331056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204" y="362028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Trừ hai số thập phân</a:t>
            </a: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60555860-559D-4994-BCA9-DACC0320B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64" y="3578690"/>
            <a:ext cx="4918130" cy="3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TẠM BIỆT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2879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35" y="3244776"/>
            <a:ext cx="200382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60,14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1,64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c) 20,08 + 32,91 + 7,15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47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d) 0,75 + 0,09 + 0,8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38,6 + 2,09 + 7,91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(2,09 + 7,91)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        10 </a:t>
            </a:r>
            <a:endParaRPr lang="vi-VN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(7,34 + 2,66) + (0,45 + 0,55)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10         +           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7,34 + 0,45 + 2,66 + 0,55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KHỞI ĐỘNG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lớp 5 - II.4.1. Cộng các số thập phân - VioEd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BA9320F-3D0B-4280-B360-ED666B4B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90A5A408-3CEC-403F-9F2E-D184778CB467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D7CDE-ECE9-4C4F-AC32-8A23181A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0E59A6B-2481-42A8-B883-D4401BA8ADC5}"/>
              </a:ext>
            </a:extLst>
          </p:cNvPr>
          <p:cNvSpPr/>
          <p:nvPr/>
        </p:nvSpPr>
        <p:spPr>
          <a:xfrm>
            <a:off x="5384800" y="142240"/>
            <a:ext cx="3027680" cy="1920240"/>
          </a:xfrm>
          <a:prstGeom prst="wedgeRoundRectCallout">
            <a:avLst>
              <a:gd name="adj1" fmla="val -53044"/>
              <a:gd name="adj2" fmla="val 7031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4EAFB0-B88A-4508-919A-8F54B4DD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440" y="225197"/>
            <a:ext cx="2946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biết, chúng mình thực hiện phép tính cộng </a:t>
            </a:r>
          </a:p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cân nặng</a:t>
            </a:r>
            <a:endParaRPr lang="en-US" altLang="en-US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EA4FF-6B0A-4715-91C2-E38616B2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909" y="5050946"/>
            <a:ext cx="5683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Thực hiện: EduFive</a:t>
            </a:r>
            <a:endParaRPr lang="en-US" altLang="en-US" sz="3200" b="1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97" y="4019423"/>
            <a:ext cx="4453784" cy="31452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349" y="370688"/>
            <a:ext cx="4445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Mục tiêu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1657728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thực hiện tính tổng nhiều số thập phân tương tự như tính tổng hai số thập phân.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800277" y="1611315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800276" y="275108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800276" y="392599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060804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tính chất kết hợp của hai số thập phân.</a:t>
            </a:r>
            <a:endParaRPr lang="vi-VN" alt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924194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sử dụng các tính chất của phép cộng các số thập phân để tính theo cách thuận tiện.</a:t>
            </a: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079" y="2620113"/>
            <a:ext cx="6155983" cy="15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KHÁM PHÁ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19494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17F680A-BAD5-4178-8B59-4EE5B6CB7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961272" y="2728233"/>
            <a:ext cx="637185" cy="584775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77F1D938-1AE5-40EE-98F1-F8086085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42" y="2789788"/>
            <a:ext cx="414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Ta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tính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863DACBB-7BFB-493A-8A4B-0B608473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174" y="3966474"/>
            <a:ext cx="17302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27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36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75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8235362C-C16E-4456-B14E-412BC89E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125" y="4323662"/>
            <a:ext cx="590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3B8D5E71-0ED0-489C-9677-432A9EB5C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150" y="5352020"/>
            <a:ext cx="901180" cy="1587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7C653A-BBF0-4839-8CD4-00C3A666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953" y="3188251"/>
            <a:ext cx="4145427" cy="11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27,5 + 36,75 + 14,5 = ?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altLang="en-US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14A178D9-1F27-44DD-9879-3A9D6CB2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666" y="5335338"/>
            <a:ext cx="1730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78,75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36,75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2848" y="1387911"/>
            <a:ext cx="3377285" cy="54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2">
            <a:extLst>
              <a:ext uri="{FF2B5EF4-FFF2-40B4-BE49-F238E27FC236}">
                <a16:creationId xmlns:a16="http://schemas.microsoft.com/office/drawing/2014/main" id="{91D4A3D1-A531-4519-B3D9-1A0CFE595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005" y="1931496"/>
            <a:ext cx="187251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3">
            <a:extLst>
              <a:ext uri="{FF2B5EF4-FFF2-40B4-BE49-F238E27FC236}">
                <a16:creationId xmlns:a16="http://schemas.microsoft.com/office/drawing/2014/main" id="{A150A17F-1E6C-433A-B375-C409F91E1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7949" y="1936258"/>
            <a:ext cx="316501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" name="图片 11">
            <a:extLst>
              <a:ext uri="{FF2B5EF4-FFF2-40B4-BE49-F238E27FC236}">
                <a16:creationId xmlns:a16="http://schemas.microsoft.com/office/drawing/2014/main" id="{3E78014E-ABB7-4043-9DF9-9B806F862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2934" r="24493" b="3309"/>
          <a:stretch/>
        </p:blipFill>
        <p:spPr>
          <a:xfrm>
            <a:off x="5839158" y="2144109"/>
            <a:ext cx="5582333" cy="62270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4253" y="1387911"/>
            <a:ext cx="129905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3">
            <a:extLst>
              <a:ext uri="{FF2B5EF4-FFF2-40B4-BE49-F238E27FC236}">
                <a16:creationId xmlns:a16="http://schemas.microsoft.com/office/drawing/2014/main" id="{7D220969-39DC-46CD-9590-B755B8F7F9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9209" y="1938481"/>
            <a:ext cx="154975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>
            <a:extLst>
              <a:ext uri="{FF2B5EF4-FFF2-40B4-BE49-F238E27FC236}">
                <a16:creationId xmlns:a16="http://schemas.microsoft.com/office/drawing/2014/main" id="{58D3E118-1FE4-4958-BDA0-808E3F44C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7270" y="2511307"/>
            <a:ext cx="21570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9D729-11DC-4B69-A527-56A667E4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605" y="2951132"/>
            <a:ext cx="4724875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này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dưới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kia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chữ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cùng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hàng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đặt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nhau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A8279A-69BE-4228-A26C-5C3783CE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239" y="4268833"/>
            <a:ext cx="47230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tự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nhiên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tổng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  <p:bldP spid="31" grpId="0"/>
      <p:bldP spid="32" grpId="0" animBg="1"/>
      <p:bldP spid="33" grpId="0"/>
      <p:bldP spid="35" grpId="0"/>
      <p:bldP spid="2" grpId="0" animBg="1"/>
      <p:bldP spid="25" grpId="0"/>
      <p:bldP spid="26" grpId="0" animBg="1"/>
      <p:bldP spid="27" grpId="0" animBg="1"/>
      <p:bldP spid="28" grpId="0" animBg="1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uốn một sợi dây thép thành hình tam giác có độ dài các cạnh lần lượt là 8,7dm ; 6,25dm ; 10dm. Tính chu vi của hình tam giác đó.  </a:t>
            </a:r>
            <a:endParaRPr lang="en-US" altLang="en-US" sz="2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251" y="1942719"/>
            <a:ext cx="30586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10500" y="1946329"/>
            <a:ext cx="152912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648EE8A9-9780-4E8E-9FD8-B7C42F32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731" y="2956478"/>
            <a:ext cx="30666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rgbClr val="A5322B"/>
                </a:solidFill>
                <a:latin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A5322B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674CC5-2062-41EC-A819-B14D6113F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506" y="3412091"/>
            <a:ext cx="7084288" cy="22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của hình tam giác là: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 + 6,25 + 10 = 24,95 (dm)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6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24,95dm</a:t>
            </a:r>
          </a:p>
        </p:txBody>
      </p:sp>
      <p:sp>
        <p:nvSpPr>
          <p:cNvPr id="51" name="AutoShape 13">
            <a:extLst>
              <a:ext uri="{FF2B5EF4-FFF2-40B4-BE49-F238E27FC236}">
                <a16:creationId xmlns:a16="http://schemas.microsoft.com/office/drawing/2014/main" id="{BDF243E1-F14E-4F66-A296-7A85CDBFF12A}"/>
              </a:ext>
            </a:extLst>
          </p:cNvPr>
          <p:cNvSpPr>
            <a:spLocks noChangeArrowheads="1"/>
          </p:cNvSpPr>
          <p:nvPr/>
        </p:nvSpPr>
        <p:spPr bwMode="auto">
          <a:xfrm rot="8665466">
            <a:off x="1115396" y="4219373"/>
            <a:ext cx="3524122" cy="1916967"/>
          </a:xfrm>
          <a:prstGeom prst="rtTriangle">
            <a:avLst/>
          </a:prstGeom>
          <a:solidFill>
            <a:srgbClr val="F8DB7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5">
            <a:extLst>
              <a:ext uri="{FF2B5EF4-FFF2-40B4-BE49-F238E27FC236}">
                <a16:creationId xmlns:a16="http://schemas.microsoft.com/office/drawing/2014/main" id="{8B8C4282-3599-44F7-B7EF-DCD6283EEBF9}"/>
              </a:ext>
            </a:extLst>
          </p:cNvPr>
          <p:cNvSpPr txBox="1">
            <a:spLocks noChangeArrowheads="1"/>
          </p:cNvSpPr>
          <p:nvPr/>
        </p:nvSpPr>
        <p:spPr bwMode="auto">
          <a:xfrm rot="19441922">
            <a:off x="1267499" y="3807309"/>
            <a:ext cx="1941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8,7dm</a:t>
            </a:r>
          </a:p>
        </p:txBody>
      </p:sp>
      <p:sp>
        <p:nvSpPr>
          <p:cNvPr id="53" name="Text Box 16">
            <a:extLst>
              <a:ext uri="{FF2B5EF4-FFF2-40B4-BE49-F238E27FC236}">
                <a16:creationId xmlns:a16="http://schemas.microsoft.com/office/drawing/2014/main" id="{B92DCF52-65F4-4E65-959F-3EF7A6ADBFFF}"/>
              </a:ext>
            </a:extLst>
          </p:cNvPr>
          <p:cNvSpPr txBox="1">
            <a:spLocks noChangeArrowheads="1"/>
          </p:cNvSpPr>
          <p:nvPr/>
        </p:nvSpPr>
        <p:spPr bwMode="auto">
          <a:xfrm rot="3306146">
            <a:off x="3367175" y="3690386"/>
            <a:ext cx="232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6,25dm</a:t>
            </a:r>
          </a:p>
        </p:txBody>
      </p:sp>
      <p:sp>
        <p:nvSpPr>
          <p:cNvPr id="54" name="Text Box 17">
            <a:extLst>
              <a:ext uri="{FF2B5EF4-FFF2-40B4-BE49-F238E27FC236}">
                <a16:creationId xmlns:a16="http://schemas.microsoft.com/office/drawing/2014/main" id="{0944A839-4E60-482C-B16A-219C587B4160}"/>
              </a:ext>
            </a:extLst>
          </p:cNvPr>
          <p:cNvSpPr txBox="1">
            <a:spLocks noChangeArrowheads="1"/>
          </p:cNvSpPr>
          <p:nvPr/>
        </p:nvSpPr>
        <p:spPr bwMode="auto">
          <a:xfrm rot="21149259">
            <a:off x="1748626" y="5059283"/>
            <a:ext cx="2904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10dm</a:t>
            </a:r>
          </a:p>
        </p:txBody>
      </p:sp>
    </p:spTree>
    <p:extLst>
      <p:ext uri="{BB962C8B-B14F-4D97-AF65-F5344CB8AC3E}">
        <p14:creationId xmlns:p14="http://schemas.microsoft.com/office/powerpoint/2010/main" val="33584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25" grpId="0"/>
      <p:bldP spid="26" grpId="0" animBg="1"/>
      <p:bldP spid="36" grpId="0" animBg="1"/>
      <p:bldP spid="49" grpId="0"/>
      <p:bldP spid="51" grpId="0" animBg="1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780</Words>
  <Application>Microsoft Macintosh PowerPoint</Application>
  <PresentationFormat>Widescreen</PresentationFormat>
  <Paragraphs>125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Arial</vt:lpstr>
      <vt:lpstr>inpin heiti</vt:lpstr>
      <vt:lpstr>Times New Roman</vt:lpstr>
      <vt:lpstr>UTM Alberta Heavy</vt:lpstr>
      <vt:lpstr>UTM Cookies</vt:lpstr>
      <vt:lpstr>Wingdings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VÍ DỤ</vt:lpstr>
      <vt:lpstr>b) BÀI TOÁN</vt:lpstr>
      <vt:lpstr>PowerPoint Presentation</vt:lpstr>
      <vt:lpstr>PowerPoint Presentation</vt:lpstr>
      <vt:lpstr>BÀI 1 (SGK/51) Tính:</vt:lpstr>
      <vt:lpstr>BÀI 2 (SGK/52) Tính:</vt:lpstr>
      <vt:lpstr>BÀI 3 (SGK/52) Tính:</vt:lpstr>
      <vt:lpstr>PowerPoint Presentation</vt:lpstr>
      <vt:lpstr>PowerPoint Presentation</vt:lpstr>
      <vt:lpstr>PowerPoint Presentation</vt:lpstr>
      <vt:lpstr>BÀI 1 (SGK/51) Tính:</vt:lpstr>
      <vt:lpstr>BÀI 3 (SGK/52) Tính: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Microsoft Office User</cp:lastModifiedBy>
  <cp:revision>198</cp:revision>
  <dcterms:created xsi:type="dcterms:W3CDTF">2019-07-04T08:14:45Z</dcterms:created>
  <dcterms:modified xsi:type="dcterms:W3CDTF">2021-11-22T07:37:16Z</dcterms:modified>
</cp:coreProperties>
</file>