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24"/>
  </p:notesMasterIdLst>
  <p:sldIdLst>
    <p:sldId id="517" r:id="rId3"/>
    <p:sldId id="296" r:id="rId4"/>
    <p:sldId id="297" r:id="rId5"/>
    <p:sldId id="298" r:id="rId6"/>
    <p:sldId id="299" r:id="rId7"/>
    <p:sldId id="515" r:id="rId8"/>
    <p:sldId id="518" r:id="rId9"/>
    <p:sldId id="516" r:id="rId10"/>
    <p:sldId id="519" r:id="rId11"/>
    <p:sldId id="520" r:id="rId12"/>
    <p:sldId id="521" r:id="rId13"/>
    <p:sldId id="523" r:id="rId14"/>
    <p:sldId id="530" r:id="rId15"/>
    <p:sldId id="524" r:id="rId16"/>
    <p:sldId id="525" r:id="rId17"/>
    <p:sldId id="526" r:id="rId18"/>
    <p:sldId id="522" r:id="rId19"/>
    <p:sldId id="527" r:id="rId20"/>
    <p:sldId id="528" r:id="rId21"/>
    <p:sldId id="529" r:id="rId22"/>
    <p:sldId id="5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86" d="100"/>
          <a:sy n="86" d="100"/>
        </p:scale>
        <p:origin x="43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4107860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8/5/2021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31134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97532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8/5/2021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475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8/5/2021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54469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8/5/2021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44861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8/5/2021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04655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8/5/2021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7666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23388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40202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49708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83917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11924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57803675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79" r:id="rId10"/>
    <p:sldLayoutId id="2147483661" r:id="rId11"/>
    <p:sldLayoutId id="2147483660" r:id="rId12"/>
    <p:sldLayoutId id="2147483658" r:id="rId13"/>
    <p:sldLayoutId id="2147483663" r:id="rId14"/>
    <p:sldLayoutId id="2147483662" r:id="rId15"/>
    <p:sldLayoutId id="214748365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8/5/2021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43395902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 Id="rId5" Type="http://schemas.openxmlformats.org/officeDocument/2006/relationships/image" Target="../media/image46.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46.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C9F067-DEB7-4B9D-8577-61C49AE1FEDD}"/>
              </a:ext>
            </a:extLst>
          </p:cNvPr>
          <p:cNvSpPr txBox="1"/>
          <p:nvPr/>
        </p:nvSpPr>
        <p:spPr>
          <a:xfrm>
            <a:off x="4369981" y="3072810"/>
            <a:ext cx="5305647" cy="1015663"/>
          </a:xfrm>
          <a:prstGeom prst="rect">
            <a:avLst/>
          </a:prstGeom>
          <a:noFill/>
        </p:spPr>
        <p:txBody>
          <a:bodyPr wrap="square" rtlCol="0">
            <a:spAutoFit/>
          </a:bodyPr>
          <a:lstStyle/>
          <a:p>
            <a:r>
              <a:rPr lang="en-US" sz="6000" dirty="0" err="1">
                <a:solidFill>
                  <a:srgbClr val="00B050"/>
                </a:solidFill>
              </a:rPr>
              <a:t>Khởi</a:t>
            </a:r>
            <a:r>
              <a:rPr lang="en-US" sz="6000" dirty="0">
                <a:solidFill>
                  <a:srgbClr val="00B050"/>
                </a:solidFill>
              </a:rPr>
              <a:t> </a:t>
            </a:r>
            <a:r>
              <a:rPr lang="en-US" sz="6000" dirty="0" err="1">
                <a:solidFill>
                  <a:srgbClr val="00B050"/>
                </a:solidFill>
              </a:rPr>
              <a:t>động</a:t>
            </a:r>
            <a:endParaRPr lang="en-US" sz="6000" dirty="0">
              <a:solidFill>
                <a:srgbClr val="00B050"/>
              </a:solidFill>
            </a:endParaRPr>
          </a:p>
        </p:txBody>
      </p:sp>
    </p:spTree>
    <p:extLst>
      <p:ext uri="{BB962C8B-B14F-4D97-AF65-F5344CB8AC3E}">
        <p14:creationId xmlns:p14="http://schemas.microsoft.com/office/powerpoint/2010/main" val="2479359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49187-A1F3-4E13-8C18-C801DF14A116}"/>
              </a:ext>
            </a:extLst>
          </p:cNvPr>
          <p:cNvSpPr txBox="1"/>
          <p:nvPr/>
        </p:nvSpPr>
        <p:spPr>
          <a:xfrm>
            <a:off x="1422300" y="270237"/>
            <a:ext cx="1239621"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endParaRPr lang="en-US" sz="2800" b="1" dirty="0">
              <a:solidFill>
                <a:srgbClr val="17479D"/>
              </a:solidFill>
              <a:latin typeface="+mj-lt"/>
            </a:endParaRPr>
          </a:p>
        </p:txBody>
      </p:sp>
      <p:pic>
        <p:nvPicPr>
          <p:cNvPr id="3" name="Picture 2">
            <a:extLst>
              <a:ext uri="{FF2B5EF4-FFF2-40B4-BE49-F238E27FC236}">
                <a16:creationId xmlns:a16="http://schemas.microsoft.com/office/drawing/2014/main" id="{A321CE52-D225-4D46-BCC8-8233FA153A01}"/>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535064" y="483334"/>
            <a:ext cx="887236" cy="525172"/>
          </a:xfrm>
          <a:prstGeom prst="rect">
            <a:avLst/>
          </a:prstGeom>
        </p:spPr>
      </p:pic>
      <p:sp>
        <p:nvSpPr>
          <p:cNvPr id="4" name="TextBox 3">
            <a:extLst>
              <a:ext uri="{FF2B5EF4-FFF2-40B4-BE49-F238E27FC236}">
                <a16:creationId xmlns:a16="http://schemas.microsoft.com/office/drawing/2014/main" id="{53519460-8B10-402E-91DA-A0259053AF93}"/>
              </a:ext>
            </a:extLst>
          </p:cNvPr>
          <p:cNvSpPr txBox="1"/>
          <p:nvPr/>
        </p:nvSpPr>
        <p:spPr>
          <a:xfrm>
            <a:off x="2984913" y="388271"/>
            <a:ext cx="4893279" cy="889667"/>
          </a:xfrm>
          <a:prstGeom prst="rect">
            <a:avLst/>
          </a:prstGeom>
          <a:noFill/>
        </p:spPr>
        <p:txBody>
          <a:bodyPr wrap="square" rtlCol="0">
            <a:spAutoFit/>
          </a:bodyPr>
          <a:lstStyle/>
          <a:p>
            <a:pPr algn="ctr">
              <a:lnSpc>
                <a:spcPct val="150000"/>
              </a:lnSpc>
            </a:pPr>
            <a:r>
              <a:rPr lang="vi-VN" sz="4000" b="1" dirty="0">
                <a:solidFill>
                  <a:srgbClr val="FF0000"/>
                </a:solidFill>
                <a:latin typeface="+mj-lt"/>
              </a:rPr>
              <a:t>Từ ngữ</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FD21A825-60B5-484E-A06C-9414B7F2DB9B}"/>
              </a:ext>
            </a:extLst>
          </p:cNvPr>
          <p:cNvSpPr/>
          <p:nvPr/>
        </p:nvSpPr>
        <p:spPr>
          <a:xfrm>
            <a:off x="846690" y="1262880"/>
            <a:ext cx="9136983" cy="730200"/>
          </a:xfrm>
          <a:prstGeom prst="rect">
            <a:avLst/>
          </a:prstGeom>
        </p:spPr>
        <p:txBody>
          <a:bodyPr wrap="square">
            <a:spAutoFit/>
          </a:bodyPr>
          <a:lstStyle/>
          <a:p>
            <a:pPr algn="just">
              <a:lnSpc>
                <a:spcPct val="150000"/>
              </a:lnSpc>
            </a:pPr>
            <a:r>
              <a:rPr lang="vi-VN" sz="3200" dirty="0">
                <a:latin typeface="+mj-lt"/>
              </a:rPr>
              <a:t>     cây núc nắc </a:t>
            </a:r>
          </a:p>
        </p:txBody>
      </p:sp>
      <p:sp>
        <p:nvSpPr>
          <p:cNvPr id="6" name="Oval 5">
            <a:extLst>
              <a:ext uri="{FF2B5EF4-FFF2-40B4-BE49-F238E27FC236}">
                <a16:creationId xmlns:a16="http://schemas.microsoft.com/office/drawing/2014/main" id="{02D9E765-F826-47EB-B771-D95C61D91178}"/>
              </a:ext>
            </a:extLst>
          </p:cNvPr>
          <p:cNvSpPr/>
          <p:nvPr/>
        </p:nvSpPr>
        <p:spPr>
          <a:xfrm>
            <a:off x="936358" y="1702004"/>
            <a:ext cx="248909" cy="20149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7" name="TextBox 6">
            <a:extLst>
              <a:ext uri="{FF2B5EF4-FFF2-40B4-BE49-F238E27FC236}">
                <a16:creationId xmlns:a16="http://schemas.microsoft.com/office/drawing/2014/main" id="{A7C29919-3819-404B-AAE3-5801BEE3BB0C}"/>
              </a:ext>
            </a:extLst>
          </p:cNvPr>
          <p:cNvSpPr txBox="1"/>
          <p:nvPr/>
        </p:nvSpPr>
        <p:spPr>
          <a:xfrm>
            <a:off x="3993022" y="1251013"/>
            <a:ext cx="7968606"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một loại cây dùng làm thuốc chữa</a:t>
            </a:r>
            <a:endParaRPr lang="en-US" sz="3200" dirty="0">
              <a:solidFill>
                <a:schemeClr val="accent6">
                  <a:lumMod val="50000"/>
                </a:schemeClr>
              </a:solidFill>
              <a:latin typeface="+mj-lt"/>
            </a:endParaRPr>
          </a:p>
        </p:txBody>
      </p:sp>
      <p:sp>
        <p:nvSpPr>
          <p:cNvPr id="8" name="Rectangle 7">
            <a:extLst>
              <a:ext uri="{FF2B5EF4-FFF2-40B4-BE49-F238E27FC236}">
                <a16:creationId xmlns:a16="http://schemas.microsoft.com/office/drawing/2014/main" id="{A7AC0801-D6BC-4298-84C1-502631EA1CE4}"/>
              </a:ext>
            </a:extLst>
          </p:cNvPr>
          <p:cNvSpPr/>
          <p:nvPr/>
        </p:nvSpPr>
        <p:spPr>
          <a:xfrm>
            <a:off x="10009525" y="1408305"/>
            <a:ext cx="3979190" cy="584775"/>
          </a:xfrm>
          <a:prstGeom prst="rect">
            <a:avLst/>
          </a:prstGeom>
        </p:spPr>
        <p:txBody>
          <a:bodyPr wrap="square">
            <a:spAutoFit/>
          </a:bodyPr>
          <a:lstStyle/>
          <a:p>
            <a:r>
              <a:rPr lang="vi-VN" sz="3200" dirty="0">
                <a:solidFill>
                  <a:srgbClr val="FC7D77">
                    <a:lumMod val="50000"/>
                  </a:srgbClr>
                </a:solidFill>
                <a:latin typeface="+mj-lt"/>
              </a:rPr>
              <a:t>bệnh.</a:t>
            </a:r>
            <a:endParaRPr lang="en-VN" sz="3200" dirty="0">
              <a:latin typeface="+mj-lt"/>
            </a:endParaRPr>
          </a:p>
        </p:txBody>
      </p:sp>
      <p:pic>
        <p:nvPicPr>
          <p:cNvPr id="9" name="Picture 2" descr="Vỏ cây nục nác TƯƠI | Shopee Việt Nam">
            <a:extLst>
              <a:ext uri="{FF2B5EF4-FFF2-40B4-BE49-F238E27FC236}">
                <a16:creationId xmlns:a16="http://schemas.microsoft.com/office/drawing/2014/main" id="{9F916B6C-948C-478C-9C95-0053A39F48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31" r="10874"/>
          <a:stretch/>
        </p:blipFill>
        <p:spPr bwMode="auto">
          <a:xfrm>
            <a:off x="6424044" y="2706427"/>
            <a:ext cx="4706039" cy="3406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ạt giống cây núc nác rừng - Trung tâm giống cây trồng Eakmat Tây Nguyên">
            <a:extLst>
              <a:ext uri="{FF2B5EF4-FFF2-40B4-BE49-F238E27FC236}">
                <a16:creationId xmlns:a16="http://schemas.microsoft.com/office/drawing/2014/main" id="{45D4D069-AF9A-49F5-9509-38872E1878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1175373" y="2737095"/>
            <a:ext cx="5143885" cy="33760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EB7BA28-AEED-4A7F-BB1A-2C51B20B5766}"/>
              </a:ext>
            </a:extLst>
          </p:cNvPr>
          <p:cNvSpPr/>
          <p:nvPr/>
        </p:nvSpPr>
        <p:spPr>
          <a:xfrm>
            <a:off x="846689" y="1839586"/>
            <a:ext cx="9136983" cy="730200"/>
          </a:xfrm>
          <a:prstGeom prst="rect">
            <a:avLst/>
          </a:prstGeom>
        </p:spPr>
        <p:txBody>
          <a:bodyPr wrap="square">
            <a:spAutoFit/>
          </a:bodyPr>
          <a:lstStyle/>
          <a:p>
            <a:pPr algn="just">
              <a:lnSpc>
                <a:spcPct val="150000"/>
              </a:lnSpc>
            </a:pPr>
            <a:r>
              <a:rPr lang="vi-VN" sz="3200" dirty="0">
                <a:latin typeface="+mj-lt"/>
              </a:rPr>
              <a:t>     vòng vèo </a:t>
            </a:r>
          </a:p>
        </p:txBody>
      </p:sp>
      <p:sp>
        <p:nvSpPr>
          <p:cNvPr id="12" name="Oval 11">
            <a:extLst>
              <a:ext uri="{FF2B5EF4-FFF2-40B4-BE49-F238E27FC236}">
                <a16:creationId xmlns:a16="http://schemas.microsoft.com/office/drawing/2014/main" id="{543A4DB0-203E-4998-974C-02CECB6DA140}"/>
              </a:ext>
            </a:extLst>
          </p:cNvPr>
          <p:cNvSpPr/>
          <p:nvPr/>
        </p:nvSpPr>
        <p:spPr>
          <a:xfrm>
            <a:off x="936357" y="2325206"/>
            <a:ext cx="248909" cy="22952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3" name="TextBox 12">
            <a:extLst>
              <a:ext uri="{FF2B5EF4-FFF2-40B4-BE49-F238E27FC236}">
                <a16:creationId xmlns:a16="http://schemas.microsoft.com/office/drawing/2014/main" id="{730D9912-7CEF-4BCB-A3C5-7D634E5715B1}"/>
              </a:ext>
            </a:extLst>
          </p:cNvPr>
          <p:cNvSpPr txBox="1"/>
          <p:nvPr/>
        </p:nvSpPr>
        <p:spPr>
          <a:xfrm>
            <a:off x="3200715" y="1831031"/>
            <a:ext cx="8505753"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vòng qua vòng lại theo nhiều hướng</a:t>
            </a:r>
            <a:endParaRPr lang="en-US" sz="3200" dirty="0">
              <a:solidFill>
                <a:schemeClr val="accent6">
                  <a:lumMod val="50000"/>
                </a:schemeClr>
              </a:solidFill>
              <a:latin typeface="+mj-lt"/>
            </a:endParaRPr>
          </a:p>
        </p:txBody>
      </p:sp>
      <p:sp>
        <p:nvSpPr>
          <p:cNvPr id="14" name="Rectangle 13">
            <a:extLst>
              <a:ext uri="{FF2B5EF4-FFF2-40B4-BE49-F238E27FC236}">
                <a16:creationId xmlns:a16="http://schemas.microsoft.com/office/drawing/2014/main" id="{55596005-BE00-409E-AB7A-C3FD08627F7A}"/>
              </a:ext>
            </a:extLst>
          </p:cNvPr>
          <p:cNvSpPr/>
          <p:nvPr/>
        </p:nvSpPr>
        <p:spPr>
          <a:xfrm>
            <a:off x="9593692" y="1958086"/>
            <a:ext cx="3979190" cy="584775"/>
          </a:xfrm>
          <a:prstGeom prst="rect">
            <a:avLst/>
          </a:prstGeom>
        </p:spPr>
        <p:txBody>
          <a:bodyPr wrap="square">
            <a:spAutoFit/>
          </a:bodyPr>
          <a:lstStyle/>
          <a:p>
            <a:r>
              <a:rPr lang="en-US" sz="3200" dirty="0">
                <a:solidFill>
                  <a:srgbClr val="FC7D77">
                    <a:lumMod val="50000"/>
                  </a:srgbClr>
                </a:solidFill>
                <a:latin typeface="+mj-lt"/>
              </a:rPr>
              <a:t>k</a:t>
            </a:r>
            <a:r>
              <a:rPr lang="vi-VN" sz="3200" dirty="0">
                <a:solidFill>
                  <a:srgbClr val="FC7D77">
                    <a:lumMod val="50000"/>
                  </a:srgbClr>
                </a:solidFill>
                <a:latin typeface="+mj-lt"/>
              </a:rPr>
              <a:t>hác nhau.</a:t>
            </a:r>
            <a:endParaRPr lang="en-VN" sz="3200" dirty="0">
              <a:latin typeface="+mj-lt"/>
            </a:endParaRPr>
          </a:p>
        </p:txBody>
      </p:sp>
      <p:pic>
        <p:nvPicPr>
          <p:cNvPr id="15" name="Picture 6" descr="trò chơi dân gian rồng rắn lên mây | Việt nam, Trò chơi, Viết">
            <a:extLst>
              <a:ext uri="{FF2B5EF4-FFF2-40B4-BE49-F238E27FC236}">
                <a16:creationId xmlns:a16="http://schemas.microsoft.com/office/drawing/2014/main" id="{0006BB69-2FA4-4F92-AAEB-D18675474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2110" y="3273351"/>
            <a:ext cx="8893619" cy="329919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D4CE5F4-8C8B-4ED9-BC9E-E64741BD038E}"/>
              </a:ext>
            </a:extLst>
          </p:cNvPr>
          <p:cNvSpPr/>
          <p:nvPr/>
        </p:nvSpPr>
        <p:spPr>
          <a:xfrm>
            <a:off x="846688" y="2638819"/>
            <a:ext cx="9136983" cy="730200"/>
          </a:xfrm>
          <a:prstGeom prst="rect">
            <a:avLst/>
          </a:prstGeom>
        </p:spPr>
        <p:txBody>
          <a:bodyPr wrap="square">
            <a:spAutoFit/>
          </a:bodyPr>
          <a:lstStyle/>
          <a:p>
            <a:pPr algn="just">
              <a:lnSpc>
                <a:spcPct val="150000"/>
              </a:lnSpc>
            </a:pPr>
            <a:r>
              <a:rPr lang="vi-VN" sz="3200" dirty="0">
                <a:latin typeface="+mj-lt"/>
              </a:rPr>
              <a:t>     cản</a:t>
            </a:r>
          </a:p>
        </p:txBody>
      </p:sp>
      <p:sp>
        <p:nvSpPr>
          <p:cNvPr id="17" name="Oval 16">
            <a:extLst>
              <a:ext uri="{FF2B5EF4-FFF2-40B4-BE49-F238E27FC236}">
                <a16:creationId xmlns:a16="http://schemas.microsoft.com/office/drawing/2014/main" id="{ADD9A5DA-6172-4FC5-B63B-5E0429AE7050}"/>
              </a:ext>
            </a:extLst>
          </p:cNvPr>
          <p:cNvSpPr/>
          <p:nvPr/>
        </p:nvSpPr>
        <p:spPr>
          <a:xfrm>
            <a:off x="937807" y="2998906"/>
            <a:ext cx="247460" cy="224463"/>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8" name="TextBox 17">
            <a:extLst>
              <a:ext uri="{FF2B5EF4-FFF2-40B4-BE49-F238E27FC236}">
                <a16:creationId xmlns:a16="http://schemas.microsoft.com/office/drawing/2014/main" id="{47787E35-39AA-4179-BA78-C5D91097F007}"/>
              </a:ext>
            </a:extLst>
          </p:cNvPr>
          <p:cNvSpPr txBox="1"/>
          <p:nvPr/>
        </p:nvSpPr>
        <p:spPr>
          <a:xfrm>
            <a:off x="3200715" y="2543151"/>
            <a:ext cx="7116017"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ngăn lại, chặn lại.</a:t>
            </a:r>
            <a:endParaRPr lang="en-US" sz="3200" dirty="0">
              <a:solidFill>
                <a:schemeClr val="accent6">
                  <a:lumMod val="50000"/>
                </a:schemeClr>
              </a:solidFill>
              <a:latin typeface="+mj-lt"/>
            </a:endParaRPr>
          </a:p>
        </p:txBody>
      </p:sp>
    </p:spTree>
    <p:extLst>
      <p:ext uri="{BB962C8B-B14F-4D97-AF65-F5344CB8AC3E}">
        <p14:creationId xmlns:p14="http://schemas.microsoft.com/office/powerpoint/2010/main" val="75081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5" presetClass="exit" presetSubtype="10" fill="hold" nodeType="clickEffect">
                                  <p:stCondLst>
                                    <p:cond delay="0"/>
                                  </p:stCondLst>
                                  <p:childTnLst>
                                    <p:animEffect transition="out" filter="checkerboard(across)">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11" grpId="0"/>
      <p:bldP spid="12" grpId="0" animBg="1"/>
      <p:bldP spid="13" grpId="0"/>
      <p:bldP spid="14" grpId="0"/>
      <p:bldP spid="16" grpId="0"/>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ECA594-DA62-4F11-9408-CCC926D5D210}"/>
              </a:ext>
            </a:extLst>
          </p:cNvPr>
          <p:cNvSpPr txBox="1"/>
          <p:nvPr/>
        </p:nvSpPr>
        <p:spPr>
          <a:xfrm>
            <a:off x="4622313" y="724899"/>
            <a:ext cx="1249677" cy="650499"/>
          </a:xfrm>
          <a:prstGeom prst="rect">
            <a:avLst/>
          </a:prstGeom>
          <a:noFill/>
        </p:spPr>
        <p:txBody>
          <a:bodyPr wrap="square" rtlCol="0">
            <a:spAutoFit/>
          </a:bodyPr>
          <a:lstStyle/>
          <a:p>
            <a:pPr algn="ctr">
              <a:lnSpc>
                <a:spcPct val="150000"/>
              </a:lnSpc>
              <a:buClr>
                <a:srgbClr val="000000"/>
              </a:buClr>
              <a:buFont typeface="Arial"/>
              <a:buNone/>
            </a:pPr>
            <a:r>
              <a:rPr lang="vi-VN" sz="2800" b="1" kern="0" dirty="0">
                <a:solidFill>
                  <a:srgbClr val="17479D"/>
                </a:solidFill>
                <a:latin typeface="+mj-lt"/>
                <a:cs typeface="Arial"/>
                <a:sym typeface="Arial"/>
              </a:rPr>
              <a:t>ĐỌC</a:t>
            </a:r>
            <a:endParaRPr lang="en-US" sz="2800" b="1" kern="0" dirty="0">
              <a:solidFill>
                <a:srgbClr val="17479D"/>
              </a:solidFill>
              <a:latin typeface="+mj-lt"/>
              <a:cs typeface="Arial"/>
              <a:sym typeface="Arial"/>
            </a:endParaRPr>
          </a:p>
        </p:txBody>
      </p:sp>
      <p:pic>
        <p:nvPicPr>
          <p:cNvPr id="21" name="Picture 20">
            <a:extLst>
              <a:ext uri="{FF2B5EF4-FFF2-40B4-BE49-F238E27FC236}">
                <a16:creationId xmlns:a16="http://schemas.microsoft.com/office/drawing/2014/main" id="{752008E8-5663-4E99-8D4A-FB53D96A828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40005" y="754944"/>
            <a:ext cx="582308" cy="525172"/>
          </a:xfrm>
          <a:prstGeom prst="rect">
            <a:avLst/>
          </a:prstGeom>
        </p:spPr>
      </p:pic>
      <p:sp>
        <p:nvSpPr>
          <p:cNvPr id="22" name="TextBox 21">
            <a:extLst>
              <a:ext uri="{FF2B5EF4-FFF2-40B4-BE49-F238E27FC236}">
                <a16:creationId xmlns:a16="http://schemas.microsoft.com/office/drawing/2014/main" id="{60AD6DDF-2F91-4815-BBD5-40B46124AEC6}"/>
              </a:ext>
            </a:extLst>
          </p:cNvPr>
          <p:cNvSpPr txBox="1"/>
          <p:nvPr/>
        </p:nvSpPr>
        <p:spPr>
          <a:xfrm>
            <a:off x="4168156" y="1248527"/>
            <a:ext cx="5365827" cy="809965"/>
          </a:xfrm>
          <a:prstGeom prst="rect">
            <a:avLst/>
          </a:prstGeom>
          <a:noFill/>
        </p:spPr>
        <p:txBody>
          <a:bodyPr wrap="square" rtlCol="0">
            <a:spAutoFit/>
          </a:bodyPr>
          <a:lstStyle/>
          <a:p>
            <a:pPr algn="ctr">
              <a:lnSpc>
                <a:spcPct val="150000"/>
              </a:lnSpc>
              <a:buClr>
                <a:srgbClr val="000000"/>
              </a:buClr>
              <a:buFont typeface="Arial"/>
              <a:buNone/>
            </a:pPr>
            <a:r>
              <a:rPr lang="vi-VN" sz="3600" b="1" kern="0" dirty="0">
                <a:solidFill>
                  <a:srgbClr val="FC7D77">
                    <a:lumMod val="50000"/>
                  </a:srgbClr>
                </a:solidFill>
                <a:latin typeface="+mj-lt"/>
                <a:cs typeface="Arial"/>
                <a:sym typeface="Arial"/>
              </a:rPr>
              <a:t>Ngắt nghỉ câu</a:t>
            </a:r>
            <a:endParaRPr lang="en-US" sz="3600" b="1" kern="0" dirty="0">
              <a:solidFill>
                <a:srgbClr val="FC7D77">
                  <a:lumMod val="50000"/>
                </a:srgbClr>
              </a:solidFill>
              <a:latin typeface="+mj-lt"/>
              <a:cs typeface="Arial"/>
              <a:sym typeface="Arial"/>
            </a:endParaRPr>
          </a:p>
        </p:txBody>
      </p:sp>
      <p:sp>
        <p:nvSpPr>
          <p:cNvPr id="23" name="Rectangle 22">
            <a:extLst>
              <a:ext uri="{FF2B5EF4-FFF2-40B4-BE49-F238E27FC236}">
                <a16:creationId xmlns:a16="http://schemas.microsoft.com/office/drawing/2014/main" id="{1ACB94CE-5F1D-486F-BAA0-C98CFDCE9485}"/>
              </a:ext>
            </a:extLst>
          </p:cNvPr>
          <p:cNvSpPr/>
          <p:nvPr/>
        </p:nvSpPr>
        <p:spPr>
          <a:xfrm>
            <a:off x="3773305" y="2110109"/>
            <a:ext cx="6155531" cy="2471959"/>
          </a:xfrm>
          <a:prstGeom prst="rect">
            <a:avLst/>
          </a:prstGeom>
        </p:spPr>
        <p:txBody>
          <a:bodyPr wrap="square">
            <a:spAutoFit/>
          </a:bodyPr>
          <a:lstStyle/>
          <a:p>
            <a:pPr algn="just">
              <a:lnSpc>
                <a:spcPct val="150000"/>
              </a:lnSpc>
              <a:buClr>
                <a:srgbClr val="000000"/>
              </a:buClr>
              <a:buFont typeface="Arial"/>
              <a:buNone/>
            </a:pPr>
            <a:r>
              <a:rPr lang="vi-VN" sz="3600" kern="0" dirty="0">
                <a:solidFill>
                  <a:srgbClr val="000000"/>
                </a:solidFill>
                <a:latin typeface="+mj-lt"/>
                <a:cs typeface="Arial"/>
                <a:sym typeface="Arial"/>
              </a:rPr>
              <a:t> Nếu thầy nói “có” thì rồng rắn hỏi xin thuốc cho con và đồng ý cho thầy bắt khúc đuôi.</a:t>
            </a:r>
          </a:p>
        </p:txBody>
      </p:sp>
      <p:cxnSp>
        <p:nvCxnSpPr>
          <p:cNvPr id="24" name="Straight Connector 23">
            <a:extLst>
              <a:ext uri="{FF2B5EF4-FFF2-40B4-BE49-F238E27FC236}">
                <a16:creationId xmlns:a16="http://schemas.microsoft.com/office/drawing/2014/main" id="{69F7FB0E-A935-4260-92BC-7B5B4F245017}"/>
              </a:ext>
            </a:extLst>
          </p:cNvPr>
          <p:cNvCxnSpPr>
            <a:cxnSpLocks/>
          </p:cNvCxnSpPr>
          <p:nvPr/>
        </p:nvCxnSpPr>
        <p:spPr>
          <a:xfrm flipH="1">
            <a:off x="7370284" y="2384146"/>
            <a:ext cx="182035" cy="504339"/>
          </a:xfrm>
          <a:prstGeom prst="line">
            <a:avLst/>
          </a:prstGeom>
          <a:noFill/>
          <a:ln w="19050" cap="flat" cmpd="sng" algn="ctr">
            <a:solidFill>
              <a:srgbClr val="FC7D77">
                <a:lumMod val="50000"/>
              </a:srgbClr>
            </a:solidFill>
            <a:prstDash val="solid"/>
          </a:ln>
          <a:effectLst/>
        </p:spPr>
      </p:cxnSp>
      <p:grpSp>
        <p:nvGrpSpPr>
          <p:cNvPr id="25" name="Group 24">
            <a:extLst>
              <a:ext uri="{FF2B5EF4-FFF2-40B4-BE49-F238E27FC236}">
                <a16:creationId xmlns:a16="http://schemas.microsoft.com/office/drawing/2014/main" id="{F3F02BA9-4DCE-433F-9580-A7B4C0DD4E73}"/>
              </a:ext>
            </a:extLst>
          </p:cNvPr>
          <p:cNvGrpSpPr/>
          <p:nvPr/>
        </p:nvGrpSpPr>
        <p:grpSpPr>
          <a:xfrm>
            <a:off x="8300283" y="3895821"/>
            <a:ext cx="303890" cy="686247"/>
            <a:chOff x="3894064" y="2362532"/>
            <a:chExt cx="155773" cy="353730"/>
          </a:xfrm>
        </p:grpSpPr>
        <p:cxnSp>
          <p:nvCxnSpPr>
            <p:cNvPr id="26" name="Straight Connector 25">
              <a:extLst>
                <a:ext uri="{FF2B5EF4-FFF2-40B4-BE49-F238E27FC236}">
                  <a16:creationId xmlns:a16="http://schemas.microsoft.com/office/drawing/2014/main" id="{0BBEEF3A-CFEB-4F57-B0D3-27A1AD1C63D0}"/>
                </a:ext>
              </a:extLst>
            </p:cNvPr>
            <p:cNvCxnSpPr/>
            <p:nvPr/>
          </p:nvCxnSpPr>
          <p:spPr>
            <a:xfrm flipH="1">
              <a:off x="3945988" y="2362532"/>
              <a:ext cx="103849" cy="353729"/>
            </a:xfrm>
            <a:prstGeom prst="line">
              <a:avLst/>
            </a:prstGeom>
            <a:noFill/>
            <a:ln w="19050" cap="flat" cmpd="sng" algn="ctr">
              <a:solidFill>
                <a:srgbClr val="FC7D77">
                  <a:lumMod val="50000"/>
                </a:srgbClr>
              </a:solidFill>
              <a:prstDash val="solid"/>
            </a:ln>
            <a:effectLst/>
          </p:spPr>
        </p:cxnSp>
        <p:cxnSp>
          <p:nvCxnSpPr>
            <p:cNvPr id="27" name="Straight Connector 26">
              <a:extLst>
                <a:ext uri="{FF2B5EF4-FFF2-40B4-BE49-F238E27FC236}">
                  <a16:creationId xmlns:a16="http://schemas.microsoft.com/office/drawing/2014/main" id="{7D733E91-FB5A-4EE3-A094-659132D198AA}"/>
                </a:ext>
              </a:extLst>
            </p:cNvPr>
            <p:cNvCxnSpPr/>
            <p:nvPr/>
          </p:nvCxnSpPr>
          <p:spPr>
            <a:xfrm flipH="1">
              <a:off x="3894064" y="2362533"/>
              <a:ext cx="103849" cy="353729"/>
            </a:xfrm>
            <a:prstGeom prst="line">
              <a:avLst/>
            </a:prstGeom>
            <a:noFill/>
            <a:ln w="19050" cap="flat" cmpd="sng" algn="ctr">
              <a:solidFill>
                <a:srgbClr val="FC7D77">
                  <a:lumMod val="50000"/>
                </a:srgbClr>
              </a:solidFill>
              <a:prstDash val="solid"/>
            </a:ln>
            <a:effectLst/>
          </p:spPr>
        </p:cxnSp>
      </p:grpSp>
      <p:cxnSp>
        <p:nvCxnSpPr>
          <p:cNvPr id="28" name="Straight Connector 27">
            <a:extLst>
              <a:ext uri="{FF2B5EF4-FFF2-40B4-BE49-F238E27FC236}">
                <a16:creationId xmlns:a16="http://schemas.microsoft.com/office/drawing/2014/main" id="{6866BFDA-B1AD-4EAD-8076-EC0FEB3850FC}"/>
              </a:ext>
            </a:extLst>
          </p:cNvPr>
          <p:cNvCxnSpPr>
            <a:cxnSpLocks/>
          </p:cNvCxnSpPr>
          <p:nvPr/>
        </p:nvCxnSpPr>
        <p:spPr>
          <a:xfrm flipH="1">
            <a:off x="7866043" y="3157247"/>
            <a:ext cx="142264" cy="542408"/>
          </a:xfrm>
          <a:prstGeom prst="line">
            <a:avLst/>
          </a:prstGeom>
          <a:noFill/>
          <a:ln w="19050" cap="flat" cmpd="sng" algn="ctr">
            <a:solidFill>
              <a:srgbClr val="FC7D77">
                <a:lumMod val="50000"/>
              </a:srgbClr>
            </a:solidFill>
            <a:prstDash val="solid"/>
          </a:ln>
          <a:effectLst/>
        </p:spPr>
      </p:cxnSp>
    </p:spTree>
    <p:extLst>
      <p:ext uri="{BB962C8B-B14F-4D97-AF65-F5344CB8AC3E}">
        <p14:creationId xmlns:p14="http://schemas.microsoft.com/office/powerpoint/2010/main" val="283330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79" y="976967"/>
            <a:ext cx="453071" cy="386249"/>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0013" y="1790106"/>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1" name="TextBox 10">
            <a:extLst>
              <a:ext uri="{FF2B5EF4-FFF2-40B4-BE49-F238E27FC236}">
                <a16:creationId xmlns:a16="http://schemas.microsoft.com/office/drawing/2014/main" id="{A40953BB-F707-4907-BF4A-61A097A0CAC3}"/>
              </a:ext>
            </a:extLst>
          </p:cNvPr>
          <p:cNvSpPr txBox="1"/>
          <p:nvPr/>
        </p:nvSpPr>
        <p:spPr>
          <a:xfrm>
            <a:off x="426209" y="98974"/>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Bài</a:t>
            </a:r>
            <a:r>
              <a:rPr lang="en-US" sz="2800" b="1" dirty="0">
                <a:solidFill>
                  <a:srgbClr val="17479D"/>
                </a:solidFill>
                <a:latin typeface="+mj-lt"/>
              </a:rPr>
              <a:t> </a:t>
            </a:r>
            <a:r>
              <a:rPr lang="en-US" sz="2800" b="1" dirty="0" err="1">
                <a:solidFill>
                  <a:srgbClr val="17479D"/>
                </a:solidFill>
                <a:latin typeface="+mj-lt"/>
              </a:rPr>
              <a:t>viết</a:t>
            </a:r>
            <a:r>
              <a:rPr lang="en-US" sz="2800" b="1" dirty="0">
                <a:solidFill>
                  <a:srgbClr val="17479D"/>
                </a:solidFill>
                <a:latin typeface="+mj-lt"/>
              </a:rPr>
              <a:t> </a:t>
            </a:r>
            <a:r>
              <a:rPr lang="en-US" sz="2800" b="1" dirty="0" err="1">
                <a:solidFill>
                  <a:srgbClr val="17479D"/>
                </a:solidFill>
                <a:latin typeface="+mj-lt"/>
              </a:rPr>
              <a:t>có</a:t>
            </a:r>
            <a:r>
              <a:rPr lang="en-US" sz="2800" b="1" dirty="0">
                <a:solidFill>
                  <a:srgbClr val="17479D"/>
                </a:solidFill>
                <a:latin typeface="+mj-lt"/>
              </a:rPr>
              <a:t> </a:t>
            </a:r>
            <a:r>
              <a:rPr lang="en-US" sz="2800" b="1" dirty="0" err="1">
                <a:solidFill>
                  <a:srgbClr val="17479D"/>
                </a:solidFill>
                <a:latin typeface="+mj-lt"/>
              </a:rPr>
              <a:t>mấy</a:t>
            </a:r>
            <a:r>
              <a:rPr lang="en-US" sz="2800" b="1" dirty="0">
                <a:solidFill>
                  <a:srgbClr val="17479D"/>
                </a:solidFill>
                <a:latin typeface="+mj-lt"/>
              </a:rPr>
              <a:t> </a:t>
            </a:r>
            <a:r>
              <a:rPr lang="en-US" sz="2800" b="1" dirty="0" err="1">
                <a:solidFill>
                  <a:srgbClr val="17479D"/>
                </a:solidFill>
                <a:latin typeface="+mj-lt"/>
              </a:rPr>
              <a:t>đoạn</a:t>
            </a:r>
            <a:r>
              <a:rPr lang="en-US" sz="2800" b="1" dirty="0">
                <a:solidFill>
                  <a:srgbClr val="17479D"/>
                </a:solidFill>
                <a:latin typeface="+mj-lt"/>
              </a:rPr>
              <a:t>?</a:t>
            </a:r>
          </a:p>
        </p:txBody>
      </p:sp>
      <p:sp>
        <p:nvSpPr>
          <p:cNvPr id="10" name="TextBox 9">
            <a:extLst>
              <a:ext uri="{FF2B5EF4-FFF2-40B4-BE49-F238E27FC236}">
                <a16:creationId xmlns:a16="http://schemas.microsoft.com/office/drawing/2014/main" id="{8C34D7B1-9779-4CF0-B739-6740A257FBA3}"/>
              </a:ext>
            </a:extLst>
          </p:cNvPr>
          <p:cNvSpPr txBox="1"/>
          <p:nvPr/>
        </p:nvSpPr>
        <p:spPr>
          <a:xfrm>
            <a:off x="407447" y="80646"/>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nối</a:t>
            </a:r>
            <a:r>
              <a:rPr lang="en-US" sz="2800" b="1" dirty="0">
                <a:solidFill>
                  <a:srgbClr val="17479D"/>
                </a:solidFill>
                <a:latin typeface="+mj-lt"/>
              </a:rPr>
              <a:t> </a:t>
            </a:r>
            <a:r>
              <a:rPr lang="en-US" sz="2800" b="1" dirty="0" err="1">
                <a:solidFill>
                  <a:srgbClr val="17479D"/>
                </a:solidFill>
                <a:latin typeface="+mj-lt"/>
              </a:rPr>
              <a:t>tiếp</a:t>
            </a:r>
            <a:r>
              <a:rPr lang="en-US" sz="2800" b="1" dirty="0">
                <a:solidFill>
                  <a:srgbClr val="17479D"/>
                </a:solidFill>
                <a:latin typeface="+mj-lt"/>
              </a:rPr>
              <a:t> </a:t>
            </a:r>
            <a:r>
              <a:rPr lang="en-US" sz="2800" b="1" dirty="0" err="1">
                <a:solidFill>
                  <a:srgbClr val="17479D"/>
                </a:solidFill>
                <a:latin typeface="+mj-lt"/>
              </a:rPr>
              <a:t>đoạn</a:t>
            </a:r>
            <a:endParaRPr lang="en-US" sz="2800" b="1" dirty="0">
              <a:solidFill>
                <a:srgbClr val="17479D"/>
              </a:solidFill>
              <a:latin typeface="+mj-lt"/>
            </a:endParaRPr>
          </a:p>
        </p:txBody>
      </p:sp>
    </p:spTree>
    <p:extLst>
      <p:ext uri="{BB962C8B-B14F-4D97-AF65-F5344CB8AC3E}">
        <p14:creationId xmlns:p14="http://schemas.microsoft.com/office/powerpoint/2010/main" val="11566067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Arial-Rounded"/>
                <a:ea typeface="Arial-Rounded"/>
                <a:cs typeface="+mn-cs"/>
              </a:rPr>
              <a:t>Rồng rắn lên mây</a:t>
            </a:r>
            <a:endParaRPr kumimoji="0" lang="en-US" sz="3200" b="1" i="0" u="none" strike="noStrike" kern="1200" cap="none" spc="0" normalizeH="0" baseline="0" noProof="0" dirty="0">
              <a:ln>
                <a:noFill/>
              </a:ln>
              <a:solidFill>
                <a:srgbClr val="70AD47">
                  <a:lumMod val="50000"/>
                </a:srgbClr>
              </a:solidFill>
              <a:effectLst/>
              <a:uLnTx/>
              <a:uFillTx/>
              <a:latin typeface="Arial-Rounded"/>
              <a:ea typeface="Arial-Rounded"/>
              <a:cs typeface="+mn-cs"/>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lên mây là một trò chơi vui nhộn. Năm, sáu bạn túm áo nhau làm rồng rắn. Một bạn làm thầy thuốc, đứng đối diện với rồng rắn.</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vừa đi vòng vèo vừa hát:</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lên mây</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Thấy cây núc nắc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Hỏi thăm thầy thuốc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Có nhà hay không?</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Nếu thầy nói “không” thì rồng rắn đi tiếp. Nếu thầy nói “có” thì rồng rắn hỏi xin thuốc cho con và đồng ý cho thầy bắt khúc đuôi.</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(Theo 101 trò chơi dân gian dành cho trẻ Mầm non) </a:t>
            </a: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27" y="1018769"/>
            <a:ext cx="483723" cy="344447"/>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10327" y="1723169"/>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1" name="TextBox 10">
            <a:extLst>
              <a:ext uri="{FF2B5EF4-FFF2-40B4-BE49-F238E27FC236}">
                <a16:creationId xmlns:a16="http://schemas.microsoft.com/office/drawing/2014/main" id="{64B7F780-E82A-4A5D-99E7-57E0129F623A}"/>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17479D"/>
                </a:solidFill>
                <a:latin typeface="Arial-Rounded"/>
                <a:ea typeface="Arial-Rounded"/>
              </a:rPr>
              <a:t>Đọc</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theo</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nhóm</a:t>
            </a:r>
            <a:endParaRPr kumimoji="0" lang="en-US" sz="2800" b="1" i="0" u="none" strike="noStrike" kern="1200" cap="none" spc="0" normalizeH="0" baseline="0" noProof="0" dirty="0">
              <a:ln>
                <a:noFill/>
              </a:ln>
              <a:solidFill>
                <a:srgbClr val="17479D"/>
              </a:solidFill>
              <a:effectLst/>
              <a:uLnTx/>
              <a:uFillTx/>
              <a:latin typeface="Arial-Rounded"/>
              <a:ea typeface="Arial-Rounded"/>
              <a:cs typeface="+mn-cs"/>
            </a:endParaRPr>
          </a:p>
        </p:txBody>
      </p:sp>
      <p:pic>
        <p:nvPicPr>
          <p:cNvPr id="12" name="Picture 11">
            <a:extLst>
              <a:ext uri="{FF2B5EF4-FFF2-40B4-BE49-F238E27FC236}">
                <a16:creationId xmlns:a16="http://schemas.microsoft.com/office/drawing/2014/main" id="{BCDB38FA-A1DE-46E4-99D6-EC6BB9749734}"/>
              </a:ext>
            </a:extLst>
          </p:cNvPr>
          <p:cNvPicPr>
            <a:picLocks noChangeAspect="1"/>
          </p:cNvPicPr>
          <p:nvPr/>
        </p:nvPicPr>
        <p:blipFill rotWithShape="1">
          <a:blip r:embed="rId6"/>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5165325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1" name="TextBox 10">
            <a:extLst>
              <a:ext uri="{FF2B5EF4-FFF2-40B4-BE49-F238E27FC236}">
                <a16:creationId xmlns:a16="http://schemas.microsoft.com/office/drawing/2014/main" id="{9AD05C37-4A22-4401-9FDA-0658B5DA38F8}"/>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toàn</a:t>
            </a:r>
            <a:r>
              <a:rPr lang="en-US" sz="2800" b="1" dirty="0">
                <a:solidFill>
                  <a:srgbClr val="17479D"/>
                </a:solidFill>
                <a:latin typeface="+mj-lt"/>
              </a:rPr>
              <a:t> </a:t>
            </a:r>
            <a:r>
              <a:rPr lang="en-US" sz="2800" b="1" dirty="0" err="1">
                <a:solidFill>
                  <a:srgbClr val="17479D"/>
                </a:solidFill>
                <a:latin typeface="+mj-lt"/>
              </a:rPr>
              <a:t>bài</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78454998-670E-47B9-B538-4C4995F77C43}"/>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41616259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D12FBD-A165-4C0A-ADB8-A78D28125566}"/>
              </a:ext>
            </a:extLst>
          </p:cNvPr>
          <p:cNvSpPr txBox="1"/>
          <p:nvPr/>
        </p:nvSpPr>
        <p:spPr>
          <a:xfrm>
            <a:off x="3827720" y="3201251"/>
            <a:ext cx="4976037" cy="1015663"/>
          </a:xfrm>
          <a:prstGeom prst="rect">
            <a:avLst/>
          </a:prstGeom>
          <a:noFill/>
        </p:spPr>
        <p:txBody>
          <a:bodyPr wrap="square" rtlCol="0">
            <a:spAutoFit/>
          </a:bodyPr>
          <a:lstStyle/>
          <a:p>
            <a:r>
              <a:rPr lang="en-US" sz="6000" dirty="0" err="1">
                <a:solidFill>
                  <a:srgbClr val="00B050"/>
                </a:solidFill>
              </a:rPr>
              <a:t>Trả</a:t>
            </a:r>
            <a:r>
              <a:rPr lang="en-US" sz="6000" dirty="0">
                <a:solidFill>
                  <a:srgbClr val="00B050"/>
                </a:solidFill>
              </a:rPr>
              <a:t> </a:t>
            </a:r>
            <a:r>
              <a:rPr lang="en-US" sz="6000" dirty="0" err="1">
                <a:solidFill>
                  <a:srgbClr val="00B050"/>
                </a:solidFill>
              </a:rPr>
              <a:t>lời</a:t>
            </a:r>
            <a:r>
              <a:rPr lang="en-US" sz="6000" dirty="0">
                <a:solidFill>
                  <a:srgbClr val="00B050"/>
                </a:solidFill>
              </a:rPr>
              <a:t> </a:t>
            </a:r>
            <a:r>
              <a:rPr lang="en-US" sz="6000" dirty="0" err="1">
                <a:solidFill>
                  <a:srgbClr val="00B050"/>
                </a:solidFill>
              </a:rPr>
              <a:t>câu</a:t>
            </a:r>
            <a:r>
              <a:rPr lang="en-US" sz="6000" dirty="0">
                <a:solidFill>
                  <a:srgbClr val="00B050"/>
                </a:solidFill>
              </a:rPr>
              <a:t> </a:t>
            </a:r>
            <a:r>
              <a:rPr lang="en-US" sz="6000" dirty="0" err="1">
                <a:solidFill>
                  <a:srgbClr val="00B050"/>
                </a:solidFill>
              </a:rPr>
              <a:t>hỏi</a:t>
            </a:r>
            <a:endParaRPr lang="en-US" sz="6000" dirty="0">
              <a:solidFill>
                <a:srgbClr val="00B050"/>
              </a:solidFill>
            </a:endParaRPr>
          </a:p>
        </p:txBody>
      </p:sp>
    </p:spTree>
    <p:extLst>
      <p:ext uri="{BB962C8B-B14F-4D97-AF65-F5344CB8AC3E}">
        <p14:creationId xmlns:p14="http://schemas.microsoft.com/office/powerpoint/2010/main" val="2996065451"/>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EB0D1-72F5-49B6-86B3-2F246DC56E69}"/>
              </a:ext>
            </a:extLst>
          </p:cNvPr>
          <p:cNvSpPr txBox="1"/>
          <p:nvPr/>
        </p:nvSpPr>
        <p:spPr>
          <a:xfrm>
            <a:off x="2299334" y="2621141"/>
            <a:ext cx="9892666"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1. </a:t>
            </a:r>
            <a:r>
              <a:rPr lang="vi-VN" sz="2800" dirty="0">
                <a:latin typeface="+mj-lt"/>
              </a:rPr>
              <a:t>Những người chơi làm thành rồng rắn bằng cách nào?</a:t>
            </a:r>
          </a:p>
        </p:txBody>
      </p:sp>
      <p:sp>
        <p:nvSpPr>
          <p:cNvPr id="3" name="TextBox 2">
            <a:extLst>
              <a:ext uri="{FF2B5EF4-FFF2-40B4-BE49-F238E27FC236}">
                <a16:creationId xmlns:a16="http://schemas.microsoft.com/office/drawing/2014/main" id="{465E2097-DB2E-4FEA-B0D3-0941DBE24B71}"/>
              </a:ext>
            </a:extLst>
          </p:cNvPr>
          <p:cNvSpPr txBox="1"/>
          <p:nvPr/>
        </p:nvSpPr>
        <p:spPr>
          <a:xfrm>
            <a:off x="2299334" y="3800272"/>
            <a:ext cx="10314998"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Rồng rắn đến gặp thầy thuốc để làm gì?</a:t>
            </a:r>
          </a:p>
        </p:txBody>
      </p:sp>
      <p:sp>
        <p:nvSpPr>
          <p:cNvPr id="4" name="TextBox 3">
            <a:extLst>
              <a:ext uri="{FF2B5EF4-FFF2-40B4-BE49-F238E27FC236}">
                <a16:creationId xmlns:a16="http://schemas.microsoft.com/office/drawing/2014/main" id="{8857E89A-31D1-4966-9B3C-49BED96087AE}"/>
              </a:ext>
            </a:extLst>
          </p:cNvPr>
          <p:cNvSpPr txBox="1"/>
          <p:nvPr/>
        </p:nvSpPr>
        <p:spPr>
          <a:xfrm>
            <a:off x="2495441" y="4600406"/>
            <a:ext cx="9896371" cy="657359"/>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chemeClr val="accent6">
                    <a:lumMod val="75000"/>
                  </a:schemeClr>
                </a:solidFill>
                <a:latin typeface="+mj-lt"/>
              </a:rPr>
              <a:t>Rồng rắn đến gặp thầy thuốc để xin thuốc cho con.</a:t>
            </a:r>
          </a:p>
        </p:txBody>
      </p:sp>
      <p:sp>
        <p:nvSpPr>
          <p:cNvPr id="5" name="TextBox 4">
            <a:extLst>
              <a:ext uri="{FF2B5EF4-FFF2-40B4-BE49-F238E27FC236}">
                <a16:creationId xmlns:a16="http://schemas.microsoft.com/office/drawing/2014/main" id="{96DD9288-824A-416B-8A4A-4EA6C4BE1E07}"/>
              </a:ext>
            </a:extLst>
          </p:cNvPr>
          <p:cNvSpPr txBox="1"/>
          <p:nvPr/>
        </p:nvSpPr>
        <p:spPr>
          <a:xfrm>
            <a:off x="4023885" y="1978895"/>
            <a:ext cx="9596837" cy="769441"/>
          </a:xfrm>
          <a:prstGeom prst="rect">
            <a:avLst/>
          </a:prstGeom>
          <a:noFill/>
        </p:spPr>
        <p:txBody>
          <a:bodyPr wrap="square" rtlCol="0">
            <a:spAutoFit/>
          </a:bodyPr>
          <a:lstStyle/>
          <a:p>
            <a:r>
              <a:rPr lang="vi-VN" sz="4400" dirty="0">
                <a:solidFill>
                  <a:srgbClr val="FF0000"/>
                </a:solidFill>
                <a:latin typeface="+mj-lt"/>
              </a:rPr>
              <a:t>TRẢ LỜI CÂU HỎI</a:t>
            </a:r>
            <a:endParaRPr lang="en-US" sz="4400" dirty="0">
              <a:solidFill>
                <a:srgbClr val="FF0000"/>
              </a:solidFill>
              <a:latin typeface="+mj-lt"/>
            </a:endParaRPr>
          </a:p>
        </p:txBody>
      </p:sp>
      <p:sp>
        <p:nvSpPr>
          <p:cNvPr id="6" name="TextBox 5">
            <a:extLst>
              <a:ext uri="{FF2B5EF4-FFF2-40B4-BE49-F238E27FC236}">
                <a16:creationId xmlns:a16="http://schemas.microsoft.com/office/drawing/2014/main" id="{694DA4AA-5FE9-41F7-85FE-D0E6B12B6AFC}"/>
              </a:ext>
            </a:extLst>
          </p:cNvPr>
          <p:cNvSpPr txBox="1"/>
          <p:nvPr/>
        </p:nvSpPr>
        <p:spPr>
          <a:xfrm>
            <a:off x="2495441" y="3136342"/>
            <a:ext cx="10314998" cy="657359"/>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chemeClr val="tx2">
                    <a:lumMod val="75000"/>
                  </a:schemeClr>
                </a:solidFill>
                <a:latin typeface="+mj-lt"/>
              </a:rPr>
              <a:t>Năm sáu bạn túm áo nhau làm rồng rắn.</a:t>
            </a:r>
          </a:p>
        </p:txBody>
      </p:sp>
      <p:pic>
        <p:nvPicPr>
          <p:cNvPr id="7" name="Picture 6">
            <a:extLst>
              <a:ext uri="{FF2B5EF4-FFF2-40B4-BE49-F238E27FC236}">
                <a16:creationId xmlns:a16="http://schemas.microsoft.com/office/drawing/2014/main" id="{FD24AC7F-4D0F-4DC0-9386-AC7E096E3C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52455" y="361507"/>
            <a:ext cx="2514027" cy="1899741"/>
          </a:xfrm>
          <a:prstGeom prst="ellipse">
            <a:avLst/>
          </a:prstGeom>
        </p:spPr>
      </p:pic>
    </p:spTree>
    <p:extLst>
      <p:ext uri="{BB962C8B-B14F-4D97-AF65-F5344CB8AC3E}">
        <p14:creationId xmlns:p14="http://schemas.microsoft.com/office/powerpoint/2010/main" val="87273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FA1700-5E4D-48B0-AED1-2A2C7E0E492C}"/>
              </a:ext>
            </a:extLst>
          </p:cNvPr>
          <p:cNvSpPr txBox="1"/>
          <p:nvPr/>
        </p:nvSpPr>
        <p:spPr>
          <a:xfrm>
            <a:off x="2363714" y="1063929"/>
            <a:ext cx="9026974" cy="650499"/>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mj-lt"/>
                <a:cs typeface="Arial"/>
                <a:sym typeface="Arial"/>
              </a:rPr>
              <a:t>3. </a:t>
            </a:r>
            <a:r>
              <a:rPr lang="vi-VN" sz="2800" kern="0" dirty="0">
                <a:solidFill>
                  <a:srgbClr val="000000"/>
                </a:solidFill>
                <a:latin typeface="+mj-lt"/>
                <a:cs typeface="Arial"/>
                <a:sym typeface="Arial"/>
              </a:rPr>
              <a:t>Chuyện gì xảy ra nếu khúc đuôi bị thầy bắt?</a:t>
            </a:r>
          </a:p>
        </p:txBody>
      </p:sp>
      <p:sp>
        <p:nvSpPr>
          <p:cNvPr id="8" name="TextBox 7">
            <a:extLst>
              <a:ext uri="{FF2B5EF4-FFF2-40B4-BE49-F238E27FC236}">
                <a16:creationId xmlns:a16="http://schemas.microsoft.com/office/drawing/2014/main" id="{57B6C156-95B6-40C3-8EDF-DB9797FAAA28}"/>
              </a:ext>
            </a:extLst>
          </p:cNvPr>
          <p:cNvSpPr txBox="1"/>
          <p:nvPr/>
        </p:nvSpPr>
        <p:spPr>
          <a:xfrm>
            <a:off x="2363714" y="1494957"/>
            <a:ext cx="8447413" cy="65735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Wingdings" panose="05000000000000000000" pitchFamily="2" charset="2"/>
              </a:rPr>
              <a:t> </a:t>
            </a:r>
            <a:r>
              <a:rPr lang="vi-VN" sz="2800" kern="0" dirty="0">
                <a:solidFill>
                  <a:srgbClr val="FC7D77">
                    <a:lumMod val="75000"/>
                  </a:srgbClr>
                </a:solidFill>
                <a:latin typeface="+mj-lt"/>
                <a:cs typeface="Arial"/>
                <a:sym typeface="Arial"/>
              </a:rPr>
              <a:t>Nếu khúc đuôi bị thầy bắt thì đổi vai làm thầy thuốc.</a:t>
            </a:r>
          </a:p>
        </p:txBody>
      </p:sp>
      <p:sp>
        <p:nvSpPr>
          <p:cNvPr id="9" name="TextBox 8">
            <a:extLst>
              <a:ext uri="{FF2B5EF4-FFF2-40B4-BE49-F238E27FC236}">
                <a16:creationId xmlns:a16="http://schemas.microsoft.com/office/drawing/2014/main" id="{76789A01-D8A9-4D72-91E4-8C69EC11BD4E}"/>
              </a:ext>
            </a:extLst>
          </p:cNvPr>
          <p:cNvSpPr txBox="1"/>
          <p:nvPr/>
        </p:nvSpPr>
        <p:spPr>
          <a:xfrm>
            <a:off x="2363713" y="2342535"/>
            <a:ext cx="9655690" cy="650499"/>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mj-lt"/>
                <a:cs typeface="Arial"/>
                <a:sym typeface="Arial"/>
              </a:rPr>
              <a:t>4. </a:t>
            </a:r>
            <a:r>
              <a:rPr lang="vi-VN" sz="2800" kern="0" dirty="0">
                <a:solidFill>
                  <a:srgbClr val="000000"/>
                </a:solidFill>
                <a:latin typeface="+mj-lt"/>
                <a:cs typeface="Arial"/>
                <a:sym typeface="Arial"/>
              </a:rPr>
              <a:t>Nếu bạn khúc giữa bị đứt thì bạn đó phải làm gì?</a:t>
            </a:r>
          </a:p>
        </p:txBody>
      </p:sp>
      <p:sp>
        <p:nvSpPr>
          <p:cNvPr id="10" name="TextBox 9">
            <a:extLst>
              <a:ext uri="{FF2B5EF4-FFF2-40B4-BE49-F238E27FC236}">
                <a16:creationId xmlns:a16="http://schemas.microsoft.com/office/drawing/2014/main" id="{E786D525-A0CD-4BAA-AB3A-04DC1D44913E}"/>
              </a:ext>
            </a:extLst>
          </p:cNvPr>
          <p:cNvSpPr txBox="1"/>
          <p:nvPr/>
        </p:nvSpPr>
        <p:spPr>
          <a:xfrm>
            <a:off x="2363714" y="2771641"/>
            <a:ext cx="8447413" cy="65735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Wingdings" panose="05000000000000000000" pitchFamily="2" charset="2"/>
              </a:rPr>
              <a:t> </a:t>
            </a:r>
            <a:r>
              <a:rPr lang="vi-VN" sz="2800" kern="0" dirty="0">
                <a:solidFill>
                  <a:srgbClr val="FC7D77">
                    <a:lumMod val="75000"/>
                  </a:srgbClr>
                </a:solidFill>
                <a:latin typeface="+mj-lt"/>
                <a:cs typeface="Arial"/>
                <a:sym typeface="Arial"/>
              </a:rPr>
              <a:t>Nếu khúc giữa bị đứt thì bạn đó phải làm đuôi.</a:t>
            </a:r>
          </a:p>
        </p:txBody>
      </p:sp>
      <p:pic>
        <p:nvPicPr>
          <p:cNvPr id="11" name="Picture 10">
            <a:extLst>
              <a:ext uri="{FF2B5EF4-FFF2-40B4-BE49-F238E27FC236}">
                <a16:creationId xmlns:a16="http://schemas.microsoft.com/office/drawing/2014/main" id="{29E5B42D-69C0-4424-9023-3479C54B4FE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2859311" y="3614754"/>
            <a:ext cx="5847753" cy="2845096"/>
          </a:xfrm>
          <a:prstGeom prst="rect">
            <a:avLst/>
          </a:prstGeom>
        </p:spPr>
      </p:pic>
    </p:spTree>
    <p:extLst>
      <p:ext uri="{BB962C8B-B14F-4D97-AF65-F5344CB8AC3E}">
        <p14:creationId xmlns:p14="http://schemas.microsoft.com/office/powerpoint/2010/main" val="20080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1" name="TextBox 10">
            <a:extLst>
              <a:ext uri="{FF2B5EF4-FFF2-40B4-BE49-F238E27FC236}">
                <a16:creationId xmlns:a16="http://schemas.microsoft.com/office/drawing/2014/main" id="{9AD05C37-4A22-4401-9FDA-0658B5DA38F8}"/>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lại</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78454998-670E-47B9-B538-4C4995F77C43}"/>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13414798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119FDD-C610-4E7B-B1E8-231D32C3F24F}"/>
              </a:ext>
            </a:extLst>
          </p:cNvPr>
          <p:cNvSpPr txBox="1"/>
          <p:nvPr/>
        </p:nvSpPr>
        <p:spPr>
          <a:xfrm>
            <a:off x="4166625" y="2828835"/>
            <a:ext cx="3858749" cy="1200329"/>
          </a:xfrm>
          <a:prstGeom prst="rect">
            <a:avLst/>
          </a:prstGeom>
          <a:noFill/>
        </p:spPr>
        <p:txBody>
          <a:bodyPr wrap="none" rtlCol="0">
            <a:spAutoFit/>
          </a:bodyPr>
          <a:lstStyle/>
          <a:p>
            <a:r>
              <a:rPr lang="en-US" sz="7200" dirty="0" err="1">
                <a:solidFill>
                  <a:srgbClr val="00B050"/>
                </a:solidFill>
              </a:rPr>
              <a:t>Luyện</a:t>
            </a:r>
            <a:r>
              <a:rPr lang="en-US" sz="7200" dirty="0">
                <a:solidFill>
                  <a:srgbClr val="00B050"/>
                </a:solidFill>
              </a:rPr>
              <a:t> </a:t>
            </a:r>
            <a:r>
              <a:rPr lang="en-US" sz="7200" dirty="0" err="1">
                <a:solidFill>
                  <a:srgbClr val="00B050"/>
                </a:solidFill>
              </a:rPr>
              <a:t>tập</a:t>
            </a:r>
            <a:endParaRPr lang="en-US" sz="7200" dirty="0">
              <a:solidFill>
                <a:srgbClr val="00B050"/>
              </a:solidFill>
            </a:endParaRPr>
          </a:p>
        </p:txBody>
      </p:sp>
    </p:spTree>
    <p:extLst>
      <p:ext uri="{BB962C8B-B14F-4D97-AF65-F5344CB8AC3E}">
        <p14:creationId xmlns:p14="http://schemas.microsoft.com/office/powerpoint/2010/main" val="3056674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 name="Rectangle 51"/>
          <p:cNvSpPr/>
          <p:nvPr/>
        </p:nvSpPr>
        <p:spPr>
          <a:xfrm>
            <a:off x="2200137" y="1652335"/>
            <a:ext cx="7765366" cy="2380864"/>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Trò</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chơi</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Ong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Về</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Tổ</a:t>
            </a:r>
            <a:endPar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endParaRPr>
          </a:p>
        </p:txBody>
      </p:sp>
      <p:sp>
        <p:nvSpPr>
          <p:cNvPr id="53" name="Rounded Rectangle 52"/>
          <p:cNvSpPr/>
          <p:nvPr/>
        </p:nvSpPr>
        <p:spPr>
          <a:xfrm>
            <a:off x="3817301" y="3031593"/>
            <a:ext cx="4557399" cy="1424293"/>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Bắt</a:t>
            </a:r>
            <a:r>
              <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đầu</a:t>
            </a:r>
            <a:endPar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pic>
        <p:nvPicPr>
          <p:cNvPr id="56" name="Picture 55"/>
          <p:cNvPicPr>
            <a:picLocks noChangeAspect="1"/>
          </p:cNvPicPr>
          <p:nvPr/>
        </p:nvPicPr>
        <p:blipFill rotWithShape="1">
          <a:blip r:embed="rId4">
            <a:extLst>
              <a:ext uri="{28A0092B-C50C-407E-A947-70E740481C1C}">
                <a14:useLocalDpi xmlns:a14="http://schemas.microsoft.com/office/drawing/2010/main" val="0"/>
              </a:ext>
            </a:extLst>
          </a:blip>
          <a:srcRect t="7975" r="62126" b="66794"/>
          <a:stretch>
            <a:fillRect/>
          </a:stretch>
        </p:blipFill>
        <p:spPr>
          <a:xfrm>
            <a:off x="131692" y="84406"/>
            <a:ext cx="2597440" cy="1730326"/>
          </a:xfrm>
          <a:prstGeom prst="rect">
            <a:avLst/>
          </a:prstGeom>
        </p:spPr>
      </p:pic>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l="63470" t="5948" b="66360"/>
          <a:stretch>
            <a:fillRect/>
          </a:stretch>
        </p:blipFill>
        <p:spPr>
          <a:xfrm>
            <a:off x="9686778" y="35169"/>
            <a:ext cx="2505222" cy="1899140"/>
          </a:xfrm>
          <a:prstGeom prst="rect">
            <a:avLst/>
          </a:prstGeom>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7675" t="68718" r="64633" b="8103"/>
          <a:stretch>
            <a:fillRect/>
          </a:stretch>
        </p:blipFill>
        <p:spPr>
          <a:xfrm>
            <a:off x="829993" y="3631647"/>
            <a:ext cx="1899139" cy="1589650"/>
          </a:xfrm>
          <a:prstGeom prst="rect">
            <a:avLst/>
          </a:prstGeom>
        </p:spPr>
      </p:pic>
      <p:pic>
        <p:nvPicPr>
          <p:cNvPr id="59" name="Picture 58"/>
          <p:cNvPicPr>
            <a:picLocks noChangeAspect="1"/>
          </p:cNvPicPr>
          <p:nvPr/>
        </p:nvPicPr>
        <p:blipFill rotWithShape="1">
          <a:blip r:embed="rId4">
            <a:extLst>
              <a:ext uri="{28A0092B-C50C-407E-A947-70E740481C1C}">
                <a14:useLocalDpi xmlns:a14="http://schemas.microsoft.com/office/drawing/2010/main" val="0"/>
              </a:ext>
            </a:extLst>
          </a:blip>
          <a:srcRect l="65521" t="68923" r="3094" b="6872"/>
          <a:stretch>
            <a:fillRect/>
          </a:stretch>
        </p:blipFill>
        <p:spPr>
          <a:xfrm>
            <a:off x="9965503" y="3640864"/>
            <a:ext cx="2152358" cy="16599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3B90AC7-226F-413C-85F7-5077D47B0A31}"/>
              </a:ext>
            </a:extLst>
          </p:cNvPr>
          <p:cNvSpPr txBox="1"/>
          <p:nvPr/>
        </p:nvSpPr>
        <p:spPr>
          <a:xfrm>
            <a:off x="2955851" y="1838179"/>
            <a:ext cx="9780369" cy="570734"/>
          </a:xfrm>
          <a:prstGeom prst="rect">
            <a:avLst/>
          </a:prstGeom>
          <a:noFill/>
        </p:spPr>
        <p:txBody>
          <a:bodyPr wrap="square" rtlCol="0">
            <a:spAutoFit/>
          </a:bodyPr>
          <a:lstStyle/>
          <a:p>
            <a:pPr algn="just">
              <a:lnSpc>
                <a:spcPct val="150000"/>
              </a:lnSpc>
              <a:buClr>
                <a:srgbClr val="000000"/>
              </a:buClr>
              <a:buFont typeface="Arial"/>
              <a:buNone/>
            </a:pPr>
            <a:r>
              <a:rPr lang="vi-VN" sz="2400" b="1" kern="0" dirty="0">
                <a:solidFill>
                  <a:srgbClr val="FF0000"/>
                </a:solidFill>
                <a:latin typeface="+mj-lt"/>
                <a:cs typeface="Arial"/>
                <a:sym typeface="Arial"/>
              </a:rPr>
              <a:t>1. </a:t>
            </a:r>
            <a:r>
              <a:rPr lang="vi-VN" sz="2400" kern="0" dirty="0">
                <a:solidFill>
                  <a:srgbClr val="000000"/>
                </a:solidFill>
                <a:latin typeface="+mj-lt"/>
                <a:cs typeface="Arial"/>
                <a:sym typeface="Arial"/>
              </a:rPr>
              <a:t>Nói tiếp để hoàn thành câu:</a:t>
            </a:r>
          </a:p>
        </p:txBody>
      </p:sp>
      <p:sp>
        <p:nvSpPr>
          <p:cNvPr id="15" name="TextBox 14">
            <a:extLst>
              <a:ext uri="{FF2B5EF4-FFF2-40B4-BE49-F238E27FC236}">
                <a16:creationId xmlns:a16="http://schemas.microsoft.com/office/drawing/2014/main" id="{B72DBCC1-7D88-46E7-B71E-00F1A86ADE46}"/>
              </a:ext>
            </a:extLst>
          </p:cNvPr>
          <p:cNvSpPr txBox="1"/>
          <p:nvPr/>
        </p:nvSpPr>
        <p:spPr>
          <a:xfrm>
            <a:off x="4976378" y="1188144"/>
            <a:ext cx="5693745" cy="646331"/>
          </a:xfrm>
          <a:prstGeom prst="rect">
            <a:avLst/>
          </a:prstGeom>
          <a:noFill/>
        </p:spPr>
        <p:txBody>
          <a:bodyPr wrap="square" rtlCol="0">
            <a:spAutoFit/>
          </a:bodyPr>
          <a:lstStyle/>
          <a:p>
            <a:pPr>
              <a:buClr>
                <a:srgbClr val="000000"/>
              </a:buClr>
              <a:buFont typeface="Arial"/>
              <a:buNone/>
            </a:pPr>
            <a:r>
              <a:rPr lang="vi-VN" sz="3600" kern="0" dirty="0">
                <a:solidFill>
                  <a:srgbClr val="00B050"/>
                </a:solidFill>
                <a:latin typeface="+mj-lt"/>
                <a:cs typeface="Arial"/>
                <a:sym typeface="Arial"/>
              </a:rPr>
              <a:t>LUYỆN TẬP</a:t>
            </a:r>
            <a:endParaRPr lang="en-US" sz="3600" kern="0" dirty="0">
              <a:solidFill>
                <a:srgbClr val="00B050"/>
              </a:solidFill>
              <a:latin typeface="+mj-lt"/>
              <a:cs typeface="Arial"/>
              <a:sym typeface="Arial"/>
            </a:endParaRPr>
          </a:p>
        </p:txBody>
      </p:sp>
      <p:pic>
        <p:nvPicPr>
          <p:cNvPr id="16" name="Picture 15">
            <a:extLst>
              <a:ext uri="{FF2B5EF4-FFF2-40B4-BE49-F238E27FC236}">
                <a16:creationId xmlns:a16="http://schemas.microsoft.com/office/drawing/2014/main" id="{793C41D2-C551-45D6-922E-12150DEAB8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49325" y="318977"/>
            <a:ext cx="2506526" cy="1953116"/>
          </a:xfrm>
          <a:prstGeom prst="ellipse">
            <a:avLst/>
          </a:prstGeom>
        </p:spPr>
      </p:pic>
      <p:sp>
        <p:nvSpPr>
          <p:cNvPr id="17" name="TextBox 16">
            <a:extLst>
              <a:ext uri="{FF2B5EF4-FFF2-40B4-BE49-F238E27FC236}">
                <a16:creationId xmlns:a16="http://schemas.microsoft.com/office/drawing/2014/main" id="{DF76A858-A20E-4B86-84DA-C70443DD60BD}"/>
              </a:ext>
            </a:extLst>
          </p:cNvPr>
          <p:cNvSpPr txBox="1"/>
          <p:nvPr/>
        </p:nvSpPr>
        <p:spPr>
          <a:xfrm>
            <a:off x="4572124" y="2488577"/>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rồng rắn đi tiếp.</a:t>
            </a:r>
          </a:p>
        </p:txBody>
      </p:sp>
      <p:sp>
        <p:nvSpPr>
          <p:cNvPr id="18" name="TextBox 17">
            <a:extLst>
              <a:ext uri="{FF2B5EF4-FFF2-40B4-BE49-F238E27FC236}">
                <a16:creationId xmlns:a16="http://schemas.microsoft.com/office/drawing/2014/main" id="{F0A749AE-C968-4823-AA37-67F5AD0483E9}"/>
              </a:ext>
            </a:extLst>
          </p:cNvPr>
          <p:cNvSpPr txBox="1"/>
          <p:nvPr/>
        </p:nvSpPr>
        <p:spPr>
          <a:xfrm>
            <a:off x="4177621" y="3176605"/>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rồng rắn xin thuốc cho con.</a:t>
            </a:r>
          </a:p>
        </p:txBody>
      </p:sp>
      <p:sp>
        <p:nvSpPr>
          <p:cNvPr id="19" name="TextBox 18">
            <a:extLst>
              <a:ext uri="{FF2B5EF4-FFF2-40B4-BE49-F238E27FC236}">
                <a16:creationId xmlns:a16="http://schemas.microsoft.com/office/drawing/2014/main" id="{493BF722-77AB-4616-AA83-7A9ABD259151}"/>
              </a:ext>
            </a:extLst>
          </p:cNvPr>
          <p:cNvSpPr txBox="1"/>
          <p:nvPr/>
        </p:nvSpPr>
        <p:spPr>
          <a:xfrm>
            <a:off x="1396970" y="4307644"/>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đổi vai làm thầy thuốc.</a:t>
            </a:r>
          </a:p>
        </p:txBody>
      </p:sp>
      <p:grpSp>
        <p:nvGrpSpPr>
          <p:cNvPr id="20" name="Group 19">
            <a:extLst>
              <a:ext uri="{FF2B5EF4-FFF2-40B4-BE49-F238E27FC236}">
                <a16:creationId xmlns:a16="http://schemas.microsoft.com/office/drawing/2014/main" id="{D7E1CE1E-79A2-441F-A8E7-7F19A8C98C6C}"/>
              </a:ext>
            </a:extLst>
          </p:cNvPr>
          <p:cNvGrpSpPr/>
          <p:nvPr/>
        </p:nvGrpSpPr>
        <p:grpSpPr>
          <a:xfrm>
            <a:off x="1094558" y="2579415"/>
            <a:ext cx="10016189" cy="4460129"/>
            <a:chOff x="397365" y="2093506"/>
            <a:chExt cx="6267385" cy="3510159"/>
          </a:xfrm>
        </p:grpSpPr>
        <p:sp>
          <p:nvSpPr>
            <p:cNvPr id="21" name="Rectangle 20">
              <a:extLst>
                <a:ext uri="{FF2B5EF4-FFF2-40B4-BE49-F238E27FC236}">
                  <a16:creationId xmlns:a16="http://schemas.microsoft.com/office/drawing/2014/main" id="{CB8E3CDF-0FED-49A7-9C08-67B8E0EB1817}"/>
                </a:ext>
              </a:extLst>
            </p:cNvPr>
            <p:cNvSpPr/>
            <p:nvPr/>
          </p:nvSpPr>
          <p:spPr>
            <a:xfrm>
              <a:off x="397365" y="2093506"/>
              <a:ext cx="6248529" cy="1124731"/>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a. Nếu thầy nói “không” thì ………………………………………….</a:t>
              </a:r>
            </a:p>
          </p:txBody>
        </p:sp>
        <p:sp>
          <p:nvSpPr>
            <p:cNvPr id="22" name="Rectangle 21">
              <a:extLst>
                <a:ext uri="{FF2B5EF4-FFF2-40B4-BE49-F238E27FC236}">
                  <a16:creationId xmlns:a16="http://schemas.microsoft.com/office/drawing/2014/main" id="{BEB678DE-7C74-4528-BE66-102E4E6EE02F}"/>
                </a:ext>
              </a:extLst>
            </p:cNvPr>
            <p:cNvSpPr/>
            <p:nvPr/>
          </p:nvSpPr>
          <p:spPr>
            <a:xfrm>
              <a:off x="406793" y="2648131"/>
              <a:ext cx="6248529" cy="570734"/>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b. Nếu thầy nói “có” thì ………………………………………….......</a:t>
              </a:r>
            </a:p>
          </p:txBody>
        </p:sp>
        <p:sp>
          <p:nvSpPr>
            <p:cNvPr id="23" name="Rectangle 22">
              <a:extLst>
                <a:ext uri="{FF2B5EF4-FFF2-40B4-BE49-F238E27FC236}">
                  <a16:creationId xmlns:a16="http://schemas.microsoft.com/office/drawing/2014/main" id="{45B98C0B-CF40-4FEE-B7CF-7B3D4F4B6817}"/>
                </a:ext>
              </a:extLst>
            </p:cNvPr>
            <p:cNvSpPr/>
            <p:nvPr/>
          </p:nvSpPr>
          <p:spPr>
            <a:xfrm>
              <a:off x="416221" y="3134519"/>
              <a:ext cx="6248529" cy="1678729"/>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c. Nếu bạn khúc đuôi để thầy bắt được thì………………………</a:t>
              </a:r>
            </a:p>
            <a:p>
              <a:pPr algn="just">
                <a:lnSpc>
                  <a:spcPct val="150000"/>
                </a:lnSpc>
                <a:buClr>
                  <a:srgbClr val="000000"/>
                </a:buClr>
                <a:buFont typeface="Arial"/>
                <a:buNone/>
              </a:pPr>
              <a:r>
                <a:rPr lang="vi-VN" sz="2400" kern="0" dirty="0">
                  <a:solidFill>
                    <a:srgbClr val="000000"/>
                  </a:solidFill>
                  <a:latin typeface="+mj-lt"/>
                  <a:cs typeface="Arial"/>
                  <a:sym typeface="Arial"/>
                </a:rPr>
                <a:t>……………………………………………………………………………...</a:t>
              </a:r>
            </a:p>
          </p:txBody>
        </p:sp>
        <p:sp>
          <p:nvSpPr>
            <p:cNvPr id="24" name="Rectangle 23">
              <a:extLst>
                <a:ext uri="{FF2B5EF4-FFF2-40B4-BE49-F238E27FC236}">
                  <a16:creationId xmlns:a16="http://schemas.microsoft.com/office/drawing/2014/main" id="{0BB58920-7CF2-4638-8222-45A868E86EC6}"/>
                </a:ext>
              </a:extLst>
            </p:cNvPr>
            <p:cNvSpPr/>
            <p:nvPr/>
          </p:nvSpPr>
          <p:spPr>
            <a:xfrm>
              <a:off x="406793" y="3924936"/>
              <a:ext cx="6248529" cy="1678729"/>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d. Nếu bạn khúc đuôi để thầy bắt được thì……………………</a:t>
              </a:r>
            </a:p>
            <a:p>
              <a:pPr algn="just">
                <a:lnSpc>
                  <a:spcPct val="150000"/>
                </a:lnSpc>
                <a:buClr>
                  <a:srgbClr val="000000"/>
                </a:buClr>
                <a:buFont typeface="Arial"/>
                <a:buNone/>
              </a:pPr>
              <a:r>
                <a:rPr lang="vi-VN" sz="2400" kern="0" dirty="0">
                  <a:solidFill>
                    <a:srgbClr val="000000"/>
                  </a:solidFill>
                  <a:latin typeface="+mj-lt"/>
                  <a:cs typeface="Arial"/>
                  <a:sym typeface="Arial"/>
                </a:rPr>
                <a:t>……………………………………………………………………..…….</a:t>
              </a:r>
            </a:p>
          </p:txBody>
        </p:sp>
      </p:grpSp>
      <p:sp>
        <p:nvSpPr>
          <p:cNvPr id="25" name="TextBox 24">
            <a:extLst>
              <a:ext uri="{FF2B5EF4-FFF2-40B4-BE49-F238E27FC236}">
                <a16:creationId xmlns:a16="http://schemas.microsoft.com/office/drawing/2014/main" id="{3189B71E-D41C-4D1B-A5D6-D8E0D9BEC9F0}"/>
              </a:ext>
            </a:extLst>
          </p:cNvPr>
          <p:cNvSpPr txBox="1"/>
          <p:nvPr/>
        </p:nvSpPr>
        <p:spPr>
          <a:xfrm>
            <a:off x="1396969" y="5302403"/>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đổi vai làm đuôi.</a:t>
            </a:r>
          </a:p>
        </p:txBody>
      </p:sp>
    </p:spTree>
    <p:extLst>
      <p:ext uri="{BB962C8B-B14F-4D97-AF65-F5344CB8AC3E}">
        <p14:creationId xmlns:p14="http://schemas.microsoft.com/office/powerpoint/2010/main" val="33179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23969" y="171568"/>
            <a:ext cx="2566288"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829591" y="5446561"/>
            <a:ext cx="18004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ráp</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48811" y="5434583"/>
            <a:ext cx="1830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970495" y="5434583"/>
            <a:ext cx="1966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Hu-</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0108585" y="5434583"/>
            <a:ext cx="10951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Ê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79845" y="612412"/>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lê-gô</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nextslide"/>
          </p:cNvPr>
          <p:cNvSpPr/>
          <p:nvPr/>
        </p:nvSpPr>
        <p:spPr>
          <a:xfrm>
            <a:off x="4669880" y="3744686"/>
            <a:ext cx="3093893" cy="1523999"/>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tiếp</a:t>
            </a:r>
            <a:r>
              <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theo</a:t>
            </a:r>
            <a:endPar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58" dur="2000" fill="hold"/>
                                        <p:tgtEl>
                                          <p:spTgt spid="6"/>
                                        </p:tgtEl>
                                        <p:attrNameLst>
                                          <p:attrName>ppt_x</p:attrName>
                                          <p:attrName>ppt_y</p:attrName>
                                        </p:attrNameLst>
                                      </p:cBhvr>
                                    </p:animMotion>
                                  </p:childTnLst>
                                </p:cTn>
                              </p:par>
                              <p:par>
                                <p:cTn id="59" presetID="1" presetClass="entr" presetSubtype="0" fill="hold" nodeType="withEffect">
                                  <p:stCondLst>
                                    <p:cond delay="2500"/>
                                  </p:stCondLst>
                                  <p:childTnLst>
                                    <p:set>
                                      <p:cBhvr>
                                        <p:cTn id="60" dur="1" fill="hold">
                                          <p:stCondLst>
                                            <p:cond delay="0"/>
                                          </p:stCondLst>
                                        </p:cTn>
                                        <p:tgtEl>
                                          <p:spTgt spid="36"/>
                                        </p:tgtEl>
                                        <p:attrNameLst>
                                          <p:attrName>style.visibility</p:attrName>
                                        </p:attrNameLst>
                                      </p:cBhvr>
                                      <p:to>
                                        <p:strVal val="visible"/>
                                      </p:to>
                                    </p:set>
                                  </p:childTnLst>
                                </p:cTn>
                              </p:par>
                              <p:par>
                                <p:cTn id="61"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2" dur="2000" fill="hold"/>
                                        <p:tgtEl>
                                          <p:spTgt spid="6"/>
                                        </p:tgtEl>
                                        <p:attrNameLst>
                                          <p:attrName>ppt_x</p:attrName>
                                          <p:attrName>ppt_y</p:attrName>
                                        </p:attrNameLst>
                                      </p:cBhvr>
                                    </p:animMotion>
                                  </p:childTnLst>
                                </p:cTn>
                              </p:par>
                              <p:par>
                                <p:cTn id="63" presetID="1" presetClass="exit" presetSubtype="0" fill="hold" nodeType="withEffect">
                                  <p:stCondLst>
                                    <p:cond delay="450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69" dur="2000" fill="hold"/>
                                        <p:tgtEl>
                                          <p:spTgt spid="8"/>
                                        </p:tgtEl>
                                        <p:attrNameLst>
                                          <p:attrName>ppt_x</p:attrName>
                                          <p:attrName>ppt_y</p:attrName>
                                        </p:attrNameLst>
                                      </p:cBhvr>
                                    </p:animMotion>
                                  </p:childTnLst>
                                </p:cTn>
                              </p:par>
                              <p:par>
                                <p:cTn id="70" presetID="1" presetClass="entr" presetSubtype="0" fill="hold" nodeType="withEffect">
                                  <p:stCondLst>
                                    <p:cond delay="2500"/>
                                  </p:stCondLst>
                                  <p:childTnLst>
                                    <p:set>
                                      <p:cBhvr>
                                        <p:cTn id="71" dur="1" fill="hold">
                                          <p:stCondLst>
                                            <p:cond delay="0"/>
                                          </p:stCondLst>
                                        </p:cTn>
                                        <p:tgtEl>
                                          <p:spTgt spid="36"/>
                                        </p:tgtEl>
                                        <p:attrNameLst>
                                          <p:attrName>style.visibility</p:attrName>
                                        </p:attrNameLst>
                                      </p:cBhvr>
                                      <p:to>
                                        <p:strVal val="visible"/>
                                      </p:to>
                                    </p:set>
                                  </p:childTnLst>
                                </p:cTn>
                              </p:par>
                              <p:par>
                                <p:cTn id="72"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3" dur="2000" fill="hold"/>
                                        <p:tgtEl>
                                          <p:spTgt spid="8"/>
                                        </p:tgtEl>
                                        <p:attrNameLst>
                                          <p:attrName>ppt_x</p:attrName>
                                          <p:attrName>ppt_y</p:attrName>
                                        </p:attrNameLst>
                                      </p:cBhvr>
                                      <p:rCtr x="12331" y="23009"/>
                                    </p:animMotion>
                                  </p:childTnLst>
                                </p:cTn>
                              </p:par>
                              <p:par>
                                <p:cTn id="74" presetID="1" presetClass="exit" presetSubtype="0" fill="hold" nodeType="withEffect">
                                  <p:stCondLst>
                                    <p:cond delay="4500"/>
                                  </p:stCondLst>
                                  <p:childTnLst>
                                    <p:set>
                                      <p:cBhvr>
                                        <p:cTn id="7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0" dur="2000" fill="hold"/>
                                        <p:tgtEl>
                                          <p:spTgt spid="9"/>
                                        </p:tgtEl>
                                        <p:attrNameLst>
                                          <p:attrName>ppt_x</p:attrName>
                                          <p:attrName>ppt_y</p:attrName>
                                        </p:attrNameLst>
                                      </p:cBhvr>
                                      <p:rCtr x="-23581" y="-30787"/>
                                    </p:animMotion>
                                  </p:childTnLst>
                                </p:cTn>
                              </p:par>
                              <p:par>
                                <p:cTn id="81" presetID="1" presetClass="entr" presetSubtype="0" fill="hold" nodeType="withEffect">
                                  <p:stCondLst>
                                    <p:cond delay="2500"/>
                                  </p:stCondLst>
                                  <p:childTnLst>
                                    <p:set>
                                      <p:cBhvr>
                                        <p:cTn id="82" dur="1" fill="hold">
                                          <p:stCondLst>
                                            <p:cond delay="0"/>
                                          </p:stCondLst>
                                        </p:cTn>
                                        <p:tgtEl>
                                          <p:spTgt spid="36"/>
                                        </p:tgtEl>
                                        <p:attrNameLst>
                                          <p:attrName>style.visibility</p:attrName>
                                        </p:attrNameLst>
                                      </p:cBhvr>
                                      <p:to>
                                        <p:strVal val="visible"/>
                                      </p:to>
                                    </p:set>
                                  </p:childTnLst>
                                </p:cTn>
                              </p:par>
                              <p:par>
                                <p:cTn id="83"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4" dur="2000" fill="hold"/>
                                        <p:tgtEl>
                                          <p:spTgt spid="9"/>
                                        </p:tgtEl>
                                        <p:attrNameLst>
                                          <p:attrName>ppt_x</p:attrName>
                                          <p:attrName>ppt_y</p:attrName>
                                        </p:attrNameLst>
                                      </p:cBhvr>
                                      <p:rCtr x="23438" y="21435"/>
                                    </p:animMotion>
                                  </p:childTnLst>
                                </p:cTn>
                              </p:par>
                              <p:par>
                                <p:cTn id="85" presetID="1" presetClass="exit" presetSubtype="0" fill="hold" nodeType="withEffect">
                                  <p:stCondLst>
                                    <p:cond delay="450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059378" y="5469000"/>
            <a:ext cx="19399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082502" y="5434583"/>
            <a:ext cx="23969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864191" y="5434583"/>
            <a:ext cx="18627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có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645946" y="5434583"/>
            <a:ext cx="2241253"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Dù</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ngả</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kiềng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216" y="93069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685" y="1169918"/>
            <a:ext cx="1926976" cy="1926976"/>
          </a:xfrm>
          <a:prstGeom prst="rect">
            <a:avLst/>
          </a:prstGeom>
        </p:spPr>
      </p:pic>
      <p:sp>
        <p:nvSpPr>
          <p:cNvPr id="44" name="NextQuestion">
            <a:hlinkClick r:id="" action="ppaction://hlinkshowjump?jump=nextslide"/>
          </p:cNvPr>
          <p:cNvSpPr/>
          <p:nvPr/>
        </p:nvSpPr>
        <p:spPr>
          <a:xfrm>
            <a:off x="7392886" y="3718723"/>
            <a:ext cx="3335546" cy="147516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NextQuestion">
            <a:hlinkClick r:id="" action="ppaction://hlinkshowjump?jump=previousslide"/>
          </p:cNvPr>
          <p:cNvSpPr/>
          <p:nvPr/>
        </p:nvSpPr>
        <p:spPr>
          <a:xfrm>
            <a:off x="988743" y="3746134"/>
            <a:ext cx="3335546" cy="1475163"/>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637731"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t>
            </a:r>
          </a:p>
        </p:txBody>
      </p:sp>
      <p:sp>
        <p:nvSpPr>
          <p:cNvPr id="11" name="TextBox 10"/>
          <p:cNvSpPr txBox="1"/>
          <p:nvPr/>
        </p:nvSpPr>
        <p:spPr>
          <a:xfrm>
            <a:off x="4728974" y="5434583"/>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7383499"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p>
        </p:txBody>
      </p:sp>
      <p:sp>
        <p:nvSpPr>
          <p:cNvPr id="14" name="TextBox 13"/>
          <p:cNvSpPr txBox="1"/>
          <p:nvPr/>
        </p:nvSpPr>
        <p:spPr>
          <a:xfrm>
            <a:off x="10108585" y="5434583"/>
            <a:ext cx="5822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previousslide"/>
          </p:cNvPr>
          <p:cNvSpPr/>
          <p:nvPr/>
        </p:nvSpPr>
        <p:spPr>
          <a:xfrm>
            <a:off x="1314489" y="3710735"/>
            <a:ext cx="2997752" cy="144366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NextQuestion">
            <a:hlinkClick r:id="" action="ppaction://noaction"/>
          </p:cNvPr>
          <p:cNvSpPr/>
          <p:nvPr/>
        </p:nvSpPr>
        <p:spPr>
          <a:xfrm>
            <a:off x="7704517" y="3780826"/>
            <a:ext cx="2796989" cy="138516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37"/>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3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1 + 2</a:t>
            </a:r>
          </a:p>
          <a:p>
            <a:pPr algn="ctr"/>
            <a:r>
              <a:rPr lang="en-US" sz="6000" dirty="0"/>
              <a:t> </a:t>
            </a:r>
            <a:r>
              <a:rPr lang="en-US" sz="6000" dirty="0" err="1"/>
              <a:t>Đọc</a:t>
            </a:r>
            <a:endParaRPr lang="en-US" sz="6000" dirty="0"/>
          </a:p>
        </p:txBody>
      </p:sp>
    </p:spTree>
    <p:extLst>
      <p:ext uri="{BB962C8B-B14F-4D97-AF65-F5344CB8AC3E}">
        <p14:creationId xmlns:p14="http://schemas.microsoft.com/office/powerpoint/2010/main" val="2907210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F8B48E-3D86-43F7-BDDF-8AA53235A9F6}"/>
              </a:ext>
            </a:extLst>
          </p:cNvPr>
          <p:cNvGrpSpPr/>
          <p:nvPr/>
        </p:nvGrpSpPr>
        <p:grpSpPr>
          <a:xfrm>
            <a:off x="670530" y="828522"/>
            <a:ext cx="2169767" cy="1478800"/>
            <a:chOff x="347364" y="617893"/>
            <a:chExt cx="1635626" cy="1478800"/>
          </a:xfrm>
        </p:grpSpPr>
        <p:sp>
          <p:nvSpPr>
            <p:cNvPr id="3" name="TextBox 2">
              <a:extLst>
                <a:ext uri="{FF2B5EF4-FFF2-40B4-BE49-F238E27FC236}">
                  <a16:creationId xmlns:a16="http://schemas.microsoft.com/office/drawing/2014/main" id="{EBB99E52-744C-43B1-8A7A-B9562EFF36AA}"/>
                </a:ext>
              </a:extLst>
            </p:cNvPr>
            <p:cNvSpPr txBox="1"/>
            <p:nvPr/>
          </p:nvSpPr>
          <p:spPr>
            <a:xfrm>
              <a:off x="369343" y="617893"/>
              <a:ext cx="1613647" cy="1446550"/>
            </a:xfrm>
            <a:prstGeom prst="rect">
              <a:avLst/>
            </a:prstGeom>
            <a:noFill/>
          </p:spPr>
          <p:txBody>
            <a:bodyPr wrap="square" rtlCol="0">
              <a:spAutoFit/>
            </a:bodyPr>
            <a:lstStyle/>
            <a:p>
              <a:r>
                <a:rPr lang="en-US" sz="4400" dirty="0">
                  <a:solidFill>
                    <a:schemeClr val="accent1">
                      <a:lumMod val="50000"/>
                    </a:schemeClr>
                  </a:solidFill>
                  <a:latin typeface="+mj-lt"/>
                </a:rPr>
                <a:t>BÀI 23</a:t>
              </a:r>
            </a:p>
          </p:txBody>
        </p:sp>
        <p:sp>
          <p:nvSpPr>
            <p:cNvPr id="4" name="TextBox 3">
              <a:extLst>
                <a:ext uri="{FF2B5EF4-FFF2-40B4-BE49-F238E27FC236}">
                  <a16:creationId xmlns:a16="http://schemas.microsoft.com/office/drawing/2014/main" id="{C81D3D9C-159F-48B8-8246-2B8D8F1E236F}"/>
                </a:ext>
              </a:extLst>
            </p:cNvPr>
            <p:cNvSpPr txBox="1"/>
            <p:nvPr/>
          </p:nvSpPr>
          <p:spPr>
            <a:xfrm>
              <a:off x="347364" y="650143"/>
              <a:ext cx="1613647" cy="1446550"/>
            </a:xfrm>
            <a:prstGeom prst="rect">
              <a:avLst/>
            </a:prstGeom>
            <a:noFill/>
          </p:spPr>
          <p:txBody>
            <a:bodyPr wrap="square" rtlCol="0">
              <a:spAutoFit/>
            </a:bodyPr>
            <a:lstStyle/>
            <a:p>
              <a:r>
                <a:rPr lang="en-US" sz="4400" dirty="0">
                  <a:solidFill>
                    <a:schemeClr val="accent1"/>
                  </a:solidFill>
                  <a:latin typeface="+mj-lt"/>
                </a:rPr>
                <a:t>BÀI 23</a:t>
              </a:r>
            </a:p>
          </p:txBody>
        </p:sp>
      </p:grpSp>
      <p:pic>
        <p:nvPicPr>
          <p:cNvPr id="5" name="Picture 4">
            <a:extLst>
              <a:ext uri="{FF2B5EF4-FFF2-40B4-BE49-F238E27FC236}">
                <a16:creationId xmlns:a16="http://schemas.microsoft.com/office/drawing/2014/main" id="{F8590B3D-3EB2-4136-BBEA-9A3E367AF155}"/>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22382" y="1937989"/>
            <a:ext cx="874251" cy="638857"/>
          </a:xfrm>
          <a:prstGeom prst="rect">
            <a:avLst/>
          </a:prstGeom>
        </p:spPr>
      </p:pic>
      <p:sp>
        <p:nvSpPr>
          <p:cNvPr id="6" name="TextBox 5">
            <a:extLst>
              <a:ext uri="{FF2B5EF4-FFF2-40B4-BE49-F238E27FC236}">
                <a16:creationId xmlns:a16="http://schemas.microsoft.com/office/drawing/2014/main" id="{D0E78F47-21CA-496B-B70B-FE601099BA2E}"/>
              </a:ext>
            </a:extLst>
          </p:cNvPr>
          <p:cNvSpPr txBox="1"/>
          <p:nvPr/>
        </p:nvSpPr>
        <p:spPr>
          <a:xfrm>
            <a:off x="3627107" y="1884884"/>
            <a:ext cx="6400801" cy="650499"/>
          </a:xfrm>
          <a:prstGeom prst="rect">
            <a:avLst/>
          </a:prstGeom>
          <a:noFill/>
        </p:spPr>
        <p:txBody>
          <a:bodyPr wrap="square" rtlCol="0">
            <a:spAutoFit/>
          </a:bodyPr>
          <a:lstStyle/>
          <a:p>
            <a:pPr algn="just">
              <a:lnSpc>
                <a:spcPct val="150000"/>
              </a:lnSpc>
            </a:pPr>
            <a:r>
              <a:rPr lang="vi-VN" sz="2800" dirty="0">
                <a:latin typeface="+mj-lt"/>
              </a:rPr>
              <a:t>Em biết gì về trò chơi rồng rắn lên mây?</a:t>
            </a:r>
            <a:endParaRPr lang="en-US" sz="2800" b="1" dirty="0">
              <a:latin typeface="+mj-lt"/>
            </a:endParaRPr>
          </a:p>
        </p:txBody>
      </p:sp>
      <p:sp>
        <p:nvSpPr>
          <p:cNvPr id="7" name="TextBox 6">
            <a:extLst>
              <a:ext uri="{FF2B5EF4-FFF2-40B4-BE49-F238E27FC236}">
                <a16:creationId xmlns:a16="http://schemas.microsoft.com/office/drawing/2014/main" id="{BBFCB14B-6285-4CE9-B5E1-076AD1FB6BA7}"/>
              </a:ext>
            </a:extLst>
          </p:cNvPr>
          <p:cNvSpPr txBox="1"/>
          <p:nvPr/>
        </p:nvSpPr>
        <p:spPr>
          <a:xfrm>
            <a:off x="3975014" y="1230104"/>
            <a:ext cx="4727590" cy="707886"/>
          </a:xfrm>
          <a:prstGeom prst="rect">
            <a:avLst/>
          </a:prstGeom>
          <a:noFill/>
        </p:spPr>
        <p:txBody>
          <a:bodyPr wrap="square" rtlCol="0">
            <a:spAutoFit/>
          </a:bodyPr>
          <a:lstStyle/>
          <a:p>
            <a:pPr algn="ctr"/>
            <a:r>
              <a:rPr lang="vi-VN" sz="4000" dirty="0">
                <a:solidFill>
                  <a:schemeClr val="accent2"/>
                </a:solidFill>
                <a:latin typeface="+mj-lt"/>
              </a:rPr>
              <a:t>RỒNG RẮN LÊN MÂY</a:t>
            </a:r>
            <a:endParaRPr lang="en-US" sz="4000" dirty="0">
              <a:solidFill>
                <a:schemeClr val="accent2"/>
              </a:solidFill>
              <a:latin typeface="+mj-lt"/>
            </a:endParaRPr>
          </a:p>
        </p:txBody>
      </p:sp>
      <p:pic>
        <p:nvPicPr>
          <p:cNvPr id="8" name="Picture 7">
            <a:extLst>
              <a:ext uri="{FF2B5EF4-FFF2-40B4-BE49-F238E27FC236}">
                <a16:creationId xmlns:a16="http://schemas.microsoft.com/office/drawing/2014/main" id="{6E8A4854-40B3-4431-8121-02B87B4F38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6000"/>
                    </a14:imgEffect>
                  </a14:imgLayer>
                </a14:imgProps>
              </a:ext>
            </a:extLst>
          </a:blip>
          <a:stretch>
            <a:fillRect/>
          </a:stretch>
        </p:blipFill>
        <p:spPr>
          <a:xfrm>
            <a:off x="2396212" y="2592770"/>
            <a:ext cx="7885194" cy="3955407"/>
          </a:xfrm>
          <a:prstGeom prst="roundRect">
            <a:avLst>
              <a:gd name="adj" fmla="val 29879"/>
            </a:avLst>
          </a:prstGeom>
        </p:spPr>
      </p:pic>
    </p:spTree>
    <p:extLst>
      <p:ext uri="{BB962C8B-B14F-4D97-AF65-F5344CB8AC3E}">
        <p14:creationId xmlns:p14="http://schemas.microsoft.com/office/powerpoint/2010/main" val="40103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0" name="Arrow: Pentagon 9">
            <a:extLst>
              <a:ext uri="{FF2B5EF4-FFF2-40B4-BE49-F238E27FC236}">
                <a16:creationId xmlns:a16="http://schemas.microsoft.com/office/drawing/2014/main" id="{C1A4FE2B-26D7-48DF-A13F-49AE36D142C0}"/>
              </a:ext>
            </a:extLst>
          </p:cNvPr>
          <p:cNvSpPr/>
          <p:nvPr/>
        </p:nvSpPr>
        <p:spPr>
          <a:xfrm>
            <a:off x="426210" y="98974"/>
            <a:ext cx="2327519" cy="584775"/>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F427C3-AE58-47FA-B1EB-4261EF58BD6A}"/>
              </a:ext>
            </a:extLst>
          </p:cNvPr>
          <p:cNvSpPr txBox="1"/>
          <p:nvPr/>
        </p:nvSpPr>
        <p:spPr>
          <a:xfrm>
            <a:off x="426209" y="98974"/>
            <a:ext cx="2327519" cy="584775"/>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vi-VN" sz="3200" b="1" dirty="0">
                <a:solidFill>
                  <a:srgbClr val="17479D"/>
                </a:solidFill>
                <a:latin typeface="+mj-lt"/>
              </a:rPr>
              <a:t>ĐỌC</a:t>
            </a:r>
            <a:r>
              <a:rPr lang="en-US" sz="3200" b="1" dirty="0">
                <a:solidFill>
                  <a:srgbClr val="17479D"/>
                </a:solidFill>
                <a:latin typeface="+mj-lt"/>
              </a:rPr>
              <a:t> MẪU</a:t>
            </a:r>
          </a:p>
        </p:txBody>
      </p:sp>
      <p:pic>
        <p:nvPicPr>
          <p:cNvPr id="11" name="Picture 10">
            <a:extLst>
              <a:ext uri="{FF2B5EF4-FFF2-40B4-BE49-F238E27FC236}">
                <a16:creationId xmlns:a16="http://schemas.microsoft.com/office/drawing/2014/main" id="{0FE7C5EF-3874-4902-BB4C-33B076D4B790}"/>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a:t>
            </a:r>
            <a:r>
              <a:rPr lang="vi-VN" sz="2600" dirty="0">
                <a:solidFill>
                  <a:srgbClr val="FF0000"/>
                </a:solidFill>
                <a:latin typeface="+mj-lt"/>
              </a:rPr>
              <a:t>Rồng rắn </a:t>
            </a:r>
            <a:r>
              <a:rPr lang="vi-VN" sz="2600" dirty="0">
                <a:latin typeface="+mj-lt"/>
              </a:rPr>
              <a:t>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a:t>
            </a:r>
            <a:r>
              <a:rPr lang="vi-VN" sz="2600" dirty="0">
                <a:solidFill>
                  <a:srgbClr val="FF0000"/>
                </a:solidFill>
                <a:latin typeface="+mj-lt"/>
              </a:rPr>
              <a:t>vòng vèo </a:t>
            </a:r>
            <a:r>
              <a:rPr lang="vi-VN" sz="2600" dirty="0">
                <a:latin typeface="+mj-lt"/>
              </a:rPr>
              <a:t>vừa hát:</a:t>
            </a:r>
          </a:p>
          <a:p>
            <a:pPr marL="44450" algn="just"/>
            <a:r>
              <a:rPr lang="vi-VN" sz="2600" dirty="0">
                <a:latin typeface="+mj-lt"/>
              </a:rPr>
              <a:t>		          Rồng rắn lên mây</a:t>
            </a:r>
          </a:p>
          <a:p>
            <a:pPr marL="44450" algn="just"/>
            <a:r>
              <a:rPr lang="vi-VN" sz="2600" dirty="0">
                <a:latin typeface="+mj-lt"/>
              </a:rPr>
              <a:t>		          Thấy cây </a:t>
            </a:r>
            <a:r>
              <a:rPr lang="vi-VN" sz="2600" dirty="0">
                <a:solidFill>
                  <a:srgbClr val="FF0000"/>
                </a:solidFill>
                <a:latin typeface="+mj-lt"/>
              </a:rPr>
              <a:t>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a:t>
            </a:r>
            <a:r>
              <a:rPr lang="vi-VN" sz="2600" dirty="0">
                <a:solidFill>
                  <a:srgbClr val="FF0000"/>
                </a:solidFill>
                <a:latin typeface="+mj-lt"/>
              </a:rPr>
              <a:t>khúc đuôi</a:t>
            </a:r>
            <a:r>
              <a:rPr lang="vi-VN" sz="2600" dirty="0">
                <a:latin typeface="+mj-lt"/>
              </a:rPr>
              <a:t>.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1" name="TextBox 10">
            <a:extLst>
              <a:ext uri="{FF2B5EF4-FFF2-40B4-BE49-F238E27FC236}">
                <a16:creationId xmlns:a16="http://schemas.microsoft.com/office/drawing/2014/main" id="{64B7F780-E82A-4A5D-99E7-57E0129F623A}"/>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từ</a:t>
            </a:r>
            <a:r>
              <a:rPr lang="en-US" sz="2800" b="1" dirty="0">
                <a:solidFill>
                  <a:srgbClr val="17479D"/>
                </a:solidFill>
                <a:latin typeface="+mj-lt"/>
              </a:rPr>
              <a:t> </a:t>
            </a:r>
            <a:r>
              <a:rPr lang="en-US" sz="2800" b="1" dirty="0" err="1">
                <a:solidFill>
                  <a:srgbClr val="17479D"/>
                </a:solidFill>
                <a:latin typeface="+mj-lt"/>
              </a:rPr>
              <a:t>khó</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BCDB38FA-A1DE-46E4-99D6-EC6BB9749734}"/>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713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1511</Words>
  <Application>Microsoft Office PowerPoint</Application>
  <PresentationFormat>Widescreen</PresentationFormat>
  <Paragraphs>134</Paragraphs>
  <Slides>21</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等线</vt:lpstr>
      <vt:lpstr>MercuriusScript</vt:lpstr>
      <vt:lpstr>Microsoft YaHei</vt:lpstr>
      <vt:lpstr>SVN-Whimsy</vt:lpstr>
      <vt:lpstr>Arial</vt:lpstr>
      <vt:lpstr>Arial-Rounded</vt:lpstr>
      <vt:lpstr>Calibri</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36</cp:revision>
  <dcterms:created xsi:type="dcterms:W3CDTF">2021-07-20T01:55:21Z</dcterms:created>
  <dcterms:modified xsi:type="dcterms:W3CDTF">2021-08-05T09:05:40Z</dcterms:modified>
</cp:coreProperties>
</file>