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7"/>
  </p:notesMasterIdLst>
  <p:sldIdLst>
    <p:sldId id="282" r:id="rId2"/>
    <p:sldId id="284" r:id="rId3"/>
    <p:sldId id="264" r:id="rId4"/>
    <p:sldId id="261" r:id="rId5"/>
    <p:sldId id="293" r:id="rId6"/>
    <p:sldId id="294" r:id="rId7"/>
    <p:sldId id="295" r:id="rId8"/>
    <p:sldId id="296" r:id="rId9"/>
    <p:sldId id="297" r:id="rId10"/>
    <p:sldId id="298" r:id="rId11"/>
    <p:sldId id="272" r:id="rId12"/>
    <p:sldId id="299" r:id="rId13"/>
    <p:sldId id="300" r:id="rId14"/>
    <p:sldId id="301" r:id="rId15"/>
    <p:sldId id="307" r:id="rId16"/>
  </p:sldIdLst>
  <p:sldSz cx="12192000" cy="6858000"/>
  <p:notesSz cx="6858000" cy="9144000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000099"/>
    <a:srgbClr val="660066"/>
    <a:srgbClr val="CCECFF"/>
    <a:srgbClr val="FFFF00"/>
    <a:srgbClr val="FF3399"/>
    <a:srgbClr val="660033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95" autoAdjust="0"/>
    <p:restoredTop sz="94660"/>
  </p:normalViewPr>
  <p:slideViewPr>
    <p:cSldViewPr>
      <p:cViewPr varScale="1">
        <p:scale>
          <a:sx n="62" d="100"/>
          <a:sy n="62" d="100"/>
        </p:scale>
        <p:origin x="1184" y="-11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3CE6C-7308-48EF-B4AF-73C198C53D2C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FF374-AD45-4AF3-A282-FC5DD02A4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31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>
            <a:extLst>
              <a:ext uri="{FF2B5EF4-FFF2-40B4-BE49-F238E27FC236}">
                <a16:creationId xmlns:a16="http://schemas.microsoft.com/office/drawing/2014/main" id="{DC796E4B-2B7E-489F-A8D2-E3E429EA65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>
            <a:extLst>
              <a:ext uri="{FF2B5EF4-FFF2-40B4-BE49-F238E27FC236}">
                <a16:creationId xmlns:a16="http://schemas.microsoft.com/office/drawing/2014/main" id="{55F502A1-85F6-4BE3-A199-D478C0F56A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508" name="灯片编号占位符 3">
            <a:extLst>
              <a:ext uri="{FF2B5EF4-FFF2-40B4-BE49-F238E27FC236}">
                <a16:creationId xmlns:a16="http://schemas.microsoft.com/office/drawing/2014/main" id="{B96260CC-2845-44AC-A26D-C7DFE7A180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0EDEFBB-1DDD-404F-93F9-AA4731C6B9B6}" type="slidenum">
              <a:rPr lang="zh-CN" altLang="en-US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E293-6D64-40AE-8205-857F8F0C51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2F33-13EF-400E-9345-5E5FA1A30A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8971-5DF4-451F-8067-608DA5A66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99F5E-3BE6-4A36-88E1-90515CF656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solidFill>
          <a:srgbClr val="9BC8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6">
            <a:extLst>
              <a:ext uri="{FF2B5EF4-FFF2-40B4-BE49-F238E27FC236}">
                <a16:creationId xmlns:a16="http://schemas.microsoft.com/office/drawing/2014/main" id="{EFB03FA6-FCAB-4D48-A1AA-0C4369923FBA}"/>
              </a:ext>
            </a:extLst>
          </p:cNvPr>
          <p:cNvSpPr/>
          <p:nvPr userDrawn="1"/>
        </p:nvSpPr>
        <p:spPr>
          <a:xfrm>
            <a:off x="-327025" y="115888"/>
            <a:ext cx="12860338" cy="6742112"/>
          </a:xfrm>
          <a:custGeom>
            <a:avLst/>
            <a:gdLst>
              <a:gd name="connsiteX0" fmla="*/ 6430193 w 12860386"/>
              <a:gd name="connsiteY0" fmla="*/ 0 h 6741885"/>
              <a:gd name="connsiteX1" fmla="*/ 12860386 w 12860386"/>
              <a:gd name="connsiteY1" fmla="*/ 6519723 h 6741885"/>
              <a:gd name="connsiteX2" fmla="*/ 12854846 w 12860386"/>
              <a:gd name="connsiteY2" fmla="*/ 6741885 h 6741885"/>
              <a:gd name="connsiteX3" fmla="*/ 5540 w 12860386"/>
              <a:gd name="connsiteY3" fmla="*/ 6741885 h 6741885"/>
              <a:gd name="connsiteX4" fmla="*/ 0 w 12860386"/>
              <a:gd name="connsiteY4" fmla="*/ 6519723 h 6741885"/>
              <a:gd name="connsiteX5" fmla="*/ 6430193 w 12860386"/>
              <a:gd name="connsiteY5" fmla="*/ 0 h 674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60386" h="6741885">
                <a:moveTo>
                  <a:pt x="6430193" y="0"/>
                </a:moveTo>
                <a:cubicBezTo>
                  <a:pt x="9981491" y="0"/>
                  <a:pt x="12860386" y="2918979"/>
                  <a:pt x="12860386" y="6519723"/>
                </a:cubicBezTo>
                <a:lnTo>
                  <a:pt x="12854846" y="6741885"/>
                </a:lnTo>
                <a:lnTo>
                  <a:pt x="5540" y="6741885"/>
                </a:lnTo>
                <a:lnTo>
                  <a:pt x="0" y="6519723"/>
                </a:lnTo>
                <a:cubicBezTo>
                  <a:pt x="0" y="2918979"/>
                  <a:pt x="2878895" y="0"/>
                  <a:pt x="6430193" y="0"/>
                </a:cubicBezTo>
                <a:close/>
              </a:path>
            </a:pathLst>
          </a:custGeom>
          <a:solidFill>
            <a:srgbClr val="DDF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3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pic>
        <p:nvPicPr>
          <p:cNvPr id="3" name="图片 7">
            <a:extLst>
              <a:ext uri="{FF2B5EF4-FFF2-40B4-BE49-F238E27FC236}">
                <a16:creationId xmlns:a16="http://schemas.microsoft.com/office/drawing/2014/main" id="{0E2D9983-176E-44E9-9922-A7AD9F2662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438" y="277813"/>
            <a:ext cx="3246437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8996635"/>
      </p:ext>
    </p:extLst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3085-1C80-4B15-8697-FFD7D91FD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103EA-DFC8-4AF0-A2E0-B78519C06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EB31-092D-4608-89A6-5630B04AAE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2A3A-5DE1-439A-BE65-542E5A25CC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4A2D-F939-484B-8D05-7BD9326882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1FCA-E8AC-4D19-83BC-A114339635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8FEC-2A95-40BE-95D4-77D57CC26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41EC-CA68-408B-B7A9-E8E4124CB8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7D150C5-3370-47CA-A674-4021A25E9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6" r:id="rId12"/>
    <p:sldLayoutId id="2147483677" r:id="rId13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4">
            <a:extLst>
              <a:ext uri="{FF2B5EF4-FFF2-40B4-BE49-F238E27FC236}">
                <a16:creationId xmlns:a16="http://schemas.microsoft.com/office/drawing/2014/main" id="{B875DAA2-1C7B-4A7D-B942-F4B26E530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8" y="4395788"/>
            <a:ext cx="29368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F796F6-327D-4D8A-AE3E-73B555C13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563" y="2697163"/>
            <a:ext cx="7239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E1D17AB-2E90-4151-A6DE-630BCA0ED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3" y="1682750"/>
            <a:ext cx="7254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4B20DDB-06DE-48B8-8831-2D30F2A4C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0" y="4297363"/>
            <a:ext cx="803275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F755F8D-46B9-4D5F-9BB4-1FB6E66AE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25" y="4297363"/>
            <a:ext cx="817563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27D775C-CCD9-42DE-B837-0EDC004A5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0" y="4297363"/>
            <a:ext cx="950913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WordArt 4">
            <a:extLst>
              <a:ext uri="{FF2B5EF4-FFF2-40B4-BE49-F238E27FC236}">
                <a16:creationId xmlns:a16="http://schemas.microsoft.com/office/drawing/2014/main" id="{C0F27CEC-D914-4774-A673-1901BFAAE18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5000" y="3581400"/>
            <a:ext cx="8077199" cy="104616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50734"/>
              </a:avLst>
            </a:prstTxWarp>
          </a:bodyPr>
          <a:lstStyle/>
          <a:p>
            <a:pPr algn="ctr"/>
            <a:r>
              <a:rPr lang="en-US" sz="3713" b="1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B050"/>
                </a:solidFill>
                <a:cs typeface="Times New Roman" panose="02020603050405020304" pitchFamily="18" charset="0"/>
              </a:rPr>
              <a:t>MÔN TOÁN </a:t>
            </a:r>
          </a:p>
        </p:txBody>
      </p:sp>
      <p:pic>
        <p:nvPicPr>
          <p:cNvPr id="7" name="Giai Điệu Vui Tươi giúp cải thiện tâm trạng Nhạc không lời thư giãn (mp3cut.net)">
            <a:hlinkClick r:id="" action="ppaction://media"/>
            <a:extLst>
              <a:ext uri="{FF2B5EF4-FFF2-40B4-BE49-F238E27FC236}">
                <a16:creationId xmlns:a16="http://schemas.microsoft.com/office/drawing/2014/main" id="{4C303F26-AF42-495E-9585-F122DB439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6500" y="18081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WordArt 294">
            <a:extLst>
              <a:ext uri="{FF2B5EF4-FFF2-40B4-BE49-F238E27FC236}">
                <a16:creationId xmlns:a16="http://schemas.microsoft.com/office/drawing/2014/main" id="{60C2F6D6-C20D-48CC-9EA9-27709BA427F5}"/>
              </a:ext>
            </a:extLst>
          </p:cNvPr>
          <p:cNvSpPr>
            <a:spLocks noChangeShapeType="1" noTextEdit="1"/>
          </p:cNvSpPr>
          <p:nvPr/>
        </p:nvSpPr>
        <p:spPr bwMode="auto">
          <a:xfrm>
            <a:off x="1828801" y="990600"/>
            <a:ext cx="7867650" cy="11715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01"/>
              </a:avLst>
            </a:prstTxWarp>
          </a:bodyPr>
          <a:lstStyle/>
          <a:p>
            <a:pPr algn="ctr"/>
            <a:r>
              <a:rPr lang="vi-VN" sz="854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TRƯỜNG TIỂU HỌC GIANG BIÊN</a:t>
            </a:r>
            <a:endParaRPr lang="en-US" sz="854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5467"/>
    </mc:Choice>
    <mc:Fallback xmlns="">
      <p:transition advTm="354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rtlCol="0" anchor="ctr" anchorCtr="0">
            <a:noAutofit/>
          </a:bodyPr>
          <a:lstStyle/>
          <a:p>
            <a:endParaRPr dirty="0"/>
          </a:p>
        </p:txBody>
      </p:sp>
      <p:sp>
        <p:nvSpPr>
          <p:cNvPr id="8195" name="Content Placeholder 2"/>
          <p:cNvSpPr>
            <a:spLocks noGrp="1"/>
          </p:cNvSpPr>
          <p:nvPr>
            <p:ph sz="quarter" idx="13"/>
          </p:nvPr>
        </p:nvSpPr>
        <p:spPr/>
        <p:txBody>
          <a:bodyPr vert="horz" wrap="square" lIns="91440" tIns="45720" rIns="91440" bIns="45720" rtlCol="0" anchor="t">
            <a:normAutofit/>
          </a:bodyPr>
          <a:lstStyle/>
          <a:p>
            <a:endParaRPr dirty="0"/>
          </a:p>
        </p:txBody>
      </p:sp>
      <p:pic>
        <p:nvPicPr>
          <p:cNvPr id="8196" name="Picture 4" descr="Picture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630" y="-304800"/>
            <a:ext cx="9617141" cy="7329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Text Box 4"/>
          <p:cNvSpPr txBox="1"/>
          <p:nvPr/>
        </p:nvSpPr>
        <p:spPr>
          <a:xfrm>
            <a:off x="2838451" y="3719513"/>
            <a:ext cx="7381875" cy="284584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Số lít mật ong 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đã </a:t>
            </a:r>
            <a:r>
              <a:rPr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lấy ra là: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 24 : 3 = 8 ( </a:t>
            </a:r>
            <a:r>
              <a:rPr sz="36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l </a:t>
            </a:r>
            <a:r>
              <a:rPr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Số lít mật ong còn lại là: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 24 – 8 = 16 ( </a:t>
            </a:r>
            <a:r>
              <a:rPr sz="36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l</a:t>
            </a:r>
            <a:r>
              <a:rPr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)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Đáp số: 16 lít mật ong</a:t>
            </a:r>
          </a:p>
        </p:txBody>
      </p:sp>
      <p:sp>
        <p:nvSpPr>
          <p:cNvPr id="8198" name="Text Box 14"/>
          <p:cNvSpPr txBox="1"/>
          <p:nvPr/>
        </p:nvSpPr>
        <p:spPr>
          <a:xfrm>
            <a:off x="4981575" y="2859088"/>
            <a:ext cx="19050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3600" b="1" i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Bài giải</a:t>
            </a:r>
          </a:p>
        </p:txBody>
      </p:sp>
      <p:cxnSp>
        <p:nvCxnSpPr>
          <p:cNvPr id="8199" name="Straight Connector 34"/>
          <p:cNvCxnSpPr/>
          <p:nvPr/>
        </p:nvCxnSpPr>
        <p:spPr>
          <a:xfrm>
            <a:off x="4217988" y="5448300"/>
            <a:ext cx="227012" cy="0"/>
          </a:xfrm>
          <a:prstGeom prst="line">
            <a:avLst/>
          </a:prstGeom>
          <a:ln w="28575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8200" name="Text Box 3"/>
          <p:cNvSpPr txBox="1"/>
          <p:nvPr/>
        </p:nvSpPr>
        <p:spPr>
          <a:xfrm>
            <a:off x="1839914" y="1327151"/>
            <a:ext cx="194468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Thùng</a:t>
            </a:r>
          </a:p>
        </p:txBody>
      </p:sp>
      <p:sp>
        <p:nvSpPr>
          <p:cNvPr id="8201" name="Arc 11"/>
          <p:cNvSpPr/>
          <p:nvPr/>
        </p:nvSpPr>
        <p:spPr>
          <a:xfrm rot="-520455">
            <a:off x="3770314" y="1376364"/>
            <a:ext cx="4879975" cy="2409825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7661" h="21600" fill="none">
                <a:moveTo>
                  <a:pt x="-1" y="74"/>
                </a:moveTo>
                <a:cubicBezTo>
                  <a:pt x="596" y="24"/>
                  <a:pt x="1194" y="-1"/>
                  <a:pt x="1793" y="0"/>
                </a:cubicBezTo>
                <a:cubicBezTo>
                  <a:pt x="7819" y="0"/>
                  <a:pt x="13572" y="2517"/>
                  <a:pt x="17660" y="6945"/>
                </a:cubicBezTo>
              </a:path>
              <a:path w="17661" h="21600" stroke="0">
                <a:moveTo>
                  <a:pt x="-1" y="74"/>
                </a:moveTo>
                <a:cubicBezTo>
                  <a:pt x="596" y="24"/>
                  <a:pt x="1194" y="-1"/>
                  <a:pt x="1793" y="0"/>
                </a:cubicBezTo>
                <a:cubicBezTo>
                  <a:pt x="7819" y="0"/>
                  <a:pt x="13572" y="2517"/>
                  <a:pt x="17660" y="6945"/>
                </a:cubicBezTo>
                <a:lnTo>
                  <a:pt x="1793" y="21600"/>
                </a:lnTo>
                <a:lnTo>
                  <a:pt x="-1" y="74"/>
                </a:lnTo>
                <a:close/>
              </a:path>
            </a:pathLst>
          </a:custGeom>
          <a:noFill/>
          <a:ln w="28575" cap="flat" cmpd="sng">
            <a:solidFill>
              <a:srgbClr val="FF66C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2" name="Text Box 12"/>
          <p:cNvSpPr txBox="1"/>
          <p:nvPr/>
        </p:nvSpPr>
        <p:spPr>
          <a:xfrm>
            <a:off x="4981258" y="681038"/>
            <a:ext cx="31242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24</a:t>
            </a:r>
            <a:r>
              <a:rPr lang="vi-VN" altLang="x-none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6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l mật ong</a:t>
            </a:r>
          </a:p>
        </p:txBody>
      </p:sp>
      <p:sp>
        <p:nvSpPr>
          <p:cNvPr id="8203" name="Arc 13"/>
          <p:cNvSpPr/>
          <p:nvPr/>
        </p:nvSpPr>
        <p:spPr>
          <a:xfrm rot="10095827">
            <a:off x="3468688" y="169863"/>
            <a:ext cx="3249612" cy="199390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8670" h="21600" fill="none">
                <a:moveTo>
                  <a:pt x="-1" y="125"/>
                </a:moveTo>
                <a:cubicBezTo>
                  <a:pt x="772" y="41"/>
                  <a:pt x="1549" y="-1"/>
                  <a:pt x="2327" y="0"/>
                </a:cubicBezTo>
                <a:cubicBezTo>
                  <a:pt x="8601" y="0"/>
                  <a:pt x="14566" y="2728"/>
                  <a:pt x="18669" y="7476"/>
                </a:cubicBezTo>
              </a:path>
              <a:path w="18670" h="21600" stroke="0">
                <a:moveTo>
                  <a:pt x="-1" y="125"/>
                </a:moveTo>
                <a:cubicBezTo>
                  <a:pt x="772" y="41"/>
                  <a:pt x="1549" y="-1"/>
                  <a:pt x="2327" y="0"/>
                </a:cubicBezTo>
                <a:cubicBezTo>
                  <a:pt x="8601" y="0"/>
                  <a:pt x="14566" y="2728"/>
                  <a:pt x="18669" y="7476"/>
                </a:cubicBezTo>
                <a:lnTo>
                  <a:pt x="2327" y="21600"/>
                </a:lnTo>
                <a:lnTo>
                  <a:pt x="-1" y="125"/>
                </a:lnTo>
                <a:close/>
              </a:path>
            </a:pathLst>
          </a:custGeom>
          <a:noFill/>
          <a:ln w="28575" cap="flat" cmpd="sng">
            <a:solidFill>
              <a:srgbClr val="FF66CC">
                <a:alpha val="100000"/>
              </a:srgbClr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4" name="Text Box 16"/>
          <p:cNvSpPr txBox="1"/>
          <p:nvPr/>
        </p:nvSpPr>
        <p:spPr>
          <a:xfrm>
            <a:off x="4197350" y="2193926"/>
            <a:ext cx="210185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x-none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C</a:t>
            </a:r>
            <a:r>
              <a:rPr lang="vi-VN" altLang="x-none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òn... </a:t>
            </a:r>
            <a:r>
              <a:rPr lang="vi-VN" altLang="x-none" sz="3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l ?</a:t>
            </a:r>
            <a:endParaRPr sz="3600" b="1" i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5" name="Arc 17"/>
          <p:cNvSpPr/>
          <p:nvPr/>
        </p:nvSpPr>
        <p:spPr>
          <a:xfrm rot="9719171">
            <a:off x="6750050" y="417513"/>
            <a:ext cx="1600200" cy="167640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9294" h="21600" fill="none">
                <a:moveTo>
                  <a:pt x="0" y="273"/>
                </a:moveTo>
                <a:cubicBezTo>
                  <a:pt x="1132" y="91"/>
                  <a:pt x="2278" y="-1"/>
                  <a:pt x="3426" y="0"/>
                </a:cubicBezTo>
                <a:cubicBezTo>
                  <a:pt x="9452" y="0"/>
                  <a:pt x="15205" y="2517"/>
                  <a:pt x="19293" y="6945"/>
                </a:cubicBezTo>
              </a:path>
              <a:path w="19294" h="21600" stroke="0">
                <a:moveTo>
                  <a:pt x="0" y="273"/>
                </a:moveTo>
                <a:cubicBezTo>
                  <a:pt x="1132" y="91"/>
                  <a:pt x="2278" y="-1"/>
                  <a:pt x="3426" y="0"/>
                </a:cubicBezTo>
                <a:cubicBezTo>
                  <a:pt x="9452" y="0"/>
                  <a:pt x="15205" y="2517"/>
                  <a:pt x="19293" y="6945"/>
                </a:cubicBezTo>
                <a:lnTo>
                  <a:pt x="3426" y="21600"/>
                </a:lnTo>
                <a:lnTo>
                  <a:pt x="0" y="273"/>
                </a:lnTo>
                <a:close/>
              </a:path>
            </a:pathLst>
          </a:custGeom>
          <a:noFill/>
          <a:ln w="28575" cap="flat" cmpd="sng">
            <a:solidFill>
              <a:srgbClr val="FF66CC">
                <a:alpha val="100000"/>
              </a:srgbClr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6" name="Text Box 18"/>
          <p:cNvSpPr txBox="1"/>
          <p:nvPr/>
        </p:nvSpPr>
        <p:spPr>
          <a:xfrm>
            <a:off x="6886575" y="2233613"/>
            <a:ext cx="2401888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32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Lấy:      </a:t>
            </a:r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>
            <a:off x="3616325" y="1782763"/>
            <a:ext cx="4953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CC"/>
              </a:solidFill>
            </a:endParaRPr>
          </a:p>
        </p:txBody>
      </p:sp>
      <p:grpSp>
        <p:nvGrpSpPr>
          <p:cNvPr id="8208" name="Group 31"/>
          <p:cNvGrpSpPr/>
          <p:nvPr/>
        </p:nvGrpSpPr>
        <p:grpSpPr>
          <a:xfrm>
            <a:off x="4375151" y="1985963"/>
            <a:ext cx="4054475" cy="1077912"/>
            <a:chOff x="7897033" y="2905827"/>
            <a:chExt cx="3292589" cy="1077007"/>
          </a:xfrm>
        </p:grpSpPr>
        <p:sp>
          <p:nvSpPr>
            <p:cNvPr id="8216" name="TextBox 33"/>
            <p:cNvSpPr txBox="1"/>
            <p:nvPr/>
          </p:nvSpPr>
          <p:spPr>
            <a:xfrm>
              <a:off x="10649098" y="2905827"/>
              <a:ext cx="540524" cy="107700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vi-VN" altLang="x-none" sz="3200" b="1" dirty="0">
                  <a:solidFill>
                    <a:srgbClr val="0000CC"/>
                  </a:solidFill>
                  <a:latin typeface="Tahoma" panose="020B0604030504040204" pitchFamily="34" charset="0"/>
                </a:rPr>
                <a:t>1</a:t>
              </a:r>
            </a:p>
            <a:p>
              <a:r>
                <a:rPr lang="vi-VN" altLang="x-none" sz="3200" b="1" dirty="0">
                  <a:solidFill>
                    <a:srgbClr val="0000CC"/>
                  </a:solidFill>
                  <a:latin typeface="Tahoma" panose="020B0604030504040204" pitchFamily="34" charset="0"/>
                </a:rPr>
                <a:t>3</a:t>
              </a:r>
              <a:endParaRPr sz="3200" b="1" dirty="0">
                <a:solidFill>
                  <a:srgbClr val="0000CC"/>
                </a:solidFill>
                <a:latin typeface="Tahoma" panose="020B0604030504040204" pitchFamily="34" charset="0"/>
              </a:endParaRPr>
            </a:p>
          </p:txBody>
        </p:sp>
        <p:cxnSp>
          <p:nvCxnSpPr>
            <p:cNvPr id="8217" name="Straight Connector 34"/>
            <p:cNvCxnSpPr/>
            <p:nvPr/>
          </p:nvCxnSpPr>
          <p:spPr>
            <a:xfrm>
              <a:off x="7897033" y="3372911"/>
              <a:ext cx="184766" cy="0"/>
            </a:xfrm>
            <a:prstGeom prst="line">
              <a:avLst/>
            </a:prstGeom>
            <a:ln w="28575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cxnSp>
      </p:grpSp>
      <p:sp>
        <p:nvSpPr>
          <p:cNvPr id="35" name="Line 9"/>
          <p:cNvSpPr>
            <a:spLocks noChangeShapeType="1"/>
          </p:cNvSpPr>
          <p:nvPr/>
        </p:nvSpPr>
        <p:spPr bwMode="auto">
          <a:xfrm>
            <a:off x="5268913" y="1725613"/>
            <a:ext cx="0" cy="1524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eaLnBrk="0" hangingPunct="0">
              <a:defRPr/>
            </a:pPr>
            <a:endParaRPr lang="en-US" sz="2800"/>
          </a:p>
        </p:txBody>
      </p:sp>
      <p:sp>
        <p:nvSpPr>
          <p:cNvPr id="36" name="Line 8"/>
          <p:cNvSpPr>
            <a:spLocks noChangeShapeType="1"/>
          </p:cNvSpPr>
          <p:nvPr/>
        </p:nvSpPr>
        <p:spPr bwMode="auto">
          <a:xfrm>
            <a:off x="6886575" y="1708150"/>
            <a:ext cx="0" cy="1524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eaLnBrk="0" hangingPunct="0">
              <a:defRPr/>
            </a:pPr>
            <a:endParaRPr lang="en-US" sz="2800"/>
          </a:p>
        </p:txBody>
      </p:sp>
      <p:cxnSp>
        <p:nvCxnSpPr>
          <p:cNvPr id="37" name="Straight Connector 36"/>
          <p:cNvCxnSpPr/>
          <p:nvPr/>
        </p:nvCxnSpPr>
        <p:spPr bwMode="auto">
          <a:xfrm>
            <a:off x="7750176" y="2581275"/>
            <a:ext cx="531813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8" name="Line 8"/>
          <p:cNvSpPr>
            <a:spLocks noChangeShapeType="1"/>
          </p:cNvSpPr>
          <p:nvPr/>
        </p:nvSpPr>
        <p:spPr bwMode="auto">
          <a:xfrm>
            <a:off x="8569325" y="1693863"/>
            <a:ext cx="0" cy="1524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eaLnBrk="0" hangingPunct="0">
              <a:defRPr/>
            </a:pPr>
            <a:endParaRPr lang="en-US" sz="2800"/>
          </a:p>
        </p:txBody>
      </p:sp>
      <p:sp>
        <p:nvSpPr>
          <p:cNvPr id="39" name="Line 8"/>
          <p:cNvSpPr>
            <a:spLocks noChangeShapeType="1"/>
          </p:cNvSpPr>
          <p:nvPr/>
        </p:nvSpPr>
        <p:spPr bwMode="auto">
          <a:xfrm>
            <a:off x="3616325" y="1700213"/>
            <a:ext cx="0" cy="1524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eaLnBrk="0" hangingPunct="0">
              <a:defRPr/>
            </a:pPr>
            <a:endParaRPr lang="en-US" sz="2800"/>
          </a:p>
        </p:txBody>
      </p:sp>
      <p:sp>
        <p:nvSpPr>
          <p:cNvPr id="8214" name="TextBox 39"/>
          <p:cNvSpPr txBox="1"/>
          <p:nvPr/>
        </p:nvSpPr>
        <p:spPr>
          <a:xfrm>
            <a:off x="8281989" y="2271713"/>
            <a:ext cx="93027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=?</a:t>
            </a:r>
            <a:r>
              <a:rPr lang="vi-VN" altLang="x-none" sz="32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l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15" name="Text Box 5"/>
          <p:cNvSpPr txBox="1"/>
          <p:nvPr/>
        </p:nvSpPr>
        <p:spPr>
          <a:xfrm>
            <a:off x="1839913" y="368301"/>
            <a:ext cx="18923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3600" b="1" i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Tóm tắt</a:t>
            </a:r>
          </a:p>
        </p:txBody>
      </p:sp>
    </p:spTree>
    <p:extLst>
      <p:ext uri="{BB962C8B-B14F-4D97-AF65-F5344CB8AC3E}">
        <p14:creationId xmlns:p14="http://schemas.microsoft.com/office/powerpoint/2010/main" val="1974414703"/>
      </p:ext>
    </p:extLst>
  </p:cSld>
  <p:clrMapOvr>
    <a:masterClrMapping/>
  </p:clrMapOvr>
  <p:transition spd="slow">
    <p:check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50000">
              <a:schemeClr val="bg1"/>
            </a:gs>
            <a:gs pos="100000">
              <a:srgbClr val="CCE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7" descr="Japane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600200"/>
            <a:ext cx="83820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587500" y="401783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743200" y="1752600"/>
            <a:ext cx="838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7848600" y="1752600"/>
            <a:ext cx="1219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257800" y="1752600"/>
            <a:ext cx="1219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2295" name="WordArt 7"/>
          <p:cNvSpPr>
            <a:spLocks noChangeArrowheads="1" noChangeShapeType="1" noTextEdit="1"/>
          </p:cNvSpPr>
          <p:nvPr/>
        </p:nvSpPr>
        <p:spPr bwMode="auto">
          <a:xfrm>
            <a:off x="2819400" y="1905000"/>
            <a:ext cx="571500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9525">
                  <a:noFill/>
                  <a:round/>
                  <a:headEnd/>
                  <a:tailEnd/>
                </a:ln>
                <a:solidFill>
                  <a:srgbClr val="66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2296" name="WordArt 8"/>
          <p:cNvSpPr>
            <a:spLocks noChangeArrowheads="1" noChangeShapeType="1" noTextEdit="1"/>
          </p:cNvSpPr>
          <p:nvPr/>
        </p:nvSpPr>
        <p:spPr bwMode="auto">
          <a:xfrm>
            <a:off x="5283200" y="1905000"/>
            <a:ext cx="1041400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9525">
                  <a:noFill/>
                  <a:round/>
                  <a:headEnd/>
                  <a:tailEnd/>
                </a:ln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3581400" y="23622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6477000" y="23622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9" name="WordArt 11"/>
          <p:cNvSpPr>
            <a:spLocks noChangeArrowheads="1" noChangeShapeType="1" noTextEdit="1"/>
          </p:cNvSpPr>
          <p:nvPr/>
        </p:nvSpPr>
        <p:spPr bwMode="auto">
          <a:xfrm>
            <a:off x="7874000" y="1905000"/>
            <a:ext cx="1117600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9525">
                  <a:noFill/>
                  <a:round/>
                  <a:headEnd/>
                  <a:tailEnd/>
                </a:ln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3581400" y="1828800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6553200" y="1828800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2819400" y="4267200"/>
            <a:ext cx="838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7924800" y="4267200"/>
            <a:ext cx="1219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5334000" y="4267200"/>
            <a:ext cx="1219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2305" name="WordArt 17"/>
          <p:cNvSpPr>
            <a:spLocks noChangeArrowheads="1" noChangeShapeType="1" noTextEdit="1"/>
          </p:cNvSpPr>
          <p:nvPr/>
        </p:nvSpPr>
        <p:spPr bwMode="auto">
          <a:xfrm>
            <a:off x="2895600" y="4419600"/>
            <a:ext cx="571500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7</a:t>
            </a:r>
          </a:p>
        </p:txBody>
      </p:sp>
      <p:sp>
        <p:nvSpPr>
          <p:cNvPr id="12306" name="WordArt 18"/>
          <p:cNvSpPr>
            <a:spLocks noChangeArrowheads="1" noChangeShapeType="1" noTextEdit="1"/>
          </p:cNvSpPr>
          <p:nvPr/>
        </p:nvSpPr>
        <p:spPr bwMode="auto">
          <a:xfrm>
            <a:off x="5359400" y="4419600"/>
            <a:ext cx="1041400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>
            <a:off x="3657600" y="48768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8" name="Line 20"/>
          <p:cNvSpPr>
            <a:spLocks noChangeShapeType="1"/>
          </p:cNvSpPr>
          <p:nvPr/>
        </p:nvSpPr>
        <p:spPr bwMode="auto">
          <a:xfrm>
            <a:off x="6553200" y="48768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9" name="WordArt 21"/>
          <p:cNvSpPr>
            <a:spLocks noChangeArrowheads="1" noChangeShapeType="1" noTextEdit="1"/>
          </p:cNvSpPr>
          <p:nvPr/>
        </p:nvSpPr>
        <p:spPr bwMode="auto">
          <a:xfrm>
            <a:off x="7950200" y="4419600"/>
            <a:ext cx="1117600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3657600" y="4343400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6629400" y="4343400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12312" name="Rectangle 24"/>
          <p:cNvSpPr>
            <a:spLocks noChangeArrowheads="1"/>
          </p:cNvSpPr>
          <p:nvPr/>
        </p:nvSpPr>
        <p:spPr bwMode="auto">
          <a:xfrm>
            <a:off x="2819400" y="5562600"/>
            <a:ext cx="11430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7924800" y="5562600"/>
            <a:ext cx="1219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2314" name="Rectangle 26"/>
          <p:cNvSpPr>
            <a:spLocks noChangeArrowheads="1"/>
          </p:cNvSpPr>
          <p:nvPr/>
        </p:nvSpPr>
        <p:spPr bwMode="auto">
          <a:xfrm>
            <a:off x="5715000" y="5562600"/>
            <a:ext cx="838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2315" name="WordArt 27"/>
          <p:cNvSpPr>
            <a:spLocks noChangeArrowheads="1" noChangeShapeType="1" noTextEdit="1"/>
          </p:cNvSpPr>
          <p:nvPr/>
        </p:nvSpPr>
        <p:spPr bwMode="auto">
          <a:xfrm>
            <a:off x="2895600" y="5715000"/>
            <a:ext cx="990600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</p:txBody>
      </p:sp>
      <p:sp>
        <p:nvSpPr>
          <p:cNvPr id="12316" name="WordArt 28"/>
          <p:cNvSpPr>
            <a:spLocks noChangeArrowheads="1" noChangeShapeType="1" noTextEdit="1"/>
          </p:cNvSpPr>
          <p:nvPr/>
        </p:nvSpPr>
        <p:spPr bwMode="auto">
          <a:xfrm>
            <a:off x="5867400" y="5715000"/>
            <a:ext cx="584200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2317" name="Line 29"/>
          <p:cNvSpPr>
            <a:spLocks noChangeShapeType="1"/>
          </p:cNvSpPr>
          <p:nvPr/>
        </p:nvSpPr>
        <p:spPr bwMode="auto">
          <a:xfrm>
            <a:off x="3962400" y="6172200"/>
            <a:ext cx="175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18" name="Line 30"/>
          <p:cNvSpPr>
            <a:spLocks noChangeShapeType="1"/>
          </p:cNvSpPr>
          <p:nvPr/>
        </p:nvSpPr>
        <p:spPr bwMode="auto">
          <a:xfrm>
            <a:off x="6553200" y="61722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19" name="WordArt 31"/>
          <p:cNvSpPr>
            <a:spLocks noChangeArrowheads="1" noChangeShapeType="1" noTextEdit="1"/>
          </p:cNvSpPr>
          <p:nvPr/>
        </p:nvSpPr>
        <p:spPr bwMode="auto">
          <a:xfrm>
            <a:off x="7950200" y="5715000"/>
            <a:ext cx="1117600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2320" name="Text Box 32"/>
          <p:cNvSpPr txBox="1">
            <a:spLocks noChangeArrowheads="1"/>
          </p:cNvSpPr>
          <p:nvPr/>
        </p:nvSpPr>
        <p:spPr bwMode="auto">
          <a:xfrm>
            <a:off x="4038600" y="5638800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21" name="Text Box 33"/>
          <p:cNvSpPr txBox="1">
            <a:spLocks noChangeArrowheads="1"/>
          </p:cNvSpPr>
          <p:nvPr/>
        </p:nvSpPr>
        <p:spPr bwMode="auto">
          <a:xfrm>
            <a:off x="6553200" y="5638800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</p:txBody>
      </p:sp>
      <p:sp>
        <p:nvSpPr>
          <p:cNvPr id="12326" name="Rectangle 38"/>
          <p:cNvSpPr>
            <a:spLocks noChangeArrowheads="1"/>
          </p:cNvSpPr>
          <p:nvPr/>
        </p:nvSpPr>
        <p:spPr bwMode="auto">
          <a:xfrm>
            <a:off x="2743200" y="3048000"/>
            <a:ext cx="838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/>
          </a:p>
        </p:txBody>
      </p:sp>
      <p:sp>
        <p:nvSpPr>
          <p:cNvPr id="12327" name="Rectangle 39"/>
          <p:cNvSpPr>
            <a:spLocks noChangeArrowheads="1"/>
          </p:cNvSpPr>
          <p:nvPr/>
        </p:nvSpPr>
        <p:spPr bwMode="auto">
          <a:xfrm>
            <a:off x="7848600" y="3048000"/>
            <a:ext cx="1219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2328" name="Rectangle 40"/>
          <p:cNvSpPr>
            <a:spLocks noChangeArrowheads="1"/>
          </p:cNvSpPr>
          <p:nvPr/>
        </p:nvSpPr>
        <p:spPr bwMode="auto">
          <a:xfrm>
            <a:off x="5257800" y="3048000"/>
            <a:ext cx="1219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2329" name="WordArt 41"/>
          <p:cNvSpPr>
            <a:spLocks noChangeArrowheads="1" noChangeShapeType="1" noTextEdit="1"/>
          </p:cNvSpPr>
          <p:nvPr/>
        </p:nvSpPr>
        <p:spPr bwMode="auto">
          <a:xfrm>
            <a:off x="2819400" y="3200400"/>
            <a:ext cx="571500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9525">
                  <a:noFill/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2330" name="WordArt 42"/>
          <p:cNvSpPr>
            <a:spLocks noChangeArrowheads="1" noChangeShapeType="1" noTextEdit="1"/>
          </p:cNvSpPr>
          <p:nvPr/>
        </p:nvSpPr>
        <p:spPr bwMode="auto">
          <a:xfrm>
            <a:off x="5283200" y="3200400"/>
            <a:ext cx="1041400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9525">
                  <a:noFill/>
                  <a:round/>
                  <a:headEnd/>
                  <a:tailEnd/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2331" name="Line 43"/>
          <p:cNvSpPr>
            <a:spLocks noChangeShapeType="1"/>
          </p:cNvSpPr>
          <p:nvPr/>
        </p:nvSpPr>
        <p:spPr bwMode="auto">
          <a:xfrm>
            <a:off x="3581400" y="36576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32" name="Line 44"/>
          <p:cNvSpPr>
            <a:spLocks noChangeShapeType="1"/>
          </p:cNvSpPr>
          <p:nvPr/>
        </p:nvSpPr>
        <p:spPr bwMode="auto">
          <a:xfrm>
            <a:off x="6477000" y="36576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33" name="WordArt 45"/>
          <p:cNvSpPr>
            <a:spLocks noChangeArrowheads="1" noChangeShapeType="1" noTextEdit="1"/>
          </p:cNvSpPr>
          <p:nvPr/>
        </p:nvSpPr>
        <p:spPr bwMode="auto">
          <a:xfrm>
            <a:off x="7874000" y="3200400"/>
            <a:ext cx="1117600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9525">
                  <a:noFill/>
                  <a:round/>
                  <a:headEnd/>
                  <a:tailEnd/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2334" name="Text Box 46"/>
          <p:cNvSpPr txBox="1">
            <a:spLocks noChangeArrowheads="1"/>
          </p:cNvSpPr>
          <p:nvPr/>
        </p:nvSpPr>
        <p:spPr bwMode="auto">
          <a:xfrm>
            <a:off x="3581400" y="3124200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35" name="Text Box 47"/>
          <p:cNvSpPr txBox="1">
            <a:spLocks noChangeArrowheads="1"/>
          </p:cNvSpPr>
          <p:nvPr/>
        </p:nvSpPr>
        <p:spPr bwMode="auto">
          <a:xfrm>
            <a:off x="6553200" y="3124200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3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23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3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2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2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23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23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5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2" grpId="0" animBg="1"/>
      <p:bldP spid="12293" grpId="0" animBg="1"/>
      <p:bldP spid="12294" grpId="0" animBg="1"/>
      <p:bldP spid="12295" grpId="0" animBg="1"/>
      <p:bldP spid="12296" grpId="0" animBg="1"/>
      <p:bldP spid="12297" grpId="0" animBg="1"/>
      <p:bldP spid="12298" grpId="0" animBg="1"/>
      <p:bldP spid="12299" grpId="0" animBg="1"/>
      <p:bldP spid="12300" grpId="0"/>
      <p:bldP spid="12301" grpId="0"/>
      <p:bldP spid="12302" grpId="0" animBg="1"/>
      <p:bldP spid="12303" grpId="0" animBg="1"/>
      <p:bldP spid="12304" grpId="0" animBg="1"/>
      <p:bldP spid="12305" grpId="0" animBg="1"/>
      <p:bldP spid="12306" grpId="0" animBg="1"/>
      <p:bldP spid="12307" grpId="0" animBg="1"/>
      <p:bldP spid="12308" grpId="0" animBg="1"/>
      <p:bldP spid="12309" grpId="0" animBg="1"/>
      <p:bldP spid="12310" grpId="0"/>
      <p:bldP spid="12311" grpId="0"/>
      <p:bldP spid="12312" grpId="0" animBg="1"/>
      <p:bldP spid="12313" grpId="0" animBg="1"/>
      <p:bldP spid="12314" grpId="0" animBg="1"/>
      <p:bldP spid="12315" grpId="0" animBg="1"/>
      <p:bldP spid="12316" grpId="0" animBg="1"/>
      <p:bldP spid="12317" grpId="0" animBg="1"/>
      <p:bldP spid="12318" grpId="0" animBg="1"/>
      <p:bldP spid="12319" grpId="0" animBg="1"/>
      <p:bldP spid="12320" grpId="0"/>
      <p:bldP spid="12321" grpId="0"/>
      <p:bldP spid="12326" grpId="0" animBg="1"/>
      <p:bldP spid="12327" grpId="0" animBg="1"/>
      <p:bldP spid="12328" grpId="0" animBg="1"/>
      <p:bldP spid="12329" grpId="0" animBg="1"/>
      <p:bldP spid="12330" grpId="0" animBg="1"/>
      <p:bldP spid="12331" grpId="0" animBg="1"/>
      <p:bldP spid="12332" grpId="0" animBg="1"/>
      <p:bldP spid="12333" grpId="0" animBg="1"/>
      <p:bldP spid="12334" grpId="0"/>
      <p:bldP spid="123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2" descr="C:\Users\Administrator\Pictures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226" y="4419601"/>
            <a:ext cx="20097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2239963" y="1995055"/>
            <a:ext cx="5308600" cy="2438400"/>
          </a:xfrm>
          <a:prstGeom prst="cloudCallout">
            <a:avLst>
              <a:gd name="adj1" fmla="val 67245"/>
              <a:gd name="adj2" fmla="val 62412"/>
            </a:avLst>
          </a:prstGeom>
          <a:solidFill>
            <a:srgbClr val="7030A0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5" name="WordArt 6"/>
          <p:cNvSpPr>
            <a:spLocks noChangeArrowheads="1" noChangeShapeType="1" noTextEdit="1"/>
          </p:cNvSpPr>
          <p:nvPr/>
        </p:nvSpPr>
        <p:spPr bwMode="auto">
          <a:xfrm>
            <a:off x="2667001" y="762001"/>
            <a:ext cx="2227263" cy="10572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</p:txBody>
      </p:sp>
    </p:spTree>
    <p:extLst>
      <p:ext uri="{BB962C8B-B14F-4D97-AF65-F5344CB8AC3E}">
        <p14:creationId xmlns:p14="http://schemas.microsoft.com/office/powerpoint/2010/main" val="543613165"/>
      </p:ext>
    </p:extLst>
  </p:cSld>
  <p:clrMapOvr>
    <a:masterClrMapping/>
  </p:clrMapOvr>
  <p:transition spd="slow">
    <p:check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393" y="65232"/>
            <a:ext cx="876300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9" y="3609976"/>
            <a:ext cx="292417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13" y="3505200"/>
            <a:ext cx="295275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64" y="3505200"/>
            <a:ext cx="3000375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8686800" y="4800600"/>
            <a:ext cx="1600200" cy="838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n w="38100">
                <a:solidFill>
                  <a:schemeClr val="tx1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22049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304800"/>
            <a:ext cx="727710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938" y="3642819"/>
            <a:ext cx="2847975" cy="2695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785" y="3600392"/>
            <a:ext cx="2905125" cy="2724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78348"/>
            <a:ext cx="2895600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8686800" y="4800600"/>
            <a:ext cx="1600200" cy="838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n w="38100">
                <a:solidFill>
                  <a:schemeClr val="tx1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02883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1466850" y="1524000"/>
            <a:ext cx="931545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</a:p>
          <a:p>
            <a:pPr algn="ctr"/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835259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Chart&#10;&#10;Description automatically generated with low confidence">
            <a:extLst>
              <a:ext uri="{FF2B5EF4-FFF2-40B4-BE49-F238E27FC236}">
                <a16:creationId xmlns:a16="http://schemas.microsoft.com/office/drawing/2014/main" id="{4D907003-8929-4911-9423-EDB9CA5AE1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34"/>
          <a:stretch/>
        </p:blipFill>
        <p:spPr>
          <a:xfrm>
            <a:off x="0" y="0"/>
            <a:ext cx="12191980" cy="6857990"/>
          </a:xfrm>
          <a:prstGeom prst="rect">
            <a:avLst/>
          </a:prstGeom>
          <a:noFill/>
        </p:spPr>
      </p:pic>
      <p:sp>
        <p:nvSpPr>
          <p:cNvPr id="3" name="TextBox 10">
            <a:extLst>
              <a:ext uri="{FF2B5EF4-FFF2-40B4-BE49-F238E27FC236}">
                <a16:creationId xmlns:a16="http://schemas.microsoft.com/office/drawing/2014/main" id="{D8A71702-63D7-4C68-B6D5-6A5AE552F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751" y="968329"/>
            <a:ext cx="8763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3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vi-VN" altLang="en-US" sz="3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15 </a:t>
            </a:r>
            <a:r>
              <a:rPr lang="en-US" altLang="en-US" sz="3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vi-VN" altLang="en-US" sz="3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11</a:t>
            </a:r>
            <a:r>
              <a:rPr lang="vi-VN" altLang="en-US" sz="3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3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2021</a:t>
            </a:r>
            <a:endParaRPr lang="en-US" altLang="en-US" sz="2400" b="1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D1A0C07D-1553-475C-BE83-BEAE14B31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180" y="1656777"/>
            <a:ext cx="48380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Toán</a:t>
            </a:r>
            <a:endParaRPr lang="en-US" altLang="en-US" sz="2400" b="1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1EB85D34-8737-48B8-B978-20129C17F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780" y="2345444"/>
            <a:ext cx="85754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Bài</a:t>
            </a:r>
            <a:r>
              <a:rPr lang="en-US" altLang="en-US" sz="36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toán</a:t>
            </a:r>
            <a:r>
              <a:rPr lang="en-US" altLang="en-US" sz="36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giải</a:t>
            </a:r>
            <a:r>
              <a:rPr lang="en-US" altLang="en-US" sz="36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bằng</a:t>
            </a:r>
            <a:r>
              <a:rPr lang="en-US" altLang="en-US" sz="36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hai</a:t>
            </a:r>
            <a:r>
              <a:rPr lang="en-US" altLang="en-US" sz="36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phép</a:t>
            </a:r>
            <a:r>
              <a:rPr lang="en-US" altLang="en-US" sz="36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tính</a:t>
            </a:r>
            <a:r>
              <a:rPr lang="en-US" altLang="en-US" sz="36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(tr 51)</a:t>
            </a:r>
            <a:endParaRPr lang="vi-VN" altLang="en-US" sz="36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12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2133600" y="1070227"/>
            <a:ext cx="807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191327" y="1957261"/>
            <a:ext cx="8077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667001" y="3733800"/>
            <a:ext cx="1819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438401" y="4495800"/>
            <a:ext cx="2428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943476" y="3886200"/>
            <a:ext cx="2239963" cy="152400"/>
            <a:chOff x="2154" y="2448"/>
            <a:chExt cx="1411" cy="96"/>
          </a:xfrm>
        </p:grpSpPr>
        <p:sp>
          <p:nvSpPr>
            <p:cNvPr id="4118" name="Line 8"/>
            <p:cNvSpPr>
              <a:spLocks noChangeShapeType="1"/>
            </p:cNvSpPr>
            <p:nvPr/>
          </p:nvSpPr>
          <p:spPr bwMode="auto">
            <a:xfrm>
              <a:off x="2154" y="2496"/>
              <a:ext cx="141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9" name="Line 9"/>
            <p:cNvSpPr>
              <a:spLocks noChangeShapeType="1"/>
            </p:cNvSpPr>
            <p:nvPr/>
          </p:nvSpPr>
          <p:spPr bwMode="auto">
            <a:xfrm>
              <a:off x="2154" y="244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0" name="Line 10"/>
            <p:cNvSpPr>
              <a:spLocks noChangeShapeType="1"/>
            </p:cNvSpPr>
            <p:nvPr/>
          </p:nvSpPr>
          <p:spPr bwMode="auto">
            <a:xfrm>
              <a:off x="3565" y="244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943476" y="4648200"/>
            <a:ext cx="3362325" cy="152400"/>
            <a:chOff x="2154" y="2928"/>
            <a:chExt cx="2118" cy="96"/>
          </a:xfrm>
        </p:grpSpPr>
        <p:sp>
          <p:nvSpPr>
            <p:cNvPr id="4113" name="Line 11"/>
            <p:cNvSpPr>
              <a:spLocks noChangeShapeType="1"/>
            </p:cNvSpPr>
            <p:nvPr/>
          </p:nvSpPr>
          <p:spPr bwMode="auto">
            <a:xfrm>
              <a:off x="2154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4" name="Line 12"/>
            <p:cNvSpPr>
              <a:spLocks noChangeShapeType="1"/>
            </p:cNvSpPr>
            <p:nvPr/>
          </p:nvSpPr>
          <p:spPr bwMode="auto">
            <a:xfrm>
              <a:off x="2154" y="2976"/>
              <a:ext cx="141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Line 13"/>
            <p:cNvSpPr>
              <a:spLocks noChangeShapeType="1"/>
            </p:cNvSpPr>
            <p:nvPr/>
          </p:nvSpPr>
          <p:spPr bwMode="auto">
            <a:xfrm>
              <a:off x="3565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6" name="Line 14"/>
            <p:cNvSpPr>
              <a:spLocks noChangeShapeType="1"/>
            </p:cNvSpPr>
            <p:nvPr/>
          </p:nvSpPr>
          <p:spPr bwMode="auto">
            <a:xfrm>
              <a:off x="3552" y="2976"/>
              <a:ext cx="70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Line 15"/>
            <p:cNvSpPr>
              <a:spLocks noChangeShapeType="1"/>
            </p:cNvSpPr>
            <p:nvPr/>
          </p:nvSpPr>
          <p:spPr bwMode="auto">
            <a:xfrm>
              <a:off x="4272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84" name="Line 16"/>
          <p:cNvSpPr>
            <a:spLocks noChangeShapeType="1"/>
          </p:cNvSpPr>
          <p:nvPr/>
        </p:nvSpPr>
        <p:spPr bwMode="auto">
          <a:xfrm>
            <a:off x="4943475" y="3962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>
            <a:off x="7162800" y="3962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6" name="Arc 18"/>
          <p:cNvSpPr>
            <a:spLocks/>
          </p:cNvSpPr>
          <p:nvPr/>
        </p:nvSpPr>
        <p:spPr bwMode="auto">
          <a:xfrm rot="6797256" flipH="1" flipV="1">
            <a:off x="7525544" y="4209256"/>
            <a:ext cx="469900" cy="890588"/>
          </a:xfrm>
          <a:custGeom>
            <a:avLst/>
            <a:gdLst>
              <a:gd name="T0" fmla="*/ 0 w 21600"/>
              <a:gd name="T1" fmla="*/ 0 h 21600"/>
              <a:gd name="T2" fmla="*/ 222386621 w 21600"/>
              <a:gd name="T3" fmla="*/ 1513989157 h 21600"/>
              <a:gd name="T4" fmla="*/ 0 w 21600"/>
              <a:gd name="T5" fmla="*/ 151398915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7439026" y="3962400"/>
            <a:ext cx="1019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m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5562601" y="3475182"/>
            <a:ext cx="1527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15m</a:t>
            </a:r>
          </a:p>
        </p:txBody>
      </p:sp>
      <p:sp>
        <p:nvSpPr>
          <p:cNvPr id="7189" name="AutoShape 21"/>
          <p:cNvSpPr>
            <a:spLocks/>
          </p:cNvSpPr>
          <p:nvPr/>
        </p:nvSpPr>
        <p:spPr bwMode="auto">
          <a:xfrm>
            <a:off x="8356600" y="3886200"/>
            <a:ext cx="101600" cy="914400"/>
          </a:xfrm>
          <a:prstGeom prst="rightBrace">
            <a:avLst>
              <a:gd name="adj1" fmla="val 75000"/>
              <a:gd name="adj2" fmla="val 50000"/>
            </a:avLst>
          </a:prstGeom>
          <a:noFill/>
          <a:ln w="28575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8582026" y="4114800"/>
            <a:ext cx="1019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m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3810000" y="2971800"/>
            <a:ext cx="16144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20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2" name="AutoShape 2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0210800" y="6477000"/>
            <a:ext cx="457200" cy="381000"/>
          </a:xfrm>
          <a:prstGeom prst="leftArrow">
            <a:avLst>
              <a:gd name="adj1" fmla="val 50000"/>
              <a:gd name="adj2" fmla="val 30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4" grpId="0"/>
      <p:bldP spid="7175" grpId="0"/>
      <p:bldP spid="7184" grpId="0" animBg="1"/>
      <p:bldP spid="7185" grpId="0" animBg="1"/>
      <p:bldP spid="7186" grpId="0" animBg="1"/>
      <p:bldP spid="7187" grpId="0"/>
      <p:bldP spid="7188" grpId="0"/>
      <p:bldP spid="7189" grpId="0" animBg="1"/>
      <p:bldP spid="7190" grpId="0"/>
      <p:bldP spid="719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676400" y="1529923"/>
            <a:ext cx="82296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15 + 8 = 23 (m)</a:t>
            </a:r>
          </a:p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15 + 23 = 38 (m)</a:t>
            </a:r>
          </a:p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38 (m)</a:t>
            </a:r>
          </a:p>
          <a:p>
            <a:pPr>
              <a:lnSpc>
                <a:spcPct val="95000"/>
              </a:lnSpc>
              <a:spcBef>
                <a:spcPct val="50000"/>
              </a:spcBef>
            </a:pPr>
            <a:endParaRPr lang="en-US" sz="4000" b="1" dirty="0">
              <a:solidFill>
                <a:srgbClr val="FF5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819400" y="73914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895600" y="73152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352800" y="7162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048000" y="71628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581400" y="75438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038600" y="739140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200400" y="76962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3276600" y="73914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3505200" y="7315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3048000" y="76200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2590800" y="7086600"/>
            <a:ext cx="320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687455" y="762000"/>
            <a:ext cx="3048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20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207" grpId="0"/>
      <p:bldP spid="820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D90FCCB-B32B-4D07-925E-E3149272506B}" type="slidenum">
              <a:rPr lang="en-US" altLang="en-US" smtClean="0">
                <a:solidFill>
                  <a:srgbClr val="FFFFFF"/>
                </a:solidFill>
              </a:rPr>
              <a:pPr/>
              <a:t>5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019300" y="441763"/>
            <a:ext cx="8153400" cy="678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chemeClr val="bg1"/>
                </a:solidFill>
                <a:latin typeface="Times New Roman" pitchFamily="18" charset="0"/>
              </a:rPr>
              <a:t>      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Muốn giải bài toán bằng hai phép tính ta làm theo các bước: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</a:rPr>
              <a:t>- Bước 1: Đọc kĩ đề bài, xác định yêu cầu đề bài và tóm tắt bài toán.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</a:rPr>
              <a:t>- Bước 2: Phân tích đề và tìm ra mối liên hệ giữa các đại lượng.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</a:rPr>
              <a:t>- Bước 3: Tìm phần thứ hai chưa biết.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</a:rPr>
              <a:t>- Bước 4: Tìm cả hai phần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</a:rPr>
              <a:t>- Bước 5: Trình bày bài giải và kiểm tra lại.</a:t>
            </a:r>
          </a:p>
          <a:p>
            <a:pPr eaLnBrk="1" hangingPunct="1">
              <a:lnSpc>
                <a:spcPct val="150000"/>
              </a:lnSpc>
            </a:pPr>
            <a:endParaRPr lang="en-US" altLang="en-US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12292" name="Picture 9" descr="blumen-pflanzen05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6230938"/>
            <a:ext cx="10541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72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rtlCol="0" anchor="ctr" anchorCtr="0">
            <a:noAutofit/>
          </a:bodyPr>
          <a:lstStyle/>
          <a:p>
            <a:endParaRPr dirty="0"/>
          </a:p>
        </p:txBody>
      </p:sp>
      <p:sp>
        <p:nvSpPr>
          <p:cNvPr id="4099" name="Content Placeholder 2"/>
          <p:cNvSpPr>
            <a:spLocks noGrp="1"/>
          </p:cNvSpPr>
          <p:nvPr>
            <p:ph sz="quarter" idx="13"/>
          </p:nvPr>
        </p:nvSpPr>
        <p:spPr/>
        <p:txBody>
          <a:bodyPr vert="horz" wrap="square" lIns="91440" tIns="45720" rIns="91440" bIns="45720" rtlCol="0" anchor="t">
            <a:normAutofit/>
          </a:bodyPr>
          <a:lstStyle/>
          <a:p>
            <a:endParaRPr dirty="0"/>
          </a:p>
        </p:txBody>
      </p:sp>
      <p:pic>
        <p:nvPicPr>
          <p:cNvPr id="4100" name="Picture 4" descr="Picture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-482600"/>
            <a:ext cx="9442450" cy="731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1" name="Rectangle 3"/>
          <p:cNvSpPr txBox="1"/>
          <p:nvPr/>
        </p:nvSpPr>
        <p:spPr>
          <a:xfrm>
            <a:off x="1960563" y="-209550"/>
            <a:ext cx="8534400" cy="1447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eaLnBrk="1" hangingPunct="1"/>
            <a:endParaRPr sz="4000" b="1" i="1" dirty="0">
              <a:solidFill>
                <a:schemeClr val="tx2"/>
              </a:solidFill>
              <a:latin typeface="VNI-Kun" pitchFamily="2" charset="0"/>
            </a:endParaRPr>
          </a:p>
        </p:txBody>
      </p:sp>
      <p:sp>
        <p:nvSpPr>
          <p:cNvPr id="34" name="Rectangle 2"/>
          <p:cNvSpPr>
            <a:spLocks noChangeArrowheads="1"/>
          </p:cNvSpPr>
          <p:nvPr/>
        </p:nvSpPr>
        <p:spPr bwMode="auto">
          <a:xfrm>
            <a:off x="1606550" y="1644651"/>
            <a:ext cx="9137650" cy="133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700" b="1" i="1" u="sng" dirty="0" err="1">
                <a:solidFill>
                  <a:schemeClr val="accent4"/>
                </a:solidFill>
                <a:latin typeface="Times New Roman" panose="02020603050405020304" pitchFamily="18" charset="0"/>
              </a:rPr>
              <a:t>Bài</a:t>
            </a:r>
            <a:r>
              <a:rPr lang="en-US" sz="2700" b="1" i="1" u="sng" dirty="0">
                <a:solidFill>
                  <a:schemeClr val="accent4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i="1" u="sng" dirty="0" err="1">
                <a:solidFill>
                  <a:schemeClr val="accent4"/>
                </a:solidFill>
                <a:latin typeface="Times New Roman" panose="02020603050405020304" pitchFamily="18" charset="0"/>
              </a:rPr>
              <a:t>toán</a:t>
            </a:r>
            <a:r>
              <a:rPr lang="en-US" sz="2700" b="1" i="1" u="sng" dirty="0">
                <a:solidFill>
                  <a:schemeClr val="bg2"/>
                </a:solidFill>
                <a:latin typeface="Times New Roman" panose="02020603050405020304" pitchFamily="18" charset="0"/>
              </a:rPr>
              <a:t>:</a:t>
            </a:r>
            <a:r>
              <a:rPr lang="en-US" sz="27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Một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cửa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hàng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ngày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thứ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bảy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bán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6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xe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đạp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ngày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chủ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nhật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bán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số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xe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đạp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gấp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đôi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số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xe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đạp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trên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Hỏi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cả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hai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ngày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cửa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hàng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đó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đã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bán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bao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nhiêu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xe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đạp</a:t>
            </a:r>
            <a:r>
              <a:rPr lang="en-US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?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5330825" y="2057400"/>
            <a:ext cx="1689100" cy="0"/>
          </a:xfrm>
          <a:prstGeom prst="line">
            <a:avLst/>
          </a:prstGeom>
          <a:ln w="38100" cap="flat" cmpd="sng">
            <a:solidFill>
              <a:srgbClr val="FF66CC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36" name="Straight Connector 35"/>
          <p:cNvCxnSpPr/>
          <p:nvPr/>
        </p:nvCxnSpPr>
        <p:spPr>
          <a:xfrm>
            <a:off x="1798638" y="2514600"/>
            <a:ext cx="1962150" cy="0"/>
          </a:xfrm>
          <a:prstGeom prst="line">
            <a:avLst/>
          </a:prstGeom>
          <a:ln w="38100" cap="flat" cmpd="sng">
            <a:solidFill>
              <a:srgbClr val="FF66CC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37" name="Straight Connector 36"/>
          <p:cNvCxnSpPr/>
          <p:nvPr/>
        </p:nvCxnSpPr>
        <p:spPr>
          <a:xfrm>
            <a:off x="5381626" y="2497138"/>
            <a:ext cx="3852863" cy="0"/>
          </a:xfrm>
          <a:prstGeom prst="line">
            <a:avLst/>
          </a:prstGeom>
          <a:ln w="38100" cap="flat" cmpd="sng">
            <a:solidFill>
              <a:srgbClr val="FF66CC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38" name="Straight Connector 37"/>
          <p:cNvCxnSpPr/>
          <p:nvPr/>
        </p:nvCxnSpPr>
        <p:spPr>
          <a:xfrm>
            <a:off x="2347914" y="2982913"/>
            <a:ext cx="1550987" cy="0"/>
          </a:xfrm>
          <a:prstGeom prst="line">
            <a:avLst/>
          </a:prstGeom>
          <a:ln w="38100" cap="flat" cmpd="sng">
            <a:solidFill>
              <a:srgbClr val="FF66CC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39" name="Straight Connector 38"/>
          <p:cNvCxnSpPr/>
          <p:nvPr/>
        </p:nvCxnSpPr>
        <p:spPr>
          <a:xfrm>
            <a:off x="6400800" y="2982913"/>
            <a:ext cx="3886200" cy="0"/>
          </a:xfrm>
          <a:prstGeom prst="line">
            <a:avLst/>
          </a:prstGeom>
          <a:ln w="38100" cap="flat" cmpd="sng">
            <a:solidFill>
              <a:srgbClr val="FF66CC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40" name="Straight Connector 39"/>
          <p:cNvCxnSpPr/>
          <p:nvPr/>
        </p:nvCxnSpPr>
        <p:spPr>
          <a:xfrm>
            <a:off x="8662988" y="2073275"/>
            <a:ext cx="1143000" cy="0"/>
          </a:xfrm>
          <a:prstGeom prst="line">
            <a:avLst/>
          </a:prstGeom>
          <a:ln w="38100" cap="flat" cmpd="sng">
            <a:solidFill>
              <a:srgbClr val="FF66CC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41" name="Text Box 3"/>
          <p:cNvSpPr txBox="1"/>
          <p:nvPr/>
        </p:nvSpPr>
        <p:spPr>
          <a:xfrm>
            <a:off x="1506538" y="4195763"/>
            <a:ext cx="1752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Thứ bảy:</a:t>
            </a:r>
          </a:p>
        </p:txBody>
      </p:sp>
      <p:grpSp>
        <p:nvGrpSpPr>
          <p:cNvPr id="42" name="Group 5"/>
          <p:cNvGrpSpPr/>
          <p:nvPr/>
        </p:nvGrpSpPr>
        <p:grpSpPr>
          <a:xfrm>
            <a:off x="2960688" y="5167313"/>
            <a:ext cx="2133600" cy="152400"/>
            <a:chOff x="912" y="3312"/>
            <a:chExt cx="1344" cy="96"/>
          </a:xfrm>
        </p:grpSpPr>
        <p:sp>
          <p:nvSpPr>
            <p:cNvPr id="44" name="Line 6"/>
            <p:cNvSpPr>
              <a:spLocks noChangeShapeType="1"/>
            </p:cNvSpPr>
            <p:nvPr/>
          </p:nvSpPr>
          <p:spPr bwMode="auto">
            <a:xfrm>
              <a:off x="912" y="3312"/>
              <a:ext cx="0" cy="96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 sz="2800"/>
            </a:p>
          </p:txBody>
        </p:sp>
        <p:grpSp>
          <p:nvGrpSpPr>
            <p:cNvPr id="4130" name="Group 7"/>
            <p:cNvGrpSpPr/>
            <p:nvPr/>
          </p:nvGrpSpPr>
          <p:grpSpPr>
            <a:xfrm>
              <a:off x="912" y="3312"/>
              <a:ext cx="1344" cy="96"/>
              <a:chOff x="912" y="3312"/>
              <a:chExt cx="1344" cy="96"/>
            </a:xfrm>
          </p:grpSpPr>
          <p:sp>
            <p:nvSpPr>
              <p:cNvPr id="46" name="Line 8"/>
              <p:cNvSpPr>
                <a:spLocks noChangeShapeType="1"/>
              </p:cNvSpPr>
              <p:nvPr/>
            </p:nvSpPr>
            <p:spPr bwMode="auto">
              <a:xfrm>
                <a:off x="912" y="3360"/>
                <a:ext cx="756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0" hangingPunct="0">
                  <a:defRPr/>
                </a:pPr>
                <a:endParaRPr lang="en-US" sz="2800"/>
              </a:p>
            </p:txBody>
          </p:sp>
          <p:sp>
            <p:nvSpPr>
              <p:cNvPr id="47" name="Line 9"/>
              <p:cNvSpPr>
                <a:spLocks noChangeShapeType="1"/>
              </p:cNvSpPr>
              <p:nvPr/>
            </p:nvSpPr>
            <p:spPr bwMode="auto">
              <a:xfrm>
                <a:off x="1584" y="3312"/>
                <a:ext cx="0" cy="96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0" hangingPunct="0">
                  <a:defRPr/>
                </a:pPr>
                <a:endParaRPr lang="en-US" sz="2800"/>
              </a:p>
            </p:txBody>
          </p:sp>
          <p:sp>
            <p:nvSpPr>
              <p:cNvPr id="48" name="Line 10"/>
              <p:cNvSpPr>
                <a:spLocks noChangeShapeType="1"/>
              </p:cNvSpPr>
              <p:nvPr/>
            </p:nvSpPr>
            <p:spPr bwMode="auto">
              <a:xfrm>
                <a:off x="2256" y="3312"/>
                <a:ext cx="0" cy="96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0" hangingPunct="0">
                  <a:defRPr/>
                </a:pPr>
                <a:endParaRPr lang="en-US" sz="2800"/>
              </a:p>
            </p:txBody>
          </p:sp>
          <p:sp>
            <p:nvSpPr>
              <p:cNvPr id="49" name="Line 11"/>
              <p:cNvSpPr>
                <a:spLocks noChangeShapeType="1"/>
              </p:cNvSpPr>
              <p:nvPr/>
            </p:nvSpPr>
            <p:spPr bwMode="auto">
              <a:xfrm>
                <a:off x="1668" y="3360"/>
                <a:ext cx="588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0" hangingPunct="0">
                  <a:defRPr/>
                </a:pPr>
                <a:endParaRPr lang="en-US" sz="2800"/>
              </a:p>
            </p:txBody>
          </p:sp>
        </p:grpSp>
      </p:grpSp>
      <p:sp>
        <p:nvSpPr>
          <p:cNvPr id="50" name="AutoShape 12"/>
          <p:cNvSpPr/>
          <p:nvPr/>
        </p:nvSpPr>
        <p:spPr>
          <a:xfrm>
            <a:off x="5114925" y="4219575"/>
            <a:ext cx="76200" cy="1143000"/>
          </a:xfrm>
          <a:prstGeom prst="rightBrace">
            <a:avLst>
              <a:gd name="adj1" fmla="val 125000"/>
              <a:gd name="adj2" fmla="val 50000"/>
            </a:avLst>
          </a:prstGeom>
          <a:noFill/>
          <a:ln w="28575" cap="flat" cmpd="sng">
            <a:solidFill>
              <a:srgbClr val="FF66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51" name="Text Box 13"/>
          <p:cNvSpPr txBox="1"/>
          <p:nvPr/>
        </p:nvSpPr>
        <p:spPr>
          <a:xfrm>
            <a:off x="5094289" y="4560888"/>
            <a:ext cx="1069975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x-none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? </a:t>
            </a:r>
            <a:r>
              <a:rPr lang="vi-VN" altLang="x-none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x</a:t>
            </a:r>
            <a:r>
              <a:rPr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e</a:t>
            </a:r>
            <a:r>
              <a:rPr lang="vi-VN" altLang="x-none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endParaRPr sz="24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52" name="Group 15"/>
          <p:cNvGrpSpPr/>
          <p:nvPr/>
        </p:nvGrpSpPr>
        <p:grpSpPr>
          <a:xfrm>
            <a:off x="2960688" y="4357688"/>
            <a:ext cx="1066800" cy="152400"/>
            <a:chOff x="1200" y="2928"/>
            <a:chExt cx="672" cy="96"/>
          </a:xfrm>
        </p:grpSpPr>
        <p:sp>
          <p:nvSpPr>
            <p:cNvPr id="53" name="Line 16"/>
            <p:cNvSpPr>
              <a:spLocks noChangeShapeType="1"/>
            </p:cNvSpPr>
            <p:nvPr/>
          </p:nvSpPr>
          <p:spPr bwMode="auto">
            <a:xfrm>
              <a:off x="1200" y="2976"/>
              <a:ext cx="672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 sz="2800"/>
            </a:p>
          </p:txBody>
        </p:sp>
        <p:sp>
          <p:nvSpPr>
            <p:cNvPr id="54" name="Line 17"/>
            <p:cNvSpPr>
              <a:spLocks noChangeShapeType="1"/>
            </p:cNvSpPr>
            <p:nvPr/>
          </p:nvSpPr>
          <p:spPr bwMode="auto">
            <a:xfrm>
              <a:off x="1200" y="2928"/>
              <a:ext cx="0" cy="96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 sz="2800"/>
            </a:p>
          </p:txBody>
        </p:sp>
        <p:sp>
          <p:nvSpPr>
            <p:cNvPr id="55" name="Line 18"/>
            <p:cNvSpPr>
              <a:spLocks noChangeShapeType="1"/>
            </p:cNvSpPr>
            <p:nvPr/>
          </p:nvSpPr>
          <p:spPr bwMode="auto">
            <a:xfrm>
              <a:off x="1872" y="2928"/>
              <a:ext cx="0" cy="96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 sz="2800"/>
            </a:p>
          </p:txBody>
        </p:sp>
      </p:grpSp>
      <p:sp>
        <p:nvSpPr>
          <p:cNvPr id="56" name="Line 19"/>
          <p:cNvSpPr>
            <a:spLocks noChangeShapeType="1"/>
          </p:cNvSpPr>
          <p:nvPr/>
        </p:nvSpPr>
        <p:spPr bwMode="auto">
          <a:xfrm>
            <a:off x="2970213" y="4424363"/>
            <a:ext cx="0" cy="838200"/>
          </a:xfrm>
          <a:prstGeom prst="line">
            <a:avLst/>
          </a:prstGeom>
          <a:noFill/>
          <a:ln w="9525">
            <a:solidFill>
              <a:schemeClr val="accent4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US" sz="2800">
              <a:ln>
                <a:solidFill>
                  <a:schemeClr val="tx1"/>
                </a:solidFill>
              </a:ln>
              <a:latin typeface="Tahoma" panose="020B0604030504040204" pitchFamily="34" charset="0"/>
            </a:endParaRPr>
          </a:p>
        </p:txBody>
      </p:sp>
      <p:sp>
        <p:nvSpPr>
          <p:cNvPr id="57" name="Line 20"/>
          <p:cNvSpPr>
            <a:spLocks noChangeShapeType="1"/>
          </p:cNvSpPr>
          <p:nvPr/>
        </p:nvSpPr>
        <p:spPr bwMode="auto">
          <a:xfrm>
            <a:off x="4038600" y="4405313"/>
            <a:ext cx="0" cy="762000"/>
          </a:xfrm>
          <a:prstGeom prst="line">
            <a:avLst/>
          </a:prstGeom>
          <a:noFill/>
          <a:ln w="9525">
            <a:solidFill>
              <a:schemeClr val="accent4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US" sz="2800">
              <a:ln>
                <a:solidFill>
                  <a:schemeClr val="tx1"/>
                </a:solidFill>
              </a:ln>
              <a:latin typeface="Tahoma" panose="020B0604030504040204" pitchFamily="34" charset="0"/>
            </a:endParaRPr>
          </a:p>
        </p:txBody>
      </p:sp>
      <p:sp>
        <p:nvSpPr>
          <p:cNvPr id="58" name="Text Box 21"/>
          <p:cNvSpPr txBox="1"/>
          <p:nvPr/>
        </p:nvSpPr>
        <p:spPr>
          <a:xfrm>
            <a:off x="5741988" y="3660776"/>
            <a:ext cx="5224462" cy="2678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Số xe đạp bán trong ngày chủ nhật là</a:t>
            </a:r>
            <a:r>
              <a:rPr lang="vi-VN" altLang="x-none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:    </a:t>
            </a:r>
          </a:p>
          <a:p>
            <a:pPr algn="ctr" eaLnBrk="1" hangingPunct="1">
              <a:spcBef>
                <a:spcPct val="50000"/>
              </a:spcBef>
            </a:pPr>
            <a:r>
              <a:rPr lang="vi-VN" altLang="x-none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6 </a:t>
            </a:r>
            <a:r>
              <a:rPr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x 2 = 12 (xe)</a:t>
            </a:r>
          </a:p>
          <a:p>
            <a:pPr eaLnBrk="1" hangingPunct="1">
              <a:spcBef>
                <a:spcPct val="50000"/>
              </a:spcBef>
            </a:pPr>
            <a:r>
              <a:rPr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Số xe đạp bán trong cả hai ngày là:</a:t>
            </a:r>
          </a:p>
          <a:p>
            <a:pPr algn="ctr" eaLnBrk="1" hangingPunct="1">
              <a:spcBef>
                <a:spcPct val="50000"/>
              </a:spcBef>
            </a:pPr>
            <a:r>
              <a:rPr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6 + 12 = 18 (xe)</a:t>
            </a:r>
          </a:p>
          <a:p>
            <a:pPr algn="ctr" eaLnBrk="1" hangingPunct="1">
              <a:spcBef>
                <a:spcPct val="50000"/>
              </a:spcBef>
            </a:pPr>
            <a:r>
              <a:rPr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</a:t>
            </a:r>
            <a:r>
              <a:rPr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Đáp số: 18 xe đạp</a:t>
            </a:r>
          </a:p>
        </p:txBody>
      </p:sp>
      <p:sp>
        <p:nvSpPr>
          <p:cNvPr id="59" name="Text Box 22"/>
          <p:cNvSpPr txBox="1"/>
          <p:nvPr/>
        </p:nvSpPr>
        <p:spPr>
          <a:xfrm>
            <a:off x="2263776" y="3194051"/>
            <a:ext cx="1393825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b="1" i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Tóm tắt</a:t>
            </a:r>
          </a:p>
        </p:txBody>
      </p:sp>
      <p:sp>
        <p:nvSpPr>
          <p:cNvPr id="60" name="Text Box 23"/>
          <p:cNvSpPr txBox="1"/>
          <p:nvPr/>
        </p:nvSpPr>
        <p:spPr>
          <a:xfrm>
            <a:off x="7734300" y="3175001"/>
            <a:ext cx="1790700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b="1" i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Bài giải</a:t>
            </a:r>
          </a:p>
        </p:txBody>
      </p:sp>
      <p:sp>
        <p:nvSpPr>
          <p:cNvPr id="61" name="Line 24"/>
          <p:cNvSpPr/>
          <p:nvPr/>
        </p:nvSpPr>
        <p:spPr>
          <a:xfrm flipH="1">
            <a:off x="5791201" y="3744914"/>
            <a:ext cx="15875" cy="2854325"/>
          </a:xfrm>
          <a:prstGeom prst="line">
            <a:avLst/>
          </a:prstGeom>
          <a:ln w="9525" cap="flat" cmpd="sng">
            <a:solidFill>
              <a:srgbClr val="99CC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8" name="Text Box 4"/>
          <p:cNvSpPr txBox="1"/>
          <p:nvPr/>
        </p:nvSpPr>
        <p:spPr>
          <a:xfrm>
            <a:off x="1452564" y="4946651"/>
            <a:ext cx="171767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Chủ nhật:</a:t>
            </a:r>
          </a:p>
        </p:txBody>
      </p:sp>
      <p:sp>
        <p:nvSpPr>
          <p:cNvPr id="4122" name="AutoShape 37"/>
          <p:cNvSpPr/>
          <p:nvPr/>
        </p:nvSpPr>
        <p:spPr>
          <a:xfrm rot="5400000" flipH="1">
            <a:off x="3827464" y="4376739"/>
            <a:ext cx="344487" cy="2078037"/>
          </a:xfrm>
          <a:prstGeom prst="leftBrace">
            <a:avLst>
              <a:gd name="adj1" fmla="val 55463"/>
              <a:gd name="adj2" fmla="val 50000"/>
            </a:avLst>
          </a:prstGeom>
          <a:noFill/>
          <a:ln w="25400" cap="flat" cmpd="sng">
            <a:solidFill>
              <a:srgbClr val="ECFAF7"/>
            </a:solidFill>
            <a:prstDash val="solid"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rot="10800000" vert="eaVert" wrap="none" anchor="ctr"/>
          <a:lstStyle/>
          <a:p>
            <a:endParaRPr sz="2400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70" name="Text Box 14"/>
          <p:cNvSpPr txBox="1"/>
          <p:nvPr/>
        </p:nvSpPr>
        <p:spPr>
          <a:xfrm>
            <a:off x="3657600" y="5629275"/>
            <a:ext cx="762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? xe</a:t>
            </a:r>
          </a:p>
        </p:txBody>
      </p:sp>
      <p:sp>
        <p:nvSpPr>
          <p:cNvPr id="71" name="Text Box 14"/>
          <p:cNvSpPr txBox="1"/>
          <p:nvPr/>
        </p:nvSpPr>
        <p:spPr>
          <a:xfrm>
            <a:off x="3065463" y="3768725"/>
            <a:ext cx="762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6 xe</a:t>
            </a:r>
          </a:p>
        </p:txBody>
      </p:sp>
      <p:sp>
        <p:nvSpPr>
          <p:cNvPr id="4125" name="AutoShape 37"/>
          <p:cNvSpPr/>
          <p:nvPr/>
        </p:nvSpPr>
        <p:spPr>
          <a:xfrm rot="5400000">
            <a:off x="3406775" y="3717925"/>
            <a:ext cx="165100" cy="1098550"/>
          </a:xfrm>
          <a:prstGeom prst="leftBrace">
            <a:avLst>
              <a:gd name="adj1" fmla="val 55479"/>
              <a:gd name="adj2" fmla="val 50000"/>
            </a:avLst>
          </a:prstGeom>
          <a:noFill/>
          <a:ln w="38100" cap="flat" cmpd="sng">
            <a:solidFill>
              <a:srgbClr val="ECFAF7"/>
            </a:solidFill>
            <a:prstDash val="solid"/>
            <a:headEnd type="none" w="med" len="med"/>
            <a:tailEnd type="none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rot="10800000" vert="eaVert" wrap="none" anchor="ctr"/>
          <a:lstStyle/>
          <a:p>
            <a:endParaRPr sz="2400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887771"/>
      </p:ext>
    </p:extLst>
  </p:cSld>
  <p:clrMapOvr>
    <a:masterClrMapping/>
  </p:clrMapOvr>
  <p:transition spd="slow">
    <p:check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0" grpId="0" animBg="1"/>
      <p:bldP spid="51" grpId="0"/>
      <p:bldP spid="59" grpId="0"/>
      <p:bldP spid="60" grpId="0"/>
      <p:bldP spid="68" grpId="0"/>
      <p:bldP spid="4122" grpId="0" animBg="1"/>
      <p:bldP spid="70" grpId="0"/>
      <p:bldP spid="70" grpId="1"/>
      <p:bldP spid="71" grpId="0"/>
      <p:bldP spid="71" grpId="1"/>
      <p:bldP spid="41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693864" y="3602038"/>
            <a:ext cx="11858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</a:rPr>
              <a:t>Nhà</a:t>
            </a:r>
            <a:endParaRPr lang="en-US" sz="3200" b="1" dirty="0">
              <a:solidFill>
                <a:schemeClr val="accent4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5"/>
          <p:cNvSpPr txBox="1"/>
          <p:nvPr/>
        </p:nvSpPr>
        <p:spPr>
          <a:xfrm>
            <a:off x="1585914" y="3009901"/>
            <a:ext cx="252888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3600" b="1" i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Tóm tắt</a:t>
            </a:r>
          </a:p>
        </p:txBody>
      </p:sp>
      <p:sp>
        <p:nvSpPr>
          <p:cNvPr id="5124" name="Line 9"/>
          <p:cNvSpPr/>
          <p:nvPr/>
        </p:nvSpPr>
        <p:spPr>
          <a:xfrm>
            <a:off x="12801600" y="4038600"/>
            <a:ext cx="0" cy="274638"/>
          </a:xfrm>
          <a:prstGeom prst="line">
            <a:avLst/>
          </a:prstGeom>
          <a:ln w="57150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657600" y="3602038"/>
            <a:ext cx="23431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</a:rPr>
              <a:t>Chợ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</a:rPr>
              <a:t>huyện</a:t>
            </a:r>
            <a:endParaRPr lang="en-US" sz="3200" b="1" dirty="0">
              <a:solidFill>
                <a:schemeClr val="accent4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7877175" y="3646488"/>
            <a:ext cx="2586038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</a:rPr>
              <a:t>Bưu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</a:rPr>
              <a:t>tỉnh</a:t>
            </a:r>
            <a:endParaRPr lang="en-US" sz="3200" b="1" dirty="0">
              <a:solidFill>
                <a:schemeClr val="accent4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 Box 13"/>
          <p:cNvSpPr txBox="1"/>
          <p:nvPr/>
        </p:nvSpPr>
        <p:spPr>
          <a:xfrm>
            <a:off x="5689600" y="5272088"/>
            <a:ext cx="153035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? km</a:t>
            </a:r>
          </a:p>
        </p:txBody>
      </p:sp>
      <p:sp>
        <p:nvSpPr>
          <p:cNvPr id="17" name="Text Box 14"/>
          <p:cNvSpPr txBox="1"/>
          <p:nvPr/>
        </p:nvSpPr>
        <p:spPr>
          <a:xfrm>
            <a:off x="2625725" y="3868738"/>
            <a:ext cx="137795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5 km</a:t>
            </a:r>
          </a:p>
        </p:txBody>
      </p:sp>
      <p:sp>
        <p:nvSpPr>
          <p:cNvPr id="5129" name="AutoShape 37"/>
          <p:cNvSpPr/>
          <p:nvPr/>
        </p:nvSpPr>
        <p:spPr>
          <a:xfrm rot="5400000">
            <a:off x="3268663" y="3670300"/>
            <a:ext cx="393700" cy="1741488"/>
          </a:xfrm>
          <a:prstGeom prst="leftBrace">
            <a:avLst>
              <a:gd name="adj1" fmla="val 55476"/>
              <a:gd name="adj2" fmla="val 50000"/>
            </a:avLst>
          </a:prstGeom>
          <a:noFill/>
          <a:ln w="38100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rot="10800000" vert="eaVert" wrap="none" anchor="ctr"/>
          <a:lstStyle/>
          <a:p>
            <a:endParaRPr sz="2400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5130" name="AutoShape 39"/>
          <p:cNvSpPr/>
          <p:nvPr/>
        </p:nvSpPr>
        <p:spPr>
          <a:xfrm rot="-5400000" flipV="1">
            <a:off x="5876925" y="1444625"/>
            <a:ext cx="457200" cy="7043738"/>
          </a:xfrm>
          <a:prstGeom prst="leftBrace">
            <a:avLst>
              <a:gd name="adj1" fmla="val 85376"/>
              <a:gd name="adj2" fmla="val 49671"/>
            </a:avLst>
          </a:prstGeom>
          <a:noFill/>
          <a:ln w="38100" cap="flat" cmpd="sng">
            <a:solidFill>
              <a:srgbClr val="ECFAF7"/>
            </a:solidFill>
            <a:prstDash val="solid"/>
            <a:headEnd type="none" w="med" len="med"/>
            <a:tailEnd type="none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rot="10800000" vert="eaVert" wrap="none" anchor="ctr"/>
          <a:lstStyle/>
          <a:p>
            <a:endParaRPr sz="2400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grpSp>
        <p:nvGrpSpPr>
          <p:cNvPr id="7168" name="Group 7167"/>
          <p:cNvGrpSpPr/>
          <p:nvPr/>
        </p:nvGrpSpPr>
        <p:grpSpPr>
          <a:xfrm>
            <a:off x="2584450" y="4716464"/>
            <a:ext cx="1752600" cy="174625"/>
            <a:chOff x="1241425" y="3882216"/>
            <a:chExt cx="1752646" cy="174626"/>
          </a:xfrm>
        </p:grpSpPr>
        <p:sp>
          <p:nvSpPr>
            <p:cNvPr id="5153" name="Line 7"/>
            <p:cNvSpPr>
              <a:spLocks noChangeShapeType="1"/>
            </p:cNvSpPr>
            <p:nvPr/>
          </p:nvSpPr>
          <p:spPr bwMode="auto">
            <a:xfrm>
              <a:off x="1243013" y="3886978"/>
              <a:ext cx="0" cy="169864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 sz="2800"/>
            </a:p>
          </p:txBody>
        </p:sp>
        <p:sp>
          <p:nvSpPr>
            <p:cNvPr id="5154" name="Line 8"/>
            <p:cNvSpPr>
              <a:spLocks noChangeShapeType="1"/>
            </p:cNvSpPr>
            <p:nvPr/>
          </p:nvSpPr>
          <p:spPr bwMode="auto">
            <a:xfrm flipV="1">
              <a:off x="1241425" y="3963178"/>
              <a:ext cx="1752646" cy="9525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 sz="2800"/>
            </a:p>
          </p:txBody>
        </p:sp>
        <p:sp>
          <p:nvSpPr>
            <p:cNvPr id="5155" name="Line 7"/>
            <p:cNvSpPr>
              <a:spLocks noChangeShapeType="1"/>
            </p:cNvSpPr>
            <p:nvPr/>
          </p:nvSpPr>
          <p:spPr bwMode="auto">
            <a:xfrm>
              <a:off x="2994071" y="3882216"/>
              <a:ext cx="0" cy="169863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 sz="280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356100" y="4706939"/>
            <a:ext cx="1752600" cy="174625"/>
            <a:chOff x="1241425" y="3882216"/>
            <a:chExt cx="1752646" cy="174626"/>
          </a:xfrm>
        </p:grpSpPr>
        <p:sp>
          <p:nvSpPr>
            <p:cNvPr id="5150" name="Line 7"/>
            <p:cNvSpPr>
              <a:spLocks noChangeShapeType="1"/>
            </p:cNvSpPr>
            <p:nvPr/>
          </p:nvSpPr>
          <p:spPr bwMode="auto">
            <a:xfrm>
              <a:off x="1243013" y="3886978"/>
              <a:ext cx="0" cy="169864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 sz="2800"/>
            </a:p>
          </p:txBody>
        </p:sp>
        <p:sp>
          <p:nvSpPr>
            <p:cNvPr id="5151" name="Line 8"/>
            <p:cNvSpPr>
              <a:spLocks noChangeShapeType="1"/>
            </p:cNvSpPr>
            <p:nvPr/>
          </p:nvSpPr>
          <p:spPr bwMode="auto">
            <a:xfrm flipV="1">
              <a:off x="1241425" y="3963178"/>
              <a:ext cx="1752646" cy="9525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 sz="2800"/>
            </a:p>
          </p:txBody>
        </p:sp>
        <p:sp>
          <p:nvSpPr>
            <p:cNvPr id="5152" name="Line 7"/>
            <p:cNvSpPr>
              <a:spLocks noChangeShapeType="1"/>
            </p:cNvSpPr>
            <p:nvPr/>
          </p:nvSpPr>
          <p:spPr bwMode="auto">
            <a:xfrm>
              <a:off x="2994071" y="3882216"/>
              <a:ext cx="0" cy="169863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 sz="280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122988" y="4708526"/>
            <a:ext cx="1752600" cy="174625"/>
            <a:chOff x="1241425" y="3882216"/>
            <a:chExt cx="1752646" cy="174626"/>
          </a:xfrm>
        </p:grpSpPr>
        <p:sp>
          <p:nvSpPr>
            <p:cNvPr id="5147" name="Line 7"/>
            <p:cNvSpPr>
              <a:spLocks noChangeShapeType="1"/>
            </p:cNvSpPr>
            <p:nvPr/>
          </p:nvSpPr>
          <p:spPr bwMode="auto">
            <a:xfrm>
              <a:off x="1243012" y="3886979"/>
              <a:ext cx="0" cy="169863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 sz="2800"/>
            </a:p>
          </p:txBody>
        </p:sp>
        <p:sp>
          <p:nvSpPr>
            <p:cNvPr id="5148" name="Line 8"/>
            <p:cNvSpPr>
              <a:spLocks noChangeShapeType="1"/>
            </p:cNvSpPr>
            <p:nvPr/>
          </p:nvSpPr>
          <p:spPr bwMode="auto">
            <a:xfrm flipV="1">
              <a:off x="1241425" y="3963179"/>
              <a:ext cx="1752646" cy="9525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 sz="2800"/>
            </a:p>
          </p:txBody>
        </p:sp>
        <p:sp>
          <p:nvSpPr>
            <p:cNvPr id="5149" name="Line 7"/>
            <p:cNvSpPr>
              <a:spLocks noChangeShapeType="1"/>
            </p:cNvSpPr>
            <p:nvPr/>
          </p:nvSpPr>
          <p:spPr bwMode="auto">
            <a:xfrm>
              <a:off x="2994071" y="3882216"/>
              <a:ext cx="0" cy="169864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 sz="280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875589" y="4613276"/>
            <a:ext cx="1760537" cy="334963"/>
            <a:chOff x="1241425" y="3787793"/>
            <a:chExt cx="1760583" cy="334965"/>
          </a:xfrm>
        </p:grpSpPr>
        <p:sp>
          <p:nvSpPr>
            <p:cNvPr id="5144" name="Line 7"/>
            <p:cNvSpPr>
              <a:spLocks noChangeShapeType="1"/>
            </p:cNvSpPr>
            <p:nvPr/>
          </p:nvSpPr>
          <p:spPr bwMode="auto">
            <a:xfrm>
              <a:off x="1243012" y="3886219"/>
              <a:ext cx="0" cy="169864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 sz="2800">
                <a:solidFill>
                  <a:srgbClr val="0000CC"/>
                </a:solidFill>
              </a:endParaRPr>
            </a:p>
          </p:txBody>
        </p:sp>
        <p:sp>
          <p:nvSpPr>
            <p:cNvPr id="5145" name="Line 8"/>
            <p:cNvSpPr>
              <a:spLocks noChangeShapeType="1"/>
            </p:cNvSpPr>
            <p:nvPr/>
          </p:nvSpPr>
          <p:spPr bwMode="auto">
            <a:xfrm flipV="1">
              <a:off x="1241425" y="3962419"/>
              <a:ext cx="1752646" cy="9525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 sz="2800">
                <a:solidFill>
                  <a:srgbClr val="0000CC"/>
                </a:solidFill>
              </a:endParaRPr>
            </a:p>
          </p:txBody>
        </p:sp>
        <p:sp>
          <p:nvSpPr>
            <p:cNvPr id="5146" name="Line 7"/>
            <p:cNvSpPr>
              <a:spLocks noChangeShapeType="1"/>
            </p:cNvSpPr>
            <p:nvPr/>
          </p:nvSpPr>
          <p:spPr bwMode="auto">
            <a:xfrm flipH="1">
              <a:off x="3002008" y="3787793"/>
              <a:ext cx="0" cy="334965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 sz="2800">
                <a:solidFill>
                  <a:srgbClr val="0000CC"/>
                </a:solidFill>
              </a:endParaRPr>
            </a:p>
          </p:txBody>
        </p:sp>
      </p:grpSp>
      <p:sp>
        <p:nvSpPr>
          <p:cNvPr id="5135" name="AutoShape 39"/>
          <p:cNvSpPr/>
          <p:nvPr/>
        </p:nvSpPr>
        <p:spPr>
          <a:xfrm rot="-5400000" flipH="1" flipV="1">
            <a:off x="6721476" y="1898650"/>
            <a:ext cx="542925" cy="5270500"/>
          </a:xfrm>
          <a:prstGeom prst="leftBrace">
            <a:avLst>
              <a:gd name="adj1" fmla="val 85390"/>
              <a:gd name="adj2" fmla="val 49671"/>
            </a:avLst>
          </a:prstGeom>
          <a:noFill/>
          <a:ln w="38100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rot="10800000" vert="eaVert" wrap="none" anchor="ctr"/>
          <a:lstStyle/>
          <a:p>
            <a:endParaRPr sz="2400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59" name="Text Box 13"/>
          <p:cNvSpPr txBox="1"/>
          <p:nvPr/>
        </p:nvSpPr>
        <p:spPr>
          <a:xfrm>
            <a:off x="6369051" y="3759200"/>
            <a:ext cx="1262063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? km</a:t>
            </a:r>
          </a:p>
        </p:txBody>
      </p:sp>
      <p:sp>
        <p:nvSpPr>
          <p:cNvPr id="5137" name="Rectangle 2"/>
          <p:cNvSpPr/>
          <p:nvPr/>
        </p:nvSpPr>
        <p:spPr>
          <a:xfrm>
            <a:off x="1550988" y="76201"/>
            <a:ext cx="9144000" cy="30464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sz="3200" b="1" i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Bài tập 1: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 Quãng đường từ nhà đến chợ huyện dài 5km, quãng đường từ chợ huyện đến bưu điện tỉnh dài gấp 3 lần quãng đường từ nhà đến chợ huyện</a:t>
            </a:r>
            <a:r>
              <a:rPr lang="vi-VN" altLang="x-none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(theo sơ đồ sau). Hỏi quãng đường từ nhà đến bưu điện tỉnh dài bao nhiêu ki-lô-mét?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5029200" y="1066800"/>
            <a:ext cx="5257800" cy="0"/>
          </a:xfrm>
          <a:prstGeom prst="line">
            <a:avLst/>
          </a:prstGeom>
          <a:ln w="38100" cap="flat" cmpd="sng">
            <a:solidFill>
              <a:srgbClr val="FF66CC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63" name="Straight Connector 62"/>
          <p:cNvCxnSpPr/>
          <p:nvPr/>
        </p:nvCxnSpPr>
        <p:spPr>
          <a:xfrm>
            <a:off x="4648200" y="1598613"/>
            <a:ext cx="4840288" cy="0"/>
          </a:xfrm>
          <a:prstGeom prst="line">
            <a:avLst/>
          </a:prstGeom>
          <a:ln w="38100" cap="flat" cmpd="sng">
            <a:solidFill>
              <a:srgbClr val="FF66CC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65" name="Straight Connector 64"/>
          <p:cNvCxnSpPr/>
          <p:nvPr/>
        </p:nvCxnSpPr>
        <p:spPr>
          <a:xfrm>
            <a:off x="4267200" y="2540000"/>
            <a:ext cx="5905500" cy="0"/>
          </a:xfrm>
          <a:prstGeom prst="line">
            <a:avLst/>
          </a:prstGeom>
          <a:ln w="38100" cap="flat" cmpd="sng">
            <a:solidFill>
              <a:srgbClr val="FF66CC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10" name="Straight Connector 109"/>
          <p:cNvCxnSpPr/>
          <p:nvPr/>
        </p:nvCxnSpPr>
        <p:spPr>
          <a:xfrm>
            <a:off x="3048000" y="3036888"/>
            <a:ext cx="3321050" cy="0"/>
          </a:xfrm>
          <a:prstGeom prst="line">
            <a:avLst/>
          </a:prstGeom>
          <a:ln w="38100" cap="flat" cmpd="sng">
            <a:solidFill>
              <a:srgbClr val="FF66CC"/>
            </a:solidFill>
            <a:prstDash val="solid"/>
            <a:headEnd type="none" w="med" len="med"/>
            <a:tailEnd type="none" w="med" len="med"/>
          </a:ln>
        </p:spPr>
      </p:cxnSp>
      <p:grpSp>
        <p:nvGrpSpPr>
          <p:cNvPr id="44" name="Group 43"/>
          <p:cNvGrpSpPr/>
          <p:nvPr/>
        </p:nvGrpSpPr>
        <p:grpSpPr>
          <a:xfrm>
            <a:off x="4343401" y="4673600"/>
            <a:ext cx="5299075" cy="236538"/>
            <a:chOff x="-598651" y="3945885"/>
            <a:chExt cx="5123944" cy="169329"/>
          </a:xfrm>
        </p:grpSpPr>
        <p:sp>
          <p:nvSpPr>
            <p:cNvPr id="45" name="Line 7"/>
            <p:cNvSpPr>
              <a:spLocks noChangeShapeType="1"/>
            </p:cNvSpPr>
            <p:nvPr/>
          </p:nvSpPr>
          <p:spPr bwMode="auto">
            <a:xfrm flipH="1">
              <a:off x="1117517" y="3973159"/>
              <a:ext cx="0" cy="137509"/>
            </a:xfrm>
            <a:prstGeom prst="line">
              <a:avLst/>
            </a:prstGeom>
            <a:ln w="57150">
              <a:solidFill>
                <a:srgbClr val="0000CC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 sz="2800"/>
            </a:p>
          </p:txBody>
        </p:sp>
        <p:sp>
          <p:nvSpPr>
            <p:cNvPr id="47" name="Line 8"/>
            <p:cNvSpPr>
              <a:spLocks noChangeShapeType="1"/>
            </p:cNvSpPr>
            <p:nvPr/>
          </p:nvSpPr>
          <p:spPr bwMode="auto">
            <a:xfrm flipV="1">
              <a:off x="-598651" y="4014071"/>
              <a:ext cx="5123944" cy="7955"/>
            </a:xfrm>
            <a:prstGeom prst="line">
              <a:avLst/>
            </a:prstGeom>
            <a:ln w="57150">
              <a:solidFill>
                <a:srgbClr val="0000CC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 sz="2800">
                <a:ln>
                  <a:solidFill>
                    <a:srgbClr val="0000CC"/>
                  </a:solidFill>
                </a:ln>
              </a:endParaRPr>
            </a:p>
          </p:txBody>
        </p:sp>
        <p:sp>
          <p:nvSpPr>
            <p:cNvPr id="48" name="Line 7"/>
            <p:cNvSpPr>
              <a:spLocks noChangeShapeType="1"/>
            </p:cNvSpPr>
            <p:nvPr/>
          </p:nvSpPr>
          <p:spPr bwMode="auto">
            <a:xfrm>
              <a:off x="2813730" y="3945885"/>
              <a:ext cx="0" cy="169329"/>
            </a:xfrm>
            <a:prstGeom prst="line">
              <a:avLst/>
            </a:prstGeom>
            <a:ln w="57150">
              <a:solidFill>
                <a:srgbClr val="0000CC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 sz="280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597150" y="4722813"/>
            <a:ext cx="1739900" cy="209550"/>
            <a:chOff x="1243012" y="3847287"/>
            <a:chExt cx="1739946" cy="209555"/>
          </a:xfrm>
        </p:grpSpPr>
        <p:sp>
          <p:nvSpPr>
            <p:cNvPr id="51" name="Line 7"/>
            <p:cNvSpPr>
              <a:spLocks noChangeShapeType="1"/>
            </p:cNvSpPr>
            <p:nvPr/>
          </p:nvSpPr>
          <p:spPr bwMode="auto">
            <a:xfrm>
              <a:off x="1243012" y="3886975"/>
              <a:ext cx="0" cy="16986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 sz="2800"/>
            </a:p>
          </p:txBody>
        </p:sp>
        <p:sp>
          <p:nvSpPr>
            <p:cNvPr id="52" name="Line 8"/>
            <p:cNvSpPr>
              <a:spLocks noChangeShapeType="1"/>
            </p:cNvSpPr>
            <p:nvPr/>
          </p:nvSpPr>
          <p:spPr bwMode="auto">
            <a:xfrm>
              <a:off x="1271588" y="3928251"/>
              <a:ext cx="1711370" cy="317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 sz="2800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3" name="Line 7"/>
            <p:cNvSpPr>
              <a:spLocks noChangeShapeType="1"/>
            </p:cNvSpPr>
            <p:nvPr/>
          </p:nvSpPr>
          <p:spPr bwMode="auto">
            <a:xfrm>
              <a:off x="2982958" y="3847287"/>
              <a:ext cx="0" cy="1698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 sz="2800"/>
            </a:p>
          </p:txBody>
        </p:sp>
      </p:grpSp>
      <p:cxnSp>
        <p:nvCxnSpPr>
          <p:cNvPr id="42" name="Straight Connector 41"/>
          <p:cNvCxnSpPr/>
          <p:nvPr/>
        </p:nvCxnSpPr>
        <p:spPr>
          <a:xfrm>
            <a:off x="1714501" y="2057400"/>
            <a:ext cx="7794625" cy="0"/>
          </a:xfrm>
          <a:prstGeom prst="line">
            <a:avLst/>
          </a:prstGeom>
          <a:ln w="38100" cap="flat" cmpd="sng">
            <a:solidFill>
              <a:srgbClr val="FF66CC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9" name="TextBox 8"/>
          <p:cNvSpPr txBox="1"/>
          <p:nvPr/>
        </p:nvSpPr>
        <p:spPr>
          <a:xfrm>
            <a:off x="7947025" y="2862263"/>
            <a:ext cx="2224088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nháp</a:t>
            </a:r>
            <a:endParaRPr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25206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5" grpId="0"/>
      <p:bldP spid="16" grpId="0"/>
      <p:bldP spid="17" grpId="0"/>
      <p:bldP spid="17" grpId="1"/>
      <p:bldP spid="5129" grpId="0" animBg="1"/>
      <p:bldP spid="5130" grpId="0" animBg="1"/>
      <p:bldP spid="5135" grpId="0" animBg="1"/>
      <p:bldP spid="59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rtlCol="0" anchor="ctr" anchorCtr="0">
            <a:noAutofit/>
          </a:bodyPr>
          <a:lstStyle/>
          <a:p>
            <a:endParaRPr dirty="0"/>
          </a:p>
        </p:txBody>
      </p:sp>
      <p:sp>
        <p:nvSpPr>
          <p:cNvPr id="6147" name="Content Placeholder 2"/>
          <p:cNvSpPr>
            <a:spLocks noGrp="1"/>
          </p:cNvSpPr>
          <p:nvPr>
            <p:ph sz="quarter" idx="13"/>
          </p:nvPr>
        </p:nvSpPr>
        <p:spPr/>
        <p:txBody>
          <a:bodyPr vert="horz" wrap="square" lIns="91440" tIns="45720" rIns="91440" bIns="45720" rtlCol="0" anchor="t">
            <a:normAutofit/>
          </a:bodyPr>
          <a:lstStyle/>
          <a:p>
            <a:endParaRPr dirty="0"/>
          </a:p>
        </p:txBody>
      </p:sp>
      <p:pic>
        <p:nvPicPr>
          <p:cNvPr id="6148" name="Picture 4" descr="Picture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063" y="-457200"/>
            <a:ext cx="9753600" cy="731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9" name="Text Box 45"/>
          <p:cNvSpPr txBox="1"/>
          <p:nvPr/>
        </p:nvSpPr>
        <p:spPr>
          <a:xfrm>
            <a:off x="1870076" y="3338514"/>
            <a:ext cx="8693785" cy="30460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</a:t>
            </a:r>
            <a:r>
              <a:rPr sz="3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3200" b="1" u="sng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</a:t>
            </a:r>
            <a:r>
              <a:rPr sz="3200" b="1" u="sng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 đường từ chợ huyện đến bưu điện tỉnh l</a:t>
            </a:r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5 x 3 = 15 (km)</a:t>
            </a:r>
          </a:p>
          <a:p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 đường từ nh</a:t>
            </a:r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đến bưu điện tỉnh l</a:t>
            </a:r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	                  5 + 15 = 20 (km)</a:t>
            </a:r>
          </a:p>
          <a:p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sz="3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</a:t>
            </a:r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 km</a:t>
            </a:r>
            <a:endParaRPr sz="32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0" name="Text Box 5"/>
          <p:cNvSpPr txBox="1"/>
          <p:nvPr/>
        </p:nvSpPr>
        <p:spPr>
          <a:xfrm>
            <a:off x="1593850" y="614363"/>
            <a:ext cx="2528888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3600" b="1" i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Tóm tắt</a:t>
            </a:r>
          </a:p>
        </p:txBody>
      </p:sp>
      <p:sp>
        <p:nvSpPr>
          <p:cNvPr id="6151" name="AutoShape 37"/>
          <p:cNvSpPr/>
          <p:nvPr/>
        </p:nvSpPr>
        <p:spPr>
          <a:xfrm rot="5400000">
            <a:off x="3332164" y="1458914"/>
            <a:ext cx="395287" cy="1743075"/>
          </a:xfrm>
          <a:prstGeom prst="leftBrace">
            <a:avLst>
              <a:gd name="adj1" fmla="val 55467"/>
              <a:gd name="adj2" fmla="val 50000"/>
            </a:avLst>
          </a:prstGeom>
          <a:noFill/>
          <a:ln w="38100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rot="10800000" vert="eaVert" wrap="none" anchor="ctr"/>
          <a:lstStyle/>
          <a:p>
            <a:endParaRPr sz="2400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6152" name="AutoShape 39"/>
          <p:cNvSpPr/>
          <p:nvPr/>
        </p:nvSpPr>
        <p:spPr>
          <a:xfrm rot="-5400000" flipH="1" flipV="1">
            <a:off x="6770688" y="-455612"/>
            <a:ext cx="546100" cy="5272087"/>
          </a:xfrm>
          <a:prstGeom prst="leftBrace">
            <a:avLst>
              <a:gd name="adj1" fmla="val 85366"/>
              <a:gd name="adj2" fmla="val 49671"/>
            </a:avLst>
          </a:prstGeom>
          <a:noFill/>
          <a:ln w="38100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rot="10800000" vert="eaVert" wrap="none" anchor="ctr"/>
          <a:lstStyle/>
          <a:p>
            <a:endParaRPr sz="2400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6153" name="Text Box 3"/>
          <p:cNvSpPr txBox="1"/>
          <p:nvPr/>
        </p:nvSpPr>
        <p:spPr>
          <a:xfrm>
            <a:off x="1736726" y="1266825"/>
            <a:ext cx="1185863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Nhà</a:t>
            </a:r>
          </a:p>
        </p:txBody>
      </p:sp>
      <p:sp>
        <p:nvSpPr>
          <p:cNvPr id="6154" name="Text Box 10"/>
          <p:cNvSpPr txBox="1"/>
          <p:nvPr/>
        </p:nvSpPr>
        <p:spPr>
          <a:xfrm>
            <a:off x="3702050" y="1266825"/>
            <a:ext cx="234315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Chợ huyện</a:t>
            </a:r>
          </a:p>
        </p:txBody>
      </p:sp>
      <p:sp>
        <p:nvSpPr>
          <p:cNvPr id="6155" name="Text Box 11"/>
          <p:cNvSpPr txBox="1"/>
          <p:nvPr/>
        </p:nvSpPr>
        <p:spPr>
          <a:xfrm>
            <a:off x="7921625" y="1312863"/>
            <a:ext cx="258445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Bưu điện tỉnh</a:t>
            </a:r>
          </a:p>
        </p:txBody>
      </p:sp>
      <p:sp>
        <p:nvSpPr>
          <p:cNvPr id="6156" name="Text Box 13"/>
          <p:cNvSpPr txBox="1"/>
          <p:nvPr/>
        </p:nvSpPr>
        <p:spPr>
          <a:xfrm>
            <a:off x="5659438" y="2752725"/>
            <a:ext cx="1530350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? km</a:t>
            </a:r>
          </a:p>
        </p:txBody>
      </p:sp>
      <p:sp>
        <p:nvSpPr>
          <p:cNvPr id="91" name="Text Box 14"/>
          <p:cNvSpPr txBox="1">
            <a:spLocks noChangeArrowheads="1"/>
          </p:cNvSpPr>
          <p:nvPr/>
        </p:nvSpPr>
        <p:spPr bwMode="auto">
          <a:xfrm>
            <a:off x="2670175" y="1533525"/>
            <a:ext cx="13779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</a:rPr>
              <a:t>5 km</a:t>
            </a:r>
          </a:p>
        </p:txBody>
      </p:sp>
      <p:sp>
        <p:nvSpPr>
          <p:cNvPr id="6158" name="AutoShape 39"/>
          <p:cNvSpPr/>
          <p:nvPr/>
        </p:nvSpPr>
        <p:spPr>
          <a:xfrm rot="-5400000" flipV="1">
            <a:off x="5921375" y="-887412"/>
            <a:ext cx="457200" cy="7043737"/>
          </a:xfrm>
          <a:prstGeom prst="leftBrace">
            <a:avLst>
              <a:gd name="adj1" fmla="val 85376"/>
              <a:gd name="adj2" fmla="val 49671"/>
            </a:avLst>
          </a:prstGeom>
          <a:noFill/>
          <a:ln w="38100" cap="flat" cmpd="sng">
            <a:solidFill>
              <a:srgbClr val="ECFAF7"/>
            </a:solidFill>
            <a:prstDash val="solid"/>
            <a:headEnd type="none" w="med" len="med"/>
            <a:tailEnd type="none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rot="10800000" vert="eaVert" wrap="none" anchor="ctr"/>
          <a:lstStyle/>
          <a:p>
            <a:endParaRPr sz="2400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grpSp>
        <p:nvGrpSpPr>
          <p:cNvPr id="6159" name="Group 92"/>
          <p:cNvGrpSpPr/>
          <p:nvPr/>
        </p:nvGrpSpPr>
        <p:grpSpPr>
          <a:xfrm>
            <a:off x="2628900" y="2381251"/>
            <a:ext cx="1752600" cy="174625"/>
            <a:chOff x="1241425" y="3882216"/>
            <a:chExt cx="1752646" cy="174626"/>
          </a:xfrm>
        </p:grpSpPr>
        <p:sp>
          <p:nvSpPr>
            <p:cNvPr id="94" name="Line 7"/>
            <p:cNvSpPr>
              <a:spLocks noChangeShapeType="1"/>
            </p:cNvSpPr>
            <p:nvPr/>
          </p:nvSpPr>
          <p:spPr bwMode="auto">
            <a:xfrm>
              <a:off x="1243013" y="3886979"/>
              <a:ext cx="0" cy="169863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 sz="2800"/>
            </a:p>
          </p:txBody>
        </p:sp>
        <p:sp>
          <p:nvSpPr>
            <p:cNvPr id="95" name="Line 8"/>
            <p:cNvSpPr>
              <a:spLocks noChangeShapeType="1"/>
            </p:cNvSpPr>
            <p:nvPr/>
          </p:nvSpPr>
          <p:spPr bwMode="auto">
            <a:xfrm flipV="1">
              <a:off x="1241425" y="3963179"/>
              <a:ext cx="1752646" cy="9525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 sz="2800"/>
            </a:p>
          </p:txBody>
        </p:sp>
        <p:sp>
          <p:nvSpPr>
            <p:cNvPr id="96" name="Line 7"/>
            <p:cNvSpPr>
              <a:spLocks noChangeShapeType="1"/>
            </p:cNvSpPr>
            <p:nvPr/>
          </p:nvSpPr>
          <p:spPr bwMode="auto">
            <a:xfrm>
              <a:off x="2994071" y="3882216"/>
              <a:ext cx="0" cy="169864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 sz="2800"/>
            </a:p>
          </p:txBody>
        </p:sp>
      </p:grpSp>
      <p:grpSp>
        <p:nvGrpSpPr>
          <p:cNvPr id="6160" name="Group 96"/>
          <p:cNvGrpSpPr/>
          <p:nvPr/>
        </p:nvGrpSpPr>
        <p:grpSpPr>
          <a:xfrm>
            <a:off x="4400550" y="2371726"/>
            <a:ext cx="1752600" cy="174625"/>
            <a:chOff x="1241425" y="3882216"/>
            <a:chExt cx="1752646" cy="174626"/>
          </a:xfrm>
        </p:grpSpPr>
        <p:sp>
          <p:nvSpPr>
            <p:cNvPr id="98" name="Line 7"/>
            <p:cNvSpPr>
              <a:spLocks noChangeShapeType="1"/>
            </p:cNvSpPr>
            <p:nvPr/>
          </p:nvSpPr>
          <p:spPr bwMode="auto">
            <a:xfrm>
              <a:off x="1243013" y="3886979"/>
              <a:ext cx="0" cy="169863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 sz="2800"/>
            </a:p>
          </p:txBody>
        </p:sp>
        <p:sp>
          <p:nvSpPr>
            <p:cNvPr id="99" name="Line 8"/>
            <p:cNvSpPr>
              <a:spLocks noChangeShapeType="1"/>
            </p:cNvSpPr>
            <p:nvPr/>
          </p:nvSpPr>
          <p:spPr bwMode="auto">
            <a:xfrm flipV="1">
              <a:off x="1241425" y="3963179"/>
              <a:ext cx="1752646" cy="9525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 sz="2800"/>
            </a:p>
          </p:txBody>
        </p:sp>
        <p:sp>
          <p:nvSpPr>
            <p:cNvPr id="100" name="Line 7"/>
            <p:cNvSpPr>
              <a:spLocks noChangeShapeType="1"/>
            </p:cNvSpPr>
            <p:nvPr/>
          </p:nvSpPr>
          <p:spPr bwMode="auto">
            <a:xfrm>
              <a:off x="2994071" y="3882216"/>
              <a:ext cx="0" cy="169864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 sz="2800"/>
            </a:p>
          </p:txBody>
        </p:sp>
      </p:grpSp>
      <p:grpSp>
        <p:nvGrpSpPr>
          <p:cNvPr id="6161" name="Group 100"/>
          <p:cNvGrpSpPr/>
          <p:nvPr/>
        </p:nvGrpSpPr>
        <p:grpSpPr>
          <a:xfrm>
            <a:off x="6167438" y="2374901"/>
            <a:ext cx="1752600" cy="174625"/>
            <a:chOff x="1241425" y="3882216"/>
            <a:chExt cx="1752646" cy="174626"/>
          </a:xfrm>
        </p:grpSpPr>
        <p:sp>
          <p:nvSpPr>
            <p:cNvPr id="102" name="Line 7"/>
            <p:cNvSpPr>
              <a:spLocks noChangeShapeType="1"/>
            </p:cNvSpPr>
            <p:nvPr/>
          </p:nvSpPr>
          <p:spPr bwMode="auto">
            <a:xfrm>
              <a:off x="1243012" y="3886979"/>
              <a:ext cx="0" cy="169863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 sz="2800"/>
            </a:p>
          </p:txBody>
        </p:sp>
        <p:sp>
          <p:nvSpPr>
            <p:cNvPr id="103" name="Line 8"/>
            <p:cNvSpPr>
              <a:spLocks noChangeShapeType="1"/>
            </p:cNvSpPr>
            <p:nvPr/>
          </p:nvSpPr>
          <p:spPr bwMode="auto">
            <a:xfrm flipV="1">
              <a:off x="1241425" y="3963179"/>
              <a:ext cx="1752646" cy="9525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 sz="2800"/>
            </a:p>
          </p:txBody>
        </p:sp>
        <p:sp>
          <p:nvSpPr>
            <p:cNvPr id="104" name="Line 7"/>
            <p:cNvSpPr>
              <a:spLocks noChangeShapeType="1"/>
            </p:cNvSpPr>
            <p:nvPr/>
          </p:nvSpPr>
          <p:spPr bwMode="auto">
            <a:xfrm>
              <a:off x="2994071" y="3882216"/>
              <a:ext cx="0" cy="169864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 sz="2800"/>
            </a:p>
          </p:txBody>
        </p:sp>
      </p:grpSp>
      <p:grpSp>
        <p:nvGrpSpPr>
          <p:cNvPr id="6162" name="Group 104"/>
          <p:cNvGrpSpPr/>
          <p:nvPr/>
        </p:nvGrpSpPr>
        <p:grpSpPr>
          <a:xfrm>
            <a:off x="7920038" y="2371726"/>
            <a:ext cx="1752600" cy="174625"/>
            <a:chOff x="1241425" y="3882216"/>
            <a:chExt cx="1752646" cy="174626"/>
          </a:xfrm>
        </p:grpSpPr>
        <p:sp>
          <p:nvSpPr>
            <p:cNvPr id="106" name="Line 7"/>
            <p:cNvSpPr>
              <a:spLocks noChangeShapeType="1"/>
            </p:cNvSpPr>
            <p:nvPr/>
          </p:nvSpPr>
          <p:spPr bwMode="auto">
            <a:xfrm>
              <a:off x="1243012" y="3886979"/>
              <a:ext cx="0" cy="169863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 sz="2800">
                <a:solidFill>
                  <a:srgbClr val="0000CC"/>
                </a:solidFill>
              </a:endParaRPr>
            </a:p>
          </p:txBody>
        </p:sp>
        <p:sp>
          <p:nvSpPr>
            <p:cNvPr id="107" name="Line 8"/>
            <p:cNvSpPr>
              <a:spLocks noChangeShapeType="1"/>
            </p:cNvSpPr>
            <p:nvPr/>
          </p:nvSpPr>
          <p:spPr bwMode="auto">
            <a:xfrm flipV="1">
              <a:off x="1241425" y="3963179"/>
              <a:ext cx="1752646" cy="9525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 sz="2800">
                <a:solidFill>
                  <a:srgbClr val="0000CC"/>
                </a:solidFill>
              </a:endParaRPr>
            </a:p>
          </p:txBody>
        </p:sp>
        <p:sp>
          <p:nvSpPr>
            <p:cNvPr id="108" name="Line 7"/>
            <p:cNvSpPr>
              <a:spLocks noChangeShapeType="1"/>
            </p:cNvSpPr>
            <p:nvPr/>
          </p:nvSpPr>
          <p:spPr bwMode="auto">
            <a:xfrm>
              <a:off x="2994071" y="3882216"/>
              <a:ext cx="0" cy="169864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 sz="2800">
                <a:solidFill>
                  <a:srgbClr val="0000CC"/>
                </a:solidFill>
              </a:endParaRPr>
            </a:p>
          </p:txBody>
        </p:sp>
      </p:grpSp>
      <p:sp>
        <p:nvSpPr>
          <p:cNvPr id="6163" name="Text Box 13"/>
          <p:cNvSpPr txBox="1"/>
          <p:nvPr/>
        </p:nvSpPr>
        <p:spPr>
          <a:xfrm>
            <a:off x="6411913" y="1425575"/>
            <a:ext cx="126365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? km</a:t>
            </a:r>
          </a:p>
        </p:txBody>
      </p:sp>
      <p:grpSp>
        <p:nvGrpSpPr>
          <p:cNvPr id="6164" name="Group 31"/>
          <p:cNvGrpSpPr/>
          <p:nvPr/>
        </p:nvGrpSpPr>
        <p:grpSpPr>
          <a:xfrm>
            <a:off x="4373564" y="2338389"/>
            <a:ext cx="5299075" cy="236537"/>
            <a:chOff x="-598651" y="3945885"/>
            <a:chExt cx="5123944" cy="169329"/>
          </a:xfrm>
        </p:grpSpPr>
        <p:sp>
          <p:nvSpPr>
            <p:cNvPr id="33" name="Line 7"/>
            <p:cNvSpPr>
              <a:spLocks noChangeShapeType="1"/>
            </p:cNvSpPr>
            <p:nvPr/>
          </p:nvSpPr>
          <p:spPr bwMode="auto">
            <a:xfrm flipH="1">
              <a:off x="1117517" y="3973160"/>
              <a:ext cx="0" cy="137509"/>
            </a:xfrm>
            <a:prstGeom prst="line">
              <a:avLst/>
            </a:prstGeom>
            <a:ln w="57150">
              <a:solidFill>
                <a:srgbClr val="0000CC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 sz="2800"/>
            </a:p>
          </p:txBody>
        </p:sp>
        <p:sp>
          <p:nvSpPr>
            <p:cNvPr id="34" name="Line 8"/>
            <p:cNvSpPr>
              <a:spLocks noChangeShapeType="1"/>
            </p:cNvSpPr>
            <p:nvPr/>
          </p:nvSpPr>
          <p:spPr bwMode="auto">
            <a:xfrm flipV="1">
              <a:off x="-598651" y="4014071"/>
              <a:ext cx="5123944" cy="7955"/>
            </a:xfrm>
            <a:prstGeom prst="line">
              <a:avLst/>
            </a:prstGeom>
            <a:ln w="57150">
              <a:solidFill>
                <a:srgbClr val="0000CC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 sz="2800">
                <a:ln>
                  <a:solidFill>
                    <a:srgbClr val="0000CC"/>
                  </a:solidFill>
                </a:ln>
              </a:endParaRPr>
            </a:p>
          </p:txBody>
        </p:sp>
        <p:sp>
          <p:nvSpPr>
            <p:cNvPr id="35" name="Line 7"/>
            <p:cNvSpPr>
              <a:spLocks noChangeShapeType="1"/>
            </p:cNvSpPr>
            <p:nvPr/>
          </p:nvSpPr>
          <p:spPr bwMode="auto">
            <a:xfrm>
              <a:off x="2813729" y="3945885"/>
              <a:ext cx="0" cy="169329"/>
            </a:xfrm>
            <a:prstGeom prst="line">
              <a:avLst/>
            </a:prstGeom>
            <a:ln w="57150">
              <a:solidFill>
                <a:srgbClr val="0000CC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 sz="2800"/>
            </a:p>
          </p:txBody>
        </p:sp>
      </p:grpSp>
      <p:grpSp>
        <p:nvGrpSpPr>
          <p:cNvPr id="6165" name="Group 35"/>
          <p:cNvGrpSpPr/>
          <p:nvPr/>
        </p:nvGrpSpPr>
        <p:grpSpPr>
          <a:xfrm>
            <a:off x="2643188" y="2374900"/>
            <a:ext cx="1739900" cy="209550"/>
            <a:chOff x="1243012" y="3847287"/>
            <a:chExt cx="1739946" cy="209555"/>
          </a:xfrm>
        </p:grpSpPr>
        <p:sp>
          <p:nvSpPr>
            <p:cNvPr id="37" name="Line 7"/>
            <p:cNvSpPr>
              <a:spLocks noChangeShapeType="1"/>
            </p:cNvSpPr>
            <p:nvPr/>
          </p:nvSpPr>
          <p:spPr bwMode="auto">
            <a:xfrm>
              <a:off x="1243012" y="3886976"/>
              <a:ext cx="0" cy="1698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 sz="2800"/>
            </a:p>
          </p:txBody>
        </p:sp>
        <p:sp>
          <p:nvSpPr>
            <p:cNvPr id="38" name="Line 8"/>
            <p:cNvSpPr>
              <a:spLocks noChangeShapeType="1"/>
            </p:cNvSpPr>
            <p:nvPr/>
          </p:nvSpPr>
          <p:spPr bwMode="auto">
            <a:xfrm>
              <a:off x="1271588" y="3928252"/>
              <a:ext cx="1711370" cy="317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 sz="2800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9" name="Line 7"/>
            <p:cNvSpPr>
              <a:spLocks noChangeShapeType="1"/>
            </p:cNvSpPr>
            <p:nvPr/>
          </p:nvSpPr>
          <p:spPr bwMode="auto">
            <a:xfrm>
              <a:off x="2982958" y="3847287"/>
              <a:ext cx="0" cy="16986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 sz="2800"/>
            </a:p>
          </p:txBody>
        </p:sp>
      </p:grpSp>
    </p:spTree>
    <p:extLst>
      <p:ext uri="{BB962C8B-B14F-4D97-AF65-F5344CB8AC3E}">
        <p14:creationId xmlns:p14="http://schemas.microsoft.com/office/powerpoint/2010/main" val="4214807781"/>
      </p:ext>
    </p:extLst>
  </p:cSld>
  <p:clrMapOvr>
    <a:masterClrMapping/>
  </p:clrMapOvr>
  <p:transition spd="slow">
    <p:checker/>
    <p:sndAc>
      <p:stSnd>
        <p:snd r:embed="rId2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/>
          <p:nvPr/>
        </p:nvSpPr>
        <p:spPr>
          <a:xfrm>
            <a:off x="1477963" y="609601"/>
            <a:ext cx="9144000" cy="2306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vi-VN" altLang="x-none" sz="36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 </a:t>
            </a:r>
            <a:r>
              <a:rPr sz="3600" b="1" i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Bài tập 2:</a:t>
            </a:r>
            <a:r>
              <a:rPr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endParaRPr lang="vi-VN" altLang="x-none" sz="3600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    Một thùng đựng 24 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lít</a:t>
            </a:r>
            <a:r>
              <a:rPr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mật ong. Lấy ra     </a:t>
            </a:r>
          </a:p>
          <a:p>
            <a:pPr eaLnBrk="1" hangingPunct="1"/>
            <a:r>
              <a:rPr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số lít mật ong đó.  Hỏi trong thùng còn lại bao nhiêu lít mật ong?</a:t>
            </a:r>
          </a:p>
        </p:txBody>
      </p:sp>
      <p:sp>
        <p:nvSpPr>
          <p:cNvPr id="10" name="Text Box 3"/>
          <p:cNvSpPr txBox="1"/>
          <p:nvPr/>
        </p:nvSpPr>
        <p:spPr>
          <a:xfrm>
            <a:off x="1682750" y="4324351"/>
            <a:ext cx="1944688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Thùng</a:t>
            </a:r>
          </a:p>
        </p:txBody>
      </p:sp>
      <p:sp>
        <p:nvSpPr>
          <p:cNvPr id="12" name="Text Box 5"/>
          <p:cNvSpPr txBox="1"/>
          <p:nvPr/>
        </p:nvSpPr>
        <p:spPr>
          <a:xfrm>
            <a:off x="1955800" y="2995613"/>
            <a:ext cx="18923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3600" b="1" i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Tóm tắt</a:t>
            </a:r>
          </a:p>
        </p:txBody>
      </p:sp>
      <p:sp>
        <p:nvSpPr>
          <p:cNvPr id="18" name="Arc 11"/>
          <p:cNvSpPr/>
          <p:nvPr/>
        </p:nvSpPr>
        <p:spPr>
          <a:xfrm rot="-520455">
            <a:off x="3613151" y="4373564"/>
            <a:ext cx="4879975" cy="2409825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7661" h="21600" fill="none">
                <a:moveTo>
                  <a:pt x="-1" y="74"/>
                </a:moveTo>
                <a:cubicBezTo>
                  <a:pt x="596" y="24"/>
                  <a:pt x="1194" y="-1"/>
                  <a:pt x="1793" y="0"/>
                </a:cubicBezTo>
                <a:cubicBezTo>
                  <a:pt x="7819" y="0"/>
                  <a:pt x="13572" y="2517"/>
                  <a:pt x="17660" y="6945"/>
                </a:cubicBezTo>
              </a:path>
              <a:path w="17661" h="21600" stroke="0">
                <a:moveTo>
                  <a:pt x="-1" y="74"/>
                </a:moveTo>
                <a:cubicBezTo>
                  <a:pt x="596" y="24"/>
                  <a:pt x="1194" y="-1"/>
                  <a:pt x="1793" y="0"/>
                </a:cubicBezTo>
                <a:cubicBezTo>
                  <a:pt x="7819" y="0"/>
                  <a:pt x="13572" y="2517"/>
                  <a:pt x="17660" y="6945"/>
                </a:cubicBezTo>
                <a:lnTo>
                  <a:pt x="1793" y="21600"/>
                </a:lnTo>
                <a:lnTo>
                  <a:pt x="-1" y="74"/>
                </a:lnTo>
                <a:close/>
              </a:path>
            </a:pathLst>
          </a:custGeom>
          <a:noFill/>
          <a:ln w="28575" cap="flat" cmpd="sng">
            <a:solidFill>
              <a:srgbClr val="FF66C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Box 12"/>
          <p:cNvSpPr txBox="1"/>
          <p:nvPr/>
        </p:nvSpPr>
        <p:spPr>
          <a:xfrm>
            <a:off x="4908550" y="3678238"/>
            <a:ext cx="31242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24</a:t>
            </a:r>
            <a:r>
              <a:rPr lang="vi-VN" altLang="x-none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6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l mật ong</a:t>
            </a:r>
          </a:p>
        </p:txBody>
      </p:sp>
      <p:sp>
        <p:nvSpPr>
          <p:cNvPr id="20" name="Arc 13"/>
          <p:cNvSpPr/>
          <p:nvPr/>
        </p:nvSpPr>
        <p:spPr>
          <a:xfrm rot="10095827">
            <a:off x="3311526" y="3167063"/>
            <a:ext cx="3249613" cy="199390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8670" h="21600" fill="none">
                <a:moveTo>
                  <a:pt x="-1" y="125"/>
                </a:moveTo>
                <a:cubicBezTo>
                  <a:pt x="772" y="41"/>
                  <a:pt x="1549" y="-1"/>
                  <a:pt x="2327" y="0"/>
                </a:cubicBezTo>
                <a:cubicBezTo>
                  <a:pt x="8601" y="0"/>
                  <a:pt x="14566" y="2728"/>
                  <a:pt x="18669" y="7476"/>
                </a:cubicBezTo>
              </a:path>
              <a:path w="18670" h="21600" stroke="0">
                <a:moveTo>
                  <a:pt x="-1" y="125"/>
                </a:moveTo>
                <a:cubicBezTo>
                  <a:pt x="772" y="41"/>
                  <a:pt x="1549" y="-1"/>
                  <a:pt x="2327" y="0"/>
                </a:cubicBezTo>
                <a:cubicBezTo>
                  <a:pt x="8601" y="0"/>
                  <a:pt x="14566" y="2728"/>
                  <a:pt x="18669" y="7476"/>
                </a:cubicBezTo>
                <a:lnTo>
                  <a:pt x="2327" y="21600"/>
                </a:lnTo>
                <a:lnTo>
                  <a:pt x="-1" y="125"/>
                </a:lnTo>
                <a:close/>
              </a:path>
            </a:pathLst>
          </a:custGeom>
          <a:noFill/>
          <a:ln w="28575" cap="flat" cmpd="sng">
            <a:solidFill>
              <a:srgbClr val="FF66CC">
                <a:alpha val="100000"/>
              </a:srgbClr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Box 16"/>
          <p:cNvSpPr txBox="1"/>
          <p:nvPr/>
        </p:nvSpPr>
        <p:spPr>
          <a:xfrm>
            <a:off x="4040188" y="5191126"/>
            <a:ext cx="210185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x-none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C</a:t>
            </a:r>
            <a:r>
              <a:rPr lang="vi-VN" altLang="x-none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òn... </a:t>
            </a:r>
            <a:r>
              <a:rPr lang="vi-VN" altLang="x-none" sz="3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l ?</a:t>
            </a:r>
            <a:endParaRPr sz="3600" b="1" i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Arc 17"/>
          <p:cNvSpPr/>
          <p:nvPr/>
        </p:nvSpPr>
        <p:spPr>
          <a:xfrm rot="9719171">
            <a:off x="6592888" y="3414713"/>
            <a:ext cx="1600200" cy="167640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9294" h="21600" fill="none">
                <a:moveTo>
                  <a:pt x="0" y="273"/>
                </a:moveTo>
                <a:cubicBezTo>
                  <a:pt x="1132" y="91"/>
                  <a:pt x="2278" y="-1"/>
                  <a:pt x="3426" y="0"/>
                </a:cubicBezTo>
                <a:cubicBezTo>
                  <a:pt x="9452" y="0"/>
                  <a:pt x="15205" y="2517"/>
                  <a:pt x="19293" y="6945"/>
                </a:cubicBezTo>
              </a:path>
              <a:path w="19294" h="21600" stroke="0">
                <a:moveTo>
                  <a:pt x="0" y="273"/>
                </a:moveTo>
                <a:cubicBezTo>
                  <a:pt x="1132" y="91"/>
                  <a:pt x="2278" y="-1"/>
                  <a:pt x="3426" y="0"/>
                </a:cubicBezTo>
                <a:cubicBezTo>
                  <a:pt x="9452" y="0"/>
                  <a:pt x="15205" y="2517"/>
                  <a:pt x="19293" y="6945"/>
                </a:cubicBezTo>
                <a:lnTo>
                  <a:pt x="3426" y="21600"/>
                </a:lnTo>
                <a:lnTo>
                  <a:pt x="0" y="273"/>
                </a:lnTo>
                <a:close/>
              </a:path>
            </a:pathLst>
          </a:custGeom>
          <a:noFill/>
          <a:ln w="28575" cap="flat" cmpd="sng">
            <a:solidFill>
              <a:srgbClr val="FF66CC">
                <a:alpha val="100000"/>
              </a:srgbClr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Box 18"/>
          <p:cNvSpPr txBox="1"/>
          <p:nvPr/>
        </p:nvSpPr>
        <p:spPr>
          <a:xfrm>
            <a:off x="6729414" y="5230813"/>
            <a:ext cx="2401887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32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Lấy:      </a:t>
            </a: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3459163" y="4779963"/>
            <a:ext cx="4953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CC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217989" y="4983163"/>
            <a:ext cx="4054475" cy="1077912"/>
            <a:chOff x="7897033" y="2905827"/>
            <a:chExt cx="3292589" cy="1077007"/>
          </a:xfrm>
        </p:grpSpPr>
        <p:sp>
          <p:nvSpPr>
            <p:cNvPr id="19484" name="TextBox 33"/>
            <p:cNvSpPr txBox="1"/>
            <p:nvPr/>
          </p:nvSpPr>
          <p:spPr>
            <a:xfrm>
              <a:off x="10649098" y="2905827"/>
              <a:ext cx="540524" cy="107700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vi-VN" altLang="x-none" sz="3200" b="1" dirty="0">
                  <a:solidFill>
                    <a:srgbClr val="0000CC"/>
                  </a:solidFill>
                  <a:latin typeface="Tahoma" panose="020B0604030504040204" pitchFamily="34" charset="0"/>
                </a:rPr>
                <a:t>1</a:t>
              </a:r>
            </a:p>
            <a:p>
              <a:r>
                <a:rPr lang="vi-VN" altLang="x-none" sz="3200" b="1" dirty="0">
                  <a:solidFill>
                    <a:srgbClr val="0000CC"/>
                  </a:solidFill>
                  <a:latin typeface="Tahoma" panose="020B0604030504040204" pitchFamily="34" charset="0"/>
                </a:rPr>
                <a:t>3</a:t>
              </a:r>
              <a:endParaRPr sz="3200" b="1" dirty="0">
                <a:solidFill>
                  <a:srgbClr val="0000CC"/>
                </a:solidFill>
                <a:latin typeface="Tahoma" panose="020B0604030504040204" pitchFamily="34" charset="0"/>
              </a:endParaRPr>
            </a:p>
          </p:txBody>
        </p:sp>
        <p:cxnSp>
          <p:nvCxnSpPr>
            <p:cNvPr id="19485" name="Straight Connector 34"/>
            <p:cNvCxnSpPr/>
            <p:nvPr/>
          </p:nvCxnSpPr>
          <p:spPr>
            <a:xfrm>
              <a:off x="7897033" y="3372911"/>
              <a:ext cx="184766" cy="0"/>
            </a:xfrm>
            <a:prstGeom prst="line">
              <a:avLst/>
            </a:prstGeom>
            <a:ln w="28575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cxnSp>
      </p:grpSp>
      <p:cxnSp>
        <p:nvCxnSpPr>
          <p:cNvPr id="36" name="Straight Connector 35"/>
          <p:cNvCxnSpPr/>
          <p:nvPr/>
        </p:nvCxnSpPr>
        <p:spPr>
          <a:xfrm flipV="1">
            <a:off x="5278439" y="1752601"/>
            <a:ext cx="3336925" cy="11113"/>
          </a:xfrm>
          <a:prstGeom prst="line">
            <a:avLst/>
          </a:prstGeom>
          <a:ln w="38100" cap="flat" cmpd="sng">
            <a:solidFill>
              <a:srgbClr val="FF66CC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38" name="Straight Connector 37"/>
          <p:cNvCxnSpPr/>
          <p:nvPr/>
        </p:nvCxnSpPr>
        <p:spPr>
          <a:xfrm>
            <a:off x="1752601" y="2362201"/>
            <a:ext cx="3338513" cy="11113"/>
          </a:xfrm>
          <a:prstGeom prst="line">
            <a:avLst/>
          </a:prstGeom>
          <a:ln w="38100" cap="flat" cmpd="sng">
            <a:solidFill>
              <a:srgbClr val="FF66CC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44" name="Straight Connector 43"/>
          <p:cNvCxnSpPr/>
          <p:nvPr/>
        </p:nvCxnSpPr>
        <p:spPr>
          <a:xfrm>
            <a:off x="6856413" y="2276475"/>
            <a:ext cx="3581400" cy="0"/>
          </a:xfrm>
          <a:prstGeom prst="line">
            <a:avLst/>
          </a:prstGeom>
          <a:ln w="38100" cap="flat" cmpd="sng">
            <a:solidFill>
              <a:srgbClr val="FF66CC"/>
            </a:solidFill>
            <a:prstDash val="solid"/>
            <a:headEnd type="none" w="med" len="med"/>
            <a:tailEnd type="none" w="med" len="med"/>
          </a:ln>
        </p:spPr>
      </p:cxnSp>
      <p:grpSp>
        <p:nvGrpSpPr>
          <p:cNvPr id="19472" name="Group 29"/>
          <p:cNvGrpSpPr/>
          <p:nvPr/>
        </p:nvGrpSpPr>
        <p:grpSpPr>
          <a:xfrm>
            <a:off x="1801034" y="1638725"/>
            <a:ext cx="6323792" cy="1756938"/>
            <a:chOff x="1750668" y="1851742"/>
            <a:chExt cx="6343916" cy="1757200"/>
          </a:xfrm>
        </p:grpSpPr>
        <p:sp>
          <p:nvSpPr>
            <p:cNvPr id="19482" name="TextBox 3"/>
            <p:cNvSpPr txBox="1"/>
            <p:nvPr/>
          </p:nvSpPr>
          <p:spPr>
            <a:xfrm>
              <a:off x="1750668" y="1851742"/>
              <a:ext cx="369531" cy="6464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vi-VN" altLang="x-none" b="1" dirty="0">
                  <a:solidFill>
                    <a:srgbClr val="0000CC"/>
                  </a:solidFill>
                  <a:latin typeface="Tahoma" panose="020B0604030504040204" pitchFamily="34" charset="0"/>
                </a:rPr>
                <a:t>1</a:t>
              </a:r>
            </a:p>
            <a:p>
              <a:r>
                <a:rPr lang="vi-VN" altLang="x-none" b="1" dirty="0">
                  <a:solidFill>
                    <a:srgbClr val="0000CC"/>
                  </a:solidFill>
                  <a:latin typeface="Tahoma" panose="020B0604030504040204" pitchFamily="34" charset="0"/>
                </a:rPr>
                <a:t>3</a:t>
              </a:r>
              <a:endParaRPr b="1" dirty="0">
                <a:solidFill>
                  <a:srgbClr val="0000CC"/>
                </a:solidFill>
                <a:latin typeface="Tahoma" panose="020B0604030504040204" pitchFamily="34" charset="0"/>
              </a:endParaRPr>
            </a:p>
          </p:txBody>
        </p:sp>
        <p:cxnSp>
          <p:nvCxnSpPr>
            <p:cNvPr id="19483" name="Straight Connector 28"/>
            <p:cNvCxnSpPr/>
            <p:nvPr/>
          </p:nvCxnSpPr>
          <p:spPr>
            <a:xfrm>
              <a:off x="7909818" y="3608942"/>
              <a:ext cx="184766" cy="0"/>
            </a:xfrm>
            <a:prstGeom prst="line">
              <a:avLst/>
            </a:prstGeom>
            <a:ln w="28575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cxnSp>
      </p:grp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5111750" y="4722813"/>
            <a:ext cx="0" cy="1524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eaLnBrk="0" hangingPunct="0">
              <a:defRPr/>
            </a:pPr>
            <a:endParaRPr lang="en-US" sz="2800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6729413" y="4705350"/>
            <a:ext cx="0" cy="1524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eaLnBrk="0" hangingPunct="0">
              <a:defRPr/>
            </a:pPr>
            <a:endParaRPr lang="en-US" sz="280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690689" y="1962150"/>
            <a:ext cx="531813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 bwMode="auto">
          <a:xfrm>
            <a:off x="7593014" y="5578475"/>
            <a:ext cx="531813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7" name="Line 8"/>
          <p:cNvSpPr>
            <a:spLocks noChangeShapeType="1"/>
          </p:cNvSpPr>
          <p:nvPr/>
        </p:nvSpPr>
        <p:spPr bwMode="auto">
          <a:xfrm>
            <a:off x="8412163" y="4691063"/>
            <a:ext cx="0" cy="1524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eaLnBrk="0" hangingPunct="0">
              <a:defRPr/>
            </a:pPr>
            <a:endParaRPr lang="en-US" sz="2800"/>
          </a:p>
        </p:txBody>
      </p:sp>
      <p:sp>
        <p:nvSpPr>
          <p:cNvPr id="39" name="Line 8"/>
          <p:cNvSpPr>
            <a:spLocks noChangeShapeType="1"/>
          </p:cNvSpPr>
          <p:nvPr/>
        </p:nvSpPr>
        <p:spPr bwMode="auto">
          <a:xfrm>
            <a:off x="3459163" y="4697413"/>
            <a:ext cx="0" cy="1524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eaLnBrk="0" hangingPunct="0">
              <a:defRPr/>
            </a:pPr>
            <a:endParaRPr lang="en-US" sz="2800"/>
          </a:p>
        </p:txBody>
      </p:sp>
      <p:sp>
        <p:nvSpPr>
          <p:cNvPr id="6" name="TextBox 5"/>
          <p:cNvSpPr txBox="1"/>
          <p:nvPr/>
        </p:nvSpPr>
        <p:spPr>
          <a:xfrm>
            <a:off x="8124826" y="5268913"/>
            <a:ext cx="93027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=?</a:t>
            </a:r>
            <a:r>
              <a:rPr lang="vi-VN" altLang="x-none" sz="32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l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653463" y="2733675"/>
            <a:ext cx="1630362" cy="5857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vở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3627438" y="2857500"/>
            <a:ext cx="1935162" cy="0"/>
          </a:xfrm>
          <a:prstGeom prst="line">
            <a:avLst/>
          </a:prstGeom>
          <a:ln w="38100" cap="flat" cmpd="sng">
            <a:solidFill>
              <a:srgbClr val="FF66CC"/>
            </a:solidFill>
            <a:prstDash val="solid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05503043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9" grpId="0"/>
      <p:bldP spid="23" grpId="0"/>
      <p:bldP spid="25" grpId="0"/>
      <p:bldP spid="6" grpId="0"/>
      <p:bldP spid="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5&quot;/&gt;&lt;/object&gt;&lt;object type=&quot;3&quot; unique_id=&quot;10006&quot;&gt;&lt;property id=&quot;20148&quot; value=&quot;5&quot;/&gt;&lt;property id=&quot;20300&quot; value=&quot;Slide 2&quot;/&gt;&lt;property id=&quot;20307&quot; value=&quot;278&quot;/&gt;&lt;/object&gt;&lt;object type=&quot;3&quot; unique_id=&quot;10009&quot;&gt;&lt;property id=&quot;20148&quot; value=&quot;5&quot;/&gt;&lt;property id=&quot;20300&quot; value=&quot;Slide 3&quot;/&gt;&lt;property id=&quot;20307&quot; value=&quot;264&quot;/&gt;&lt;/object&gt;&lt;object type=&quot;3&quot; unique_id=&quot;10010&quot;&gt;&lt;property id=&quot;20148&quot; value=&quot;5&quot;/&gt;&lt;property id=&quot;20300&quot; value=&quot;Slide 4&quot;/&gt;&lt;property id=&quot;20307&quot; value=&quot;261&quot;/&gt;&lt;/object&gt;&lt;object type=&quot;3&quot; unique_id=&quot;10014&quot;&gt;&lt;property id=&quot;20148&quot; value=&quot;5&quot;/&gt;&lt;property id=&quot;20300&quot; value=&quot;Slide 8&quot;/&gt;&lt;property id=&quot;20307&quot; value=&quot;270&quot;/&gt;&lt;/object&gt;&lt;object type=&quot;3&quot; unique_id=&quot;10015&quot;&gt;&lt;property id=&quot;20148&quot; value=&quot;5&quot;/&gt;&lt;property id=&quot;20300&quot; value=&quot;Slide 9&quot;/&gt;&lt;property id=&quot;20307&quot; value=&quot;271&quot;/&gt;&lt;/object&gt;&lt;object type=&quot;3&quot; unique_id=&quot;10016&quot;&gt;&lt;property id=&quot;20148&quot; value=&quot;5&quot;/&gt;&lt;property id=&quot;20300&quot; value=&quot;Slide 10&quot;/&gt;&lt;property id=&quot;20307&quot; value=&quot;272&quot;/&gt;&lt;/object&gt;&lt;object type=&quot;3&quot; unique_id=&quot;10019&quot;&gt;&lt;property id=&quot;20148&quot; value=&quot;5&quot;/&gt;&lt;property id=&quot;20300&quot; value=&quot;Slide 11 - &amp;quot;Dặn dò&amp;quot;&quot;/&gt;&lt;property id=&quot;20307&quot; value=&quot;266&quot;/&gt;&lt;/object&gt;&lt;object type=&quot;3&quot; unique_id=&quot;10020&quot;&gt;&lt;property id=&quot;20148&quot; value=&quot;5&quot;/&gt;&lt;property id=&quot;20300&quot; value=&quot;Slide 12&quot;/&gt;&lt;property id=&quot;20307&quot; value=&quot;280&quot;/&gt;&lt;/object&gt;&lt;object type=&quot;3&quot; unique_id=&quot;10206&quot;&gt;&lt;property id=&quot;20148&quot; value=&quot;5&quot;/&gt;&lt;property id=&quot;20300&quot; value=&quot;Slide 7&quot;/&gt;&lt;property id=&quot;20307&quot; value=&quot;285&quot;/&gt;&lt;/object&gt;&lt;object type=&quot;3&quot; unique_id=&quot;10400&quot;&gt;&lt;property id=&quot;20148&quot; value=&quot;5&quot;/&gt;&lt;property id=&quot;20300&quot; value=&quot;Slide 5&quot;/&gt;&lt;property id=&quot;20307&quot; value=&quot;286&quot;/&gt;&lt;/object&gt;&lt;object type=&quot;3&quot; unique_id=&quot;10401&quot;&gt;&lt;property id=&quot;20148&quot; value=&quot;5&quot;/&gt;&lt;property id=&quot;20300&quot; value=&quot;Slide 6&quot;/&gt;&lt;property id=&quot;20307&quot; value=&quot;287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4.6|1.9|1.2|5.4"/>
</p:tagLst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640</TotalTime>
  <Words>607</Words>
  <Application>Microsoft Office PowerPoint</Application>
  <PresentationFormat>Widescreen</PresentationFormat>
  <Paragraphs>116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.VnTime</vt:lpstr>
      <vt:lpstr>Arial</vt:lpstr>
      <vt:lpstr>Calibri</vt:lpstr>
      <vt:lpstr>Georgia</vt:lpstr>
      <vt:lpstr>HP001 4 hàng</vt:lpstr>
      <vt:lpstr>Tahoma</vt:lpstr>
      <vt:lpstr>Times New Roman</vt:lpstr>
      <vt:lpstr>Trebuchet MS</vt:lpstr>
      <vt:lpstr>VNI-Kun</vt:lpstr>
      <vt:lpstr>印品黑体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Family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Huynh Kieu</dc:creator>
  <cp:lastModifiedBy>Cao Danh Nam</cp:lastModifiedBy>
  <cp:revision>165</cp:revision>
  <dcterms:created xsi:type="dcterms:W3CDTF">2009-10-26T15:34:09Z</dcterms:created>
  <dcterms:modified xsi:type="dcterms:W3CDTF">2021-11-14T15:27:43Z</dcterms:modified>
</cp:coreProperties>
</file>