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8" r:id="rId2"/>
    <p:sldId id="333" r:id="rId3"/>
    <p:sldId id="350" r:id="rId4"/>
    <p:sldId id="345" r:id="rId5"/>
    <p:sldId id="313" r:id="rId6"/>
    <p:sldId id="316" r:id="rId7"/>
    <p:sldId id="317" r:id="rId8"/>
    <p:sldId id="309" r:id="rId9"/>
    <p:sldId id="306" r:id="rId10"/>
    <p:sldId id="314" r:id="rId11"/>
    <p:sldId id="346" r:id="rId12"/>
    <p:sldId id="319" r:id="rId13"/>
    <p:sldId id="347" r:id="rId14"/>
    <p:sldId id="348" r:id="rId15"/>
    <p:sldId id="349" r:id="rId16"/>
    <p:sldId id="321" r:id="rId17"/>
    <p:sldId id="320" r:id="rId18"/>
    <p:sldId id="341" r:id="rId19"/>
    <p:sldId id="344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7D31"/>
    <a:srgbClr val="B6E0E9"/>
    <a:srgbClr val="DCE5F4"/>
    <a:srgbClr val="57A980"/>
    <a:srgbClr val="F9394B"/>
    <a:srgbClr val="DAF3A3"/>
    <a:srgbClr val="B0E53B"/>
    <a:srgbClr val="FFFFFF"/>
    <a:srgbClr val="693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7" autoAdjust="0"/>
    <p:restoredTop sz="92857"/>
  </p:normalViewPr>
  <p:slideViewPr>
    <p:cSldViewPr snapToGrid="0" showGuides="1">
      <p:cViewPr varScale="1">
        <p:scale>
          <a:sx n="57" d="100"/>
          <a:sy n="57" d="100"/>
        </p:scale>
        <p:origin x="2752" y="168"/>
      </p:cViewPr>
      <p:guideLst>
        <p:guide orient="horz" pos="27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1E951-92E5-4E58-9ABD-05F06ABC4C7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FF3E5-CB2A-4D40-ABE8-6021B39A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2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85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625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1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41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6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06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56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1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93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F89AB7-3D0E-40C8-9F30-7EE61C67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F590-E54B-4D27-9F04-529B05A8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C9151-11B3-470B-9928-2171C0852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80E1EA-9C99-4395-973B-0080F7F8B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A5F70-62FA-4342-A5D9-EE441421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86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9">
            <a:extLst>
              <a:ext uri="{FF2B5EF4-FFF2-40B4-BE49-F238E27FC236}">
                <a16:creationId xmlns:a16="http://schemas.microsoft.com/office/drawing/2014/main" id="{5E76E220-DF8B-4A4A-A179-AB39F3C6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57EFEC52-CCBA-41F9-A7A5-791CF7226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5BC82FF0-D5F9-4916-97DA-22520EB252DA}"/>
              </a:ext>
            </a:extLst>
          </p:cNvPr>
          <p:cNvSpPr/>
          <p:nvPr/>
        </p:nvSpPr>
        <p:spPr>
          <a:xfrm rot="10995501">
            <a:off x="162819" y="159209"/>
            <a:ext cx="11986701" cy="418011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26A88-AFC9-462D-9334-1672084D2A54}"/>
              </a:ext>
            </a:extLst>
          </p:cNvPr>
          <p:cNvSpPr/>
          <p:nvPr/>
        </p:nvSpPr>
        <p:spPr>
          <a:xfrm>
            <a:off x="3438363" y="890469"/>
            <a:ext cx="53152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 CHUYỆN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5A413-EDBD-4BD7-BD1D-DB61858FB096}"/>
              </a:ext>
            </a:extLst>
          </p:cNvPr>
          <p:cNvSpPr/>
          <p:nvPr/>
        </p:nvSpPr>
        <p:spPr>
          <a:xfrm>
            <a:off x="738373" y="2179830"/>
            <a:ext cx="108286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NGƯỜI ĐI SĂN VÀ CON NAI</a:t>
            </a:r>
            <a:endParaRPr lang="en-US" sz="7200" b="1" cap="none" spc="0">
              <a:ln w="381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F13B2FA9-2DE6-4FB9-9A18-36D1F4B30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44855" y="3319352"/>
            <a:ext cx="2899265" cy="3514260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6B0CBF55-EBAD-41AF-ADDA-17D9F766A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6777" y="3289734"/>
            <a:ext cx="2288663" cy="35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6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4B5792-2D98-4EBA-9C1B-FA0D700ED286}"/>
              </a:ext>
            </a:extLst>
          </p:cNvPr>
          <p:cNvSpPr/>
          <p:nvPr/>
        </p:nvSpPr>
        <p:spPr>
          <a:xfrm>
            <a:off x="3250297" y="720583"/>
            <a:ext cx="6477000" cy="46609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841285-26A9-47B3-A22D-363B014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129" y="2376731"/>
            <a:ext cx="51277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vi-VN" sz="3600" b="1">
                <a:solidFill>
                  <a:srgbClr val="002060"/>
                </a:solidFill>
                <a:latin typeface="UTM Flamenco" panose="02040603050506020204" pitchFamily="18" charset="0"/>
              </a:rPr>
              <a:t>Hãy đoán xem câu chuyện kết thúc như thế nào ? </a:t>
            </a:r>
            <a:endParaRPr lang="en-US" altLang="vi-VN" sz="36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13A1514-3045-4710-923F-DAEAABD77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9759" y="2590304"/>
            <a:ext cx="2713171" cy="4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8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97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91148D-BE8A-4F53-B0FB-E714A4A6B1D0}"/>
              </a:ext>
            </a:extLst>
          </p:cNvPr>
          <p:cNvSpPr/>
          <p:nvPr/>
        </p:nvSpPr>
        <p:spPr>
          <a:xfrm>
            <a:off x="2238766" y="2161309"/>
            <a:ext cx="7702736" cy="4166096"/>
          </a:xfrm>
          <a:prstGeom prst="roundRect">
            <a:avLst/>
          </a:prstGeom>
          <a:solidFill>
            <a:srgbClr val="DAF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7EC39FE-0C9D-42E2-8317-50141D8B1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78829" y="2691904"/>
            <a:ext cx="2713171" cy="41660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701ACBA-B7B4-4BA5-83B1-215496BE9E28}"/>
              </a:ext>
            </a:extLst>
          </p:cNvPr>
          <p:cNvGrpSpPr/>
          <p:nvPr/>
        </p:nvGrpSpPr>
        <p:grpSpPr>
          <a:xfrm>
            <a:off x="240540" y="754114"/>
            <a:ext cx="4214963" cy="6064694"/>
            <a:chOff x="240540" y="1592028"/>
            <a:chExt cx="3586618" cy="51606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D12F493-63E4-4C3C-8076-99C74DC30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540" y="1592028"/>
              <a:ext cx="3586618" cy="5160601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A211129-2EE4-4974-B6A8-CD77FDF1B7C9}"/>
                </a:ext>
              </a:extLst>
            </p:cNvPr>
            <p:cNvSpPr/>
            <p:nvPr/>
          </p:nvSpPr>
          <p:spPr>
            <a:xfrm>
              <a:off x="1251584" y="2028080"/>
              <a:ext cx="45719" cy="66675"/>
            </a:xfrm>
            <a:prstGeom prst="ellipse">
              <a:avLst/>
            </a:prstGeom>
            <a:solidFill>
              <a:srgbClr val="693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1B6C0576-4183-4FC8-B536-89F19E40A8EC}"/>
                </a:ext>
              </a:extLst>
            </p:cNvPr>
            <p:cNvSpPr/>
            <p:nvPr/>
          </p:nvSpPr>
          <p:spPr>
            <a:xfrm rot="20398545">
              <a:off x="1200150" y="2006600"/>
              <a:ext cx="112713" cy="45719"/>
            </a:xfrm>
            <a:prstGeom prst="arc">
              <a:avLst/>
            </a:prstGeom>
            <a:ln>
              <a:solidFill>
                <a:srgbClr val="693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CD3C8DA0-723D-4667-A334-44D0E8731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357" y="3190257"/>
            <a:ext cx="713238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vi-VN" sz="4800" b="1">
                <a:solidFill>
                  <a:srgbClr val="002060"/>
                </a:solidFill>
                <a:latin typeface="UTM Flamenco" panose="02040603050506020204" pitchFamily="18" charset="0"/>
              </a:rPr>
              <a:t>Hãy yêu quý và bảo vệ thiên nhiên, bảo vệ các loài động vật. Đừng phá huỷ vẻ đẹp của thiên nhiên.</a:t>
            </a:r>
            <a:endParaRPr lang="en-US" altLang="vi-VN" sz="48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ABA8C5-CECA-4B83-8AA6-CA64397D1A35}"/>
              </a:ext>
            </a:extLst>
          </p:cNvPr>
          <p:cNvSpPr/>
          <p:nvPr/>
        </p:nvSpPr>
        <p:spPr>
          <a:xfrm>
            <a:off x="4348348" y="61747"/>
            <a:ext cx="3246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3810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 CHUYỆN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807E9C-C77F-4C30-8D3E-672A0DDA5CD3}"/>
              </a:ext>
            </a:extLst>
          </p:cNvPr>
          <p:cNvSpPr/>
          <p:nvPr/>
        </p:nvSpPr>
        <p:spPr>
          <a:xfrm>
            <a:off x="2767154" y="822297"/>
            <a:ext cx="71641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NGƯỜI ĐI SĂN VÀ CON NAI</a:t>
            </a:r>
            <a:endParaRPr lang="en-US" sz="4800" b="1" cap="none" spc="0">
              <a:ln w="381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C7F282CC-A51A-444A-9E4D-D87CC4C9E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936" y="2242685"/>
            <a:ext cx="713238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6000" b="1">
                <a:solidFill>
                  <a:srgbClr val="F93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Nội dung</a:t>
            </a:r>
          </a:p>
          <a:p>
            <a:pPr algn="ctr">
              <a:spcBef>
                <a:spcPct val="50000"/>
              </a:spcBef>
            </a:pPr>
            <a:endParaRPr lang="en-US" altLang="vi-VN" sz="6000" b="1">
              <a:solidFill>
                <a:srgbClr val="F939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7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E9748-0D64-4872-AFA5-5A82E05EC2DE}"/>
              </a:ext>
            </a:extLst>
          </p:cNvPr>
          <p:cNvGrpSpPr/>
          <p:nvPr/>
        </p:nvGrpSpPr>
        <p:grpSpPr>
          <a:xfrm>
            <a:off x="5034550" y="140667"/>
            <a:ext cx="2254895" cy="2352162"/>
            <a:chOff x="4609353" y="343643"/>
            <a:chExt cx="2957771" cy="3085357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3C40C8F-3D4D-4E4E-B5AD-02E0F65F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353" y="476308"/>
              <a:ext cx="2955876" cy="2952692"/>
            </a:xfrm>
            <a:custGeom>
              <a:avLst/>
              <a:gdLst>
                <a:gd name="T0" fmla="*/ 929 w 1857"/>
                <a:gd name="T1" fmla="*/ 0 h 1855"/>
                <a:gd name="T2" fmla="*/ 1857 w 1857"/>
                <a:gd name="T3" fmla="*/ 928 h 1855"/>
                <a:gd name="T4" fmla="*/ 929 w 1857"/>
                <a:gd name="T5" fmla="*/ 1855 h 1855"/>
                <a:gd name="T6" fmla="*/ 0 w 1857"/>
                <a:gd name="T7" fmla="*/ 928 h 1855"/>
                <a:gd name="T8" fmla="*/ 929 w 1857"/>
                <a:gd name="T9" fmla="*/ 0 h 1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1855">
                  <a:moveTo>
                    <a:pt x="929" y="0"/>
                  </a:moveTo>
                  <a:lnTo>
                    <a:pt x="1857" y="928"/>
                  </a:lnTo>
                  <a:lnTo>
                    <a:pt x="929" y="1855"/>
                  </a:lnTo>
                  <a:lnTo>
                    <a:pt x="0" y="9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7BC6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06" tIns="60953" rIns="121906" bIns="60953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 b="1" dirty="0">
                <a:latin typeface="UTM God's Word" panose="02040603050506020204" pitchFamily="18" charset="0"/>
                <a:ea typeface="字魂70号-灵悦黑体" panose="00000500000000000000" pitchFamily="2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F5AED3E-C403-4E55-80B9-93F046B326D8}"/>
                </a:ext>
              </a:extLst>
            </p:cNvPr>
            <p:cNvGrpSpPr/>
            <p:nvPr/>
          </p:nvGrpSpPr>
          <p:grpSpPr>
            <a:xfrm>
              <a:off x="4611248" y="343643"/>
              <a:ext cx="2955876" cy="2952692"/>
              <a:chOff x="4611248" y="343643"/>
              <a:chExt cx="2955876" cy="2952692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248" y="343643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57A9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 b="1" dirty="0">
                  <a:latin typeface="UTM God's Word" panose="02040603050506020204" pitchFamily="18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8" name="文本框 2">
                <a:extLst>
                  <a:ext uri="{FF2B5EF4-FFF2-40B4-BE49-F238E27FC236}">
                    <a16:creationId xmlns:a16="http://schemas.microsoft.com/office/drawing/2014/main" id="{6ADBD26F-0094-4E38-AF5F-24DF43B8B4A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5197552" y="605478"/>
                <a:ext cx="1608135" cy="232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vi-VN" altLang="zh-CN" sz="11500" b="1">
                    <a:solidFill>
                      <a:schemeClr val="bg1"/>
                    </a:solidFill>
                    <a:latin typeface="UTM Showcard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</a:t>
                </a:r>
                <a:endParaRPr lang="zh-CN" altLang="en-US" sz="11500" b="1" dirty="0">
                  <a:solidFill>
                    <a:schemeClr val="bg1"/>
                  </a:solidFill>
                  <a:latin typeface="UTM Showcard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453D96-F2AF-4E34-88DC-95180CB83E48}"/>
              </a:ext>
            </a:extLst>
          </p:cNvPr>
          <p:cNvSpPr/>
          <p:nvPr/>
        </p:nvSpPr>
        <p:spPr>
          <a:xfrm>
            <a:off x="3155161" y="2490164"/>
            <a:ext cx="64043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THỰC HÀNH</a:t>
            </a:r>
            <a:endParaRPr lang="en-US" sz="96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E6392CC-D079-47F3-89A1-6386D1C67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78829" y="2691904"/>
            <a:ext cx="2713171" cy="41660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C5158B-3144-429F-A7D5-A3F5C41FF2F7}"/>
              </a:ext>
            </a:extLst>
          </p:cNvPr>
          <p:cNvGrpSpPr/>
          <p:nvPr/>
        </p:nvGrpSpPr>
        <p:grpSpPr>
          <a:xfrm>
            <a:off x="240540" y="754114"/>
            <a:ext cx="4214963" cy="6064694"/>
            <a:chOff x="240540" y="1592028"/>
            <a:chExt cx="3586618" cy="5160601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63BABE94-1230-46FC-A10F-2BCD2FD2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40540" y="1592028"/>
              <a:ext cx="3586618" cy="516060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E526C0-15CA-4B47-9B77-0A8E5EA73A7A}"/>
                </a:ext>
              </a:extLst>
            </p:cNvPr>
            <p:cNvSpPr/>
            <p:nvPr/>
          </p:nvSpPr>
          <p:spPr>
            <a:xfrm>
              <a:off x="1251584" y="2028080"/>
              <a:ext cx="45719" cy="66675"/>
            </a:xfrm>
            <a:prstGeom prst="ellipse">
              <a:avLst/>
            </a:prstGeom>
            <a:solidFill>
              <a:srgbClr val="693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47F91E1-297C-46ED-9850-38166B5B13FE}"/>
                </a:ext>
              </a:extLst>
            </p:cNvPr>
            <p:cNvSpPr/>
            <p:nvPr/>
          </p:nvSpPr>
          <p:spPr>
            <a:xfrm rot="20398545">
              <a:off x="1200150" y="2006600"/>
              <a:ext cx="112713" cy="45719"/>
            </a:xfrm>
            <a:prstGeom prst="arc">
              <a:avLst/>
            </a:prstGeom>
            <a:ln>
              <a:solidFill>
                <a:srgbClr val="693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198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9738004-5479-4DEB-8283-F4B0CFDAA45B}"/>
              </a:ext>
            </a:extLst>
          </p:cNvPr>
          <p:cNvGrpSpPr/>
          <p:nvPr/>
        </p:nvGrpSpPr>
        <p:grpSpPr>
          <a:xfrm>
            <a:off x="160529" y="1746724"/>
            <a:ext cx="2861675" cy="2752936"/>
            <a:chOff x="168613" y="1514533"/>
            <a:chExt cx="2861675" cy="2752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7630E6-BB3B-4221-9379-4C8370A477EE}"/>
                </a:ext>
              </a:extLst>
            </p:cNvPr>
            <p:cNvSpPr/>
            <p:nvPr/>
          </p:nvSpPr>
          <p:spPr>
            <a:xfrm>
              <a:off x="168613" y="1514533"/>
              <a:ext cx="2861675" cy="273396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Kể chuyện: Người đi săn và con nai trang 107 SGK Tiếng Việt 5 tập 1 | SGK  Tiếng Việt 5">
              <a:extLst>
                <a:ext uri="{FF2B5EF4-FFF2-40B4-BE49-F238E27FC236}">
                  <a16:creationId xmlns:a16="http://schemas.microsoft.com/office/drawing/2014/main" id="{4012E948-2C70-48A5-9B1F-AD2184FF5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10" b="58992"/>
            <a:stretch/>
          </p:blipFill>
          <p:spPr bwMode="auto">
            <a:xfrm>
              <a:off x="227765" y="1604935"/>
              <a:ext cx="2746017" cy="210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E162A3-9BD0-459C-BD75-DFE4104C6843}"/>
                </a:ext>
              </a:extLst>
            </p:cNvPr>
            <p:cNvSpPr/>
            <p:nvPr/>
          </p:nvSpPr>
          <p:spPr>
            <a:xfrm>
              <a:off x="538351" y="3498028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A80600D-8AAB-478F-9604-57F63D85FF8F}"/>
              </a:ext>
            </a:extLst>
          </p:cNvPr>
          <p:cNvGrpSpPr/>
          <p:nvPr/>
        </p:nvGrpSpPr>
        <p:grpSpPr>
          <a:xfrm>
            <a:off x="3142951" y="1765697"/>
            <a:ext cx="2861675" cy="2733963"/>
            <a:chOff x="3151035" y="1533506"/>
            <a:chExt cx="2861675" cy="27339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9EC93E-51B2-4FE0-B151-95614B1E01AD}"/>
                </a:ext>
              </a:extLst>
            </p:cNvPr>
            <p:cNvGrpSpPr/>
            <p:nvPr/>
          </p:nvGrpSpPr>
          <p:grpSpPr>
            <a:xfrm>
              <a:off x="3151035" y="1533506"/>
              <a:ext cx="2861675" cy="2733963"/>
              <a:chOff x="3307462" y="1514532"/>
              <a:chExt cx="2861675" cy="27339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348319-AA3D-44C9-BADC-7A5C5A3B89C9}"/>
                  </a:ext>
                </a:extLst>
              </p:cNvPr>
              <p:cNvSpPr/>
              <p:nvPr/>
            </p:nvSpPr>
            <p:spPr>
              <a:xfrm>
                <a:off x="3307462" y="1514532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D5253C6E-6A6C-44C8-B7DC-BEF73E1E7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89" r="1019" b="61039"/>
              <a:stretch/>
            </p:blipFill>
            <p:spPr bwMode="auto">
              <a:xfrm>
                <a:off x="3355740" y="1604935"/>
                <a:ext cx="2802178" cy="19967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DD6291-C23D-443B-BDA3-55517D1C56EE}"/>
                </a:ext>
              </a:extLst>
            </p:cNvPr>
            <p:cNvSpPr/>
            <p:nvPr/>
          </p:nvSpPr>
          <p:spPr>
            <a:xfrm>
              <a:off x="3584739" y="3498028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7BF821-3167-4EF0-B419-FB6A327A3190}"/>
              </a:ext>
            </a:extLst>
          </p:cNvPr>
          <p:cNvGrpSpPr/>
          <p:nvPr/>
        </p:nvGrpSpPr>
        <p:grpSpPr>
          <a:xfrm>
            <a:off x="6132210" y="1746722"/>
            <a:ext cx="2861675" cy="2756995"/>
            <a:chOff x="6140294" y="1514531"/>
            <a:chExt cx="2861675" cy="275699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EBEF099-36BB-4A37-9082-E9C4981DEAA2}"/>
                </a:ext>
              </a:extLst>
            </p:cNvPr>
            <p:cNvGrpSpPr/>
            <p:nvPr/>
          </p:nvGrpSpPr>
          <p:grpSpPr>
            <a:xfrm>
              <a:off x="6140294" y="1514531"/>
              <a:ext cx="2861675" cy="2733963"/>
              <a:chOff x="6029960" y="1514532"/>
              <a:chExt cx="2861675" cy="273396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925DB4-97EF-4EA7-BA8E-FBD6A779C334}"/>
                  </a:ext>
                </a:extLst>
              </p:cNvPr>
              <p:cNvSpPr/>
              <p:nvPr/>
            </p:nvSpPr>
            <p:spPr>
              <a:xfrm>
                <a:off x="6029960" y="1514532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C4BBB72F-2ABA-4E56-A234-A9AEAE698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54022" r="51009" b="4970"/>
              <a:stretch/>
            </p:blipFill>
            <p:spPr bwMode="auto">
              <a:xfrm>
                <a:off x="6087788" y="1618178"/>
                <a:ext cx="2746017" cy="2101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62158B-248E-4857-A81B-971937F1A192}"/>
                </a:ext>
              </a:extLst>
            </p:cNvPr>
            <p:cNvSpPr/>
            <p:nvPr/>
          </p:nvSpPr>
          <p:spPr>
            <a:xfrm>
              <a:off x="6555467" y="3502085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AFF2FC-7641-4861-8415-9A84133614E5}"/>
              </a:ext>
            </a:extLst>
          </p:cNvPr>
          <p:cNvGrpSpPr/>
          <p:nvPr/>
        </p:nvGrpSpPr>
        <p:grpSpPr>
          <a:xfrm>
            <a:off x="9158063" y="1737819"/>
            <a:ext cx="2861675" cy="2742866"/>
            <a:chOff x="9166147" y="1505628"/>
            <a:chExt cx="2861675" cy="274286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E52443-2ED5-4D8B-BE11-2400DD496AC7}"/>
                </a:ext>
              </a:extLst>
            </p:cNvPr>
            <p:cNvGrpSpPr/>
            <p:nvPr/>
          </p:nvGrpSpPr>
          <p:grpSpPr>
            <a:xfrm>
              <a:off x="9166147" y="1505628"/>
              <a:ext cx="2861675" cy="2733963"/>
              <a:chOff x="9161712" y="1839443"/>
              <a:chExt cx="2861675" cy="27339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7A04E5-E8D3-4415-8125-50A831EFDBA6}"/>
                  </a:ext>
                </a:extLst>
              </p:cNvPr>
              <p:cNvSpPr/>
              <p:nvPr/>
            </p:nvSpPr>
            <p:spPr>
              <a:xfrm>
                <a:off x="9161712" y="1839443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BE04561B-349C-4F34-8C01-56DB49AE5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6" t="53369" r="900" b="6647"/>
              <a:stretch/>
            </p:blipFill>
            <p:spPr bwMode="auto">
              <a:xfrm>
                <a:off x="9224433" y="1934944"/>
                <a:ext cx="2752468" cy="2049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7F39BC-7CAF-4E71-8F39-AF100C7E34F7}"/>
                </a:ext>
              </a:extLst>
            </p:cNvPr>
            <p:cNvSpPr/>
            <p:nvPr/>
          </p:nvSpPr>
          <p:spPr>
            <a:xfrm>
              <a:off x="9690071" y="3479053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4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14EC40E-4C8D-4E0C-9867-58DA3EE7B30F}"/>
              </a:ext>
            </a:extLst>
          </p:cNvPr>
          <p:cNvSpPr/>
          <p:nvPr/>
        </p:nvSpPr>
        <p:spPr>
          <a:xfrm>
            <a:off x="160529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Người đi săn chuẩn bị súng để đi săn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7EDB836-80A7-4667-899D-699060CE8CC8}"/>
              </a:ext>
            </a:extLst>
          </p:cNvPr>
          <p:cNvSpPr/>
          <p:nvPr/>
        </p:nvSpPr>
        <p:spPr>
          <a:xfrm>
            <a:off x="3161479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Dòng suối khuyên người đi săn đừng bắn con nai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4543B31-4611-482D-96DB-FAAA1051E43C}"/>
              </a:ext>
            </a:extLst>
          </p:cNvPr>
          <p:cNvSpPr/>
          <p:nvPr/>
        </p:nvSpPr>
        <p:spPr>
          <a:xfrm>
            <a:off x="6152680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Cây trám tức giận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C8D4930-F080-43D0-83DA-A73FC2CAAAAD}"/>
              </a:ext>
            </a:extLst>
          </p:cNvPr>
          <p:cNvSpPr/>
          <p:nvPr/>
        </p:nvSpPr>
        <p:spPr>
          <a:xfrm>
            <a:off x="9153630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Con nai lặng im, </a:t>
            </a:r>
          </a:p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trắng muốt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117E33-BAB9-42D6-9BCC-3E4D927E3F4B}"/>
              </a:ext>
            </a:extLst>
          </p:cNvPr>
          <p:cNvSpPr/>
          <p:nvPr/>
        </p:nvSpPr>
        <p:spPr>
          <a:xfrm>
            <a:off x="4509009" y="28513"/>
            <a:ext cx="3246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3810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 CHUYỆN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34DE65-97A1-46BA-AF70-8123E43FE013}"/>
              </a:ext>
            </a:extLst>
          </p:cNvPr>
          <p:cNvSpPr/>
          <p:nvPr/>
        </p:nvSpPr>
        <p:spPr>
          <a:xfrm>
            <a:off x="2550139" y="782430"/>
            <a:ext cx="71641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NGƯỜI ĐI SĂN VÀ CON NAI</a:t>
            </a:r>
            <a:endParaRPr lang="en-US" sz="4800" b="1" cap="none" spc="0">
              <a:ln w="381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01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E9748-0D64-4872-AFA5-5A82E05EC2DE}"/>
              </a:ext>
            </a:extLst>
          </p:cNvPr>
          <p:cNvGrpSpPr/>
          <p:nvPr/>
        </p:nvGrpSpPr>
        <p:grpSpPr>
          <a:xfrm>
            <a:off x="5034550" y="140667"/>
            <a:ext cx="2254895" cy="2352162"/>
            <a:chOff x="4609353" y="343643"/>
            <a:chExt cx="2957771" cy="3085357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3C40C8F-3D4D-4E4E-B5AD-02E0F65F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353" y="476308"/>
              <a:ext cx="2955876" cy="2952692"/>
            </a:xfrm>
            <a:custGeom>
              <a:avLst/>
              <a:gdLst>
                <a:gd name="T0" fmla="*/ 929 w 1857"/>
                <a:gd name="T1" fmla="*/ 0 h 1855"/>
                <a:gd name="T2" fmla="*/ 1857 w 1857"/>
                <a:gd name="T3" fmla="*/ 928 h 1855"/>
                <a:gd name="T4" fmla="*/ 929 w 1857"/>
                <a:gd name="T5" fmla="*/ 1855 h 1855"/>
                <a:gd name="T6" fmla="*/ 0 w 1857"/>
                <a:gd name="T7" fmla="*/ 928 h 1855"/>
                <a:gd name="T8" fmla="*/ 929 w 1857"/>
                <a:gd name="T9" fmla="*/ 0 h 1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1855">
                  <a:moveTo>
                    <a:pt x="929" y="0"/>
                  </a:moveTo>
                  <a:lnTo>
                    <a:pt x="1857" y="928"/>
                  </a:lnTo>
                  <a:lnTo>
                    <a:pt x="929" y="1855"/>
                  </a:lnTo>
                  <a:lnTo>
                    <a:pt x="0" y="9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7BC6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06" tIns="60953" rIns="121906" bIns="60953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 b="1" dirty="0">
                <a:latin typeface="UTM God's Word" panose="02040603050506020204" pitchFamily="18" charset="0"/>
                <a:ea typeface="字魂70号-灵悦黑体" panose="00000500000000000000" pitchFamily="2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F5AED3E-C403-4E55-80B9-93F046B326D8}"/>
                </a:ext>
              </a:extLst>
            </p:cNvPr>
            <p:cNvGrpSpPr/>
            <p:nvPr/>
          </p:nvGrpSpPr>
          <p:grpSpPr>
            <a:xfrm>
              <a:off x="4611248" y="343643"/>
              <a:ext cx="2955876" cy="2952692"/>
              <a:chOff x="4611248" y="343643"/>
              <a:chExt cx="2955876" cy="2952692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248" y="343643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57A9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 b="1" dirty="0">
                  <a:latin typeface="UTM God's Word" panose="02040603050506020204" pitchFamily="18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8" name="文本框 2">
                <a:extLst>
                  <a:ext uri="{FF2B5EF4-FFF2-40B4-BE49-F238E27FC236}">
                    <a16:creationId xmlns:a16="http://schemas.microsoft.com/office/drawing/2014/main" id="{6ADBD26F-0094-4E38-AF5F-24DF43B8B4A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5197552" y="605478"/>
                <a:ext cx="1608135" cy="232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vi-VN" altLang="zh-CN" sz="11500" b="1">
                    <a:solidFill>
                      <a:schemeClr val="bg1"/>
                    </a:solidFill>
                    <a:latin typeface="UTM Showcard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3</a:t>
                </a:r>
                <a:endParaRPr lang="zh-CN" altLang="en-US" sz="11500" b="1" dirty="0">
                  <a:solidFill>
                    <a:schemeClr val="bg1"/>
                  </a:solidFill>
                  <a:latin typeface="UTM Showcard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453D96-F2AF-4E34-88DC-95180CB83E48}"/>
              </a:ext>
            </a:extLst>
          </p:cNvPr>
          <p:cNvSpPr/>
          <p:nvPr/>
        </p:nvSpPr>
        <p:spPr>
          <a:xfrm>
            <a:off x="4113757" y="2490164"/>
            <a:ext cx="44871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LIÊN HỆ</a:t>
            </a:r>
            <a:endParaRPr lang="en-US" sz="96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E6392CC-D079-47F3-89A1-6386D1C67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78829" y="2691904"/>
            <a:ext cx="2713171" cy="41660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C5158B-3144-429F-A7D5-A3F5C41FF2F7}"/>
              </a:ext>
            </a:extLst>
          </p:cNvPr>
          <p:cNvGrpSpPr/>
          <p:nvPr/>
        </p:nvGrpSpPr>
        <p:grpSpPr>
          <a:xfrm>
            <a:off x="240540" y="754114"/>
            <a:ext cx="4214963" cy="6064694"/>
            <a:chOff x="240540" y="1592028"/>
            <a:chExt cx="3586618" cy="5160601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63BABE94-1230-46FC-A10F-2BCD2FD2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40540" y="1592028"/>
              <a:ext cx="3586618" cy="516060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E526C0-15CA-4B47-9B77-0A8E5EA73A7A}"/>
                </a:ext>
              </a:extLst>
            </p:cNvPr>
            <p:cNvSpPr/>
            <p:nvPr/>
          </p:nvSpPr>
          <p:spPr>
            <a:xfrm>
              <a:off x="1251584" y="2028080"/>
              <a:ext cx="45719" cy="66675"/>
            </a:xfrm>
            <a:prstGeom prst="ellipse">
              <a:avLst/>
            </a:prstGeom>
            <a:solidFill>
              <a:srgbClr val="693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47F91E1-297C-46ED-9850-38166B5B13FE}"/>
                </a:ext>
              </a:extLst>
            </p:cNvPr>
            <p:cNvSpPr/>
            <p:nvPr/>
          </p:nvSpPr>
          <p:spPr>
            <a:xfrm rot="20398545">
              <a:off x="1200150" y="2006600"/>
              <a:ext cx="112713" cy="45719"/>
            </a:xfrm>
            <a:prstGeom prst="arc">
              <a:avLst/>
            </a:prstGeom>
            <a:ln>
              <a:solidFill>
                <a:srgbClr val="693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7583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áp-luật-bảo-vệ-động-vật-hoang-dã-_1_">
            <a:hlinkClick r:id="" action="ppaction://media"/>
            <a:extLst>
              <a:ext uri="{FF2B5EF4-FFF2-40B4-BE49-F238E27FC236}">
                <a16:creationId xmlns:a16="http://schemas.microsoft.com/office/drawing/2014/main" id="{2902D21C-EC27-4CC1-9F08-AF6C8374C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4B5792-2D98-4EBA-9C1B-FA0D700ED286}"/>
              </a:ext>
            </a:extLst>
          </p:cNvPr>
          <p:cNvSpPr/>
          <p:nvPr/>
        </p:nvSpPr>
        <p:spPr>
          <a:xfrm>
            <a:off x="835715" y="401642"/>
            <a:ext cx="4127835" cy="209946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841285-26A9-47B3-A22D-363B014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32" y="942874"/>
            <a:ext cx="35879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vi-VN" altLang="vi-VN" sz="2800" b="1">
                <a:solidFill>
                  <a:srgbClr val="00B050"/>
                </a:solidFill>
                <a:latin typeface="UTM Flamenco" panose="02040603050506020204" pitchFamily="18" charset="0"/>
              </a:rPr>
              <a:t>Em sẽ làm gì để bảo vệ các loài thú hoang dã ?</a:t>
            </a:r>
            <a:endParaRPr lang="en-US" altLang="vi-VN" sz="2800" b="1">
              <a:solidFill>
                <a:srgbClr val="00B050"/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1379887">
            <a:off x="3623768" y="2138602"/>
            <a:ext cx="5975883" cy="38337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B4C3FD8B-39E8-4A7E-92E4-CC6CE6F16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805" y="3069281"/>
            <a:ext cx="48550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vi-VN" altLang="vi-VN" sz="2000" b="1">
                <a:solidFill>
                  <a:srgbClr val="002060"/>
                </a:solidFill>
                <a:latin typeface="UTM Flamenco" panose="02040603050506020204" pitchFamily="18" charset="0"/>
              </a:rPr>
              <a:t>+  Không săn bắt các loài động vật hoang dã.</a:t>
            </a:r>
          </a:p>
          <a:p>
            <a:pPr algn="just"/>
            <a:r>
              <a:rPr lang="vi-VN" altLang="vi-VN" sz="2000" b="1">
                <a:solidFill>
                  <a:srgbClr val="002060"/>
                </a:solidFill>
                <a:latin typeface="UTM Flamenco" panose="02040603050506020204" pitchFamily="18" charset="0"/>
              </a:rPr>
              <a:t>+ Báo cho cơ quan chức năng những hành động như săn bắt, buôn bán trái phép … động vật quý hiếm.</a:t>
            </a:r>
          </a:p>
          <a:p>
            <a:pPr algn="just"/>
            <a:r>
              <a:rPr lang="vi-VN" altLang="vi-VN" sz="2000" b="1">
                <a:solidFill>
                  <a:srgbClr val="002060"/>
                </a:solidFill>
                <a:latin typeface="UTM Flamenco" panose="02040603050506020204" pitchFamily="18" charset="0"/>
              </a:rPr>
              <a:t>+ Tuyên truyền cho mọi người biết về vai trò và nguy cơ tuyệt chủng của động vật quý hiếm để mọi người cùng tham gia bảo vệ.</a:t>
            </a:r>
            <a:endParaRPr lang="en-US" altLang="vi-VN" sz="20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0971133">
            <a:off x="1414358" y="418478"/>
            <a:ext cx="9521605" cy="57686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B5106A0E-8BD4-4302-9150-7ECFE753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972" y="2943932"/>
            <a:ext cx="67766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vi-VN" altLang="vi-VN" sz="3000" b="1">
                <a:solidFill>
                  <a:srgbClr val="002060"/>
                </a:solidFill>
                <a:latin typeface="UTM Flamenco" panose="02040603050506020204" pitchFamily="18" charset="0"/>
              </a:rPr>
              <a:t>- Kể câu chuyện: Người đi săn và con nai.</a:t>
            </a:r>
          </a:p>
          <a:p>
            <a:pPr algn="just"/>
            <a:r>
              <a:rPr lang="vi-VN" altLang="vi-VN" sz="3000" b="1">
                <a:solidFill>
                  <a:srgbClr val="002060"/>
                </a:solidFill>
                <a:latin typeface="UTM Flamenco" panose="02040603050506020204" pitchFamily="18" charset="0"/>
              </a:rPr>
              <a:t>- Chuẩn bị bài mới.</a:t>
            </a:r>
            <a:endParaRPr lang="en-US" altLang="vi-VN" sz="30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1B9E4-32C6-4F4F-96EC-A95EC7FA0F7D}"/>
              </a:ext>
            </a:extLst>
          </p:cNvPr>
          <p:cNvSpPr/>
          <p:nvPr/>
        </p:nvSpPr>
        <p:spPr>
          <a:xfrm>
            <a:off x="3995130" y="1147222"/>
            <a:ext cx="43059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Dặn dò:</a:t>
            </a:r>
            <a:endParaRPr lang="en-US" sz="88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0" name="Cloud 19">
            <a:extLst>
              <a:ext uri="{FF2B5EF4-FFF2-40B4-BE49-F238E27FC236}">
                <a16:creationId xmlns:a16="http://schemas.microsoft.com/office/drawing/2014/main" id="{F6CC44A0-9B53-46AB-9DF7-08AF35ADB781}"/>
              </a:ext>
            </a:extLst>
          </p:cNvPr>
          <p:cNvSpPr/>
          <p:nvPr/>
        </p:nvSpPr>
        <p:spPr>
          <a:xfrm rot="10971133">
            <a:off x="1414358" y="418478"/>
            <a:ext cx="9521605" cy="5768625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1D3E68-1871-435B-B80A-162DD15F38C7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3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19C0298-9896-4594-9BE9-99297D21C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thiếu niên tiền phong quàng khăn đỏ minh họa">
              <a:extLst>
                <a:ext uri="{FF2B5EF4-FFF2-40B4-BE49-F238E27FC236}">
                  <a16:creationId xmlns:a16="http://schemas.microsoft.com/office/drawing/2014/main" id="{2FB4EB3C-851F-4D89-9403-25259AF31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8B51CF-ED0E-47A2-B407-290A99F5D758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F03F160-FF7E-45E3-8B77-130A6B9F1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3D4055-8EC5-461B-90B1-E4C0683223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2B528B9-BABA-484A-B887-FE1D4F5D0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2D9FF-E545-49D8-AB8C-4B637FCEE0E9}"/>
              </a:ext>
            </a:extLst>
          </p:cNvPr>
          <p:cNvSpPr/>
          <p:nvPr/>
        </p:nvSpPr>
        <p:spPr>
          <a:xfrm>
            <a:off x="2496034" y="2250217"/>
            <a:ext cx="6916317" cy="28330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đến đây là kết thúc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ái chào các em!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nhiều sức khỏe</a:t>
            </a:r>
          </a:p>
          <a:p>
            <a:pPr algn="ctr"/>
            <a:r>
              <a:rPr lang="en-US" sz="6000" b="1">
                <a:ln w="38100">
                  <a:solidFill>
                    <a:srgbClr val="FF3399"/>
                  </a:solidFill>
                  <a:prstDash val="solid"/>
                </a:ln>
                <a:solidFill>
                  <a:srgbClr val="FFA3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học tập thật tốt nhé!</a:t>
            </a:r>
          </a:p>
        </p:txBody>
      </p:sp>
    </p:spTree>
    <p:extLst>
      <p:ext uri="{BB962C8B-B14F-4D97-AF65-F5344CB8AC3E}">
        <p14:creationId xmlns:p14="http://schemas.microsoft.com/office/powerpoint/2010/main" val="268284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CBA2A30-6456-49E5-8147-11D92609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29480" y="8903"/>
            <a:ext cx="4174253" cy="21674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08F491-9CC3-4108-B675-BD9CAAFE1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sp>
        <p:nvSpPr>
          <p:cNvPr id="47" name="Oval 13">
            <a:extLst>
              <a:ext uri="{FF2B5EF4-FFF2-40B4-BE49-F238E27FC236}">
                <a16:creationId xmlns:a16="http://schemas.microsoft.com/office/drawing/2014/main" id="{10F2A9F2-9CDB-413A-9463-0AE55C67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62" y="1503581"/>
            <a:ext cx="811666" cy="8158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字魂70号-灵悦黑体" panose="00000500000000000000" pitchFamily="2" charset="-122"/>
                <a:sym typeface="字魂105号-简雅黑" panose="00000500000000000000" pitchFamily="2" charset="-122"/>
              </a:rPr>
              <a:t>1</a:t>
            </a:r>
          </a:p>
        </p:txBody>
      </p:sp>
      <p:sp>
        <p:nvSpPr>
          <p:cNvPr id="48" name="Oval 13">
            <a:extLst>
              <a:ext uri="{FF2B5EF4-FFF2-40B4-BE49-F238E27FC236}">
                <a16:creationId xmlns:a16="http://schemas.microsoft.com/office/drawing/2014/main" id="{CEA57240-466B-45BC-BA10-9250BA63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62" y="2956265"/>
            <a:ext cx="811666" cy="8158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字魂70号-灵悦黑体" panose="00000500000000000000" pitchFamily="2" charset="-122"/>
                <a:sym typeface="字魂105号-简雅黑" panose="00000500000000000000" pitchFamily="2" charset="-122"/>
              </a:rPr>
              <a:t>2</a:t>
            </a: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DF0A8EB1-AC53-4950-AA26-E69124788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5" y="4440103"/>
            <a:ext cx="811666" cy="8158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字魂70号-灵悦黑体" panose="00000500000000000000" pitchFamily="2" charset="-122"/>
                <a:sym typeface="字魂105号-简雅黑" panose="00000500000000000000" pitchFamily="2" charset="-122"/>
              </a:rPr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DD8A0BA-9F95-4A21-B4A6-FB6713B6313D}"/>
              </a:ext>
            </a:extLst>
          </p:cNvPr>
          <p:cNvSpPr/>
          <p:nvPr/>
        </p:nvSpPr>
        <p:spPr>
          <a:xfrm>
            <a:off x="1060359" y="1563314"/>
            <a:ext cx="57647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800" b="1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Kể lại từng đoạn câu chuyện </a:t>
            </a:r>
            <a:endParaRPr lang="en-US" sz="2800" b="1">
              <a:ln w="5715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  <a:p>
            <a:r>
              <a:rPr lang="vi-VN" sz="2800" b="1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theo tranh minh hoạ </a:t>
            </a:r>
            <a:endParaRPr lang="vi-VN" sz="2800" b="1" cap="none" spc="0">
              <a:ln w="5715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9D6B99-7FFD-4DAF-83D0-8DF4B4461CC4}"/>
              </a:ext>
            </a:extLst>
          </p:cNvPr>
          <p:cNvSpPr/>
          <p:nvPr/>
        </p:nvSpPr>
        <p:spPr>
          <a:xfrm>
            <a:off x="982528" y="2928512"/>
            <a:ext cx="67681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800" b="1" cap="none" spc="0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tưởng tượng và nêu được kết thúc </a:t>
            </a:r>
            <a:endParaRPr lang="en-US" sz="2800" b="1" cap="none" spc="0">
              <a:ln w="5715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  <a:p>
            <a:r>
              <a:rPr lang="vi-VN" sz="2800" b="1" cap="none" spc="0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câu chuyện một cách hợp lí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9CBE65-E369-424F-B54C-A06574BBC9EB}"/>
              </a:ext>
            </a:extLst>
          </p:cNvPr>
          <p:cNvSpPr/>
          <p:nvPr/>
        </p:nvSpPr>
        <p:spPr>
          <a:xfrm>
            <a:off x="1060359" y="4425160"/>
            <a:ext cx="58961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800" b="1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Hiểu được ý nghĩa câu chuyện</a:t>
            </a:r>
          </a:p>
          <a:p>
            <a:r>
              <a:rPr lang="vi-VN" sz="2800" b="1" cap="none" spc="0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Người thợ săn và con nai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00A4DA-712E-4101-830B-D915D1FB34EC}"/>
              </a:ext>
            </a:extLst>
          </p:cNvPr>
          <p:cNvSpPr/>
          <p:nvPr/>
        </p:nvSpPr>
        <p:spPr>
          <a:xfrm>
            <a:off x="2559957" y="101599"/>
            <a:ext cx="7072086" cy="11429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latin typeface="UTM Showcard" panose="02040603050506020204" pitchFamily="18" charset="0"/>
              </a:rPr>
              <a:t>MỤC TIÊU BÀI HỌC</a:t>
            </a:r>
            <a:endParaRPr lang="en-US" sz="5400" b="1" cap="none" spc="0">
              <a:ln w="28575" cmpd="sng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54" name="图片 7">
            <a:extLst>
              <a:ext uri="{FF2B5EF4-FFF2-40B4-BE49-F238E27FC236}">
                <a16:creationId xmlns:a16="http://schemas.microsoft.com/office/drawing/2014/main" id="{955B6E83-46FB-4DFD-AA5B-3E7DACB18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86" y="-480076"/>
            <a:ext cx="3958447" cy="4713906"/>
          </a:xfrm>
          <a:prstGeom prst="rect">
            <a:avLst/>
          </a:prstGeom>
        </p:spPr>
      </p:pic>
      <p:sp>
        <p:nvSpPr>
          <p:cNvPr id="55" name="Oval 13">
            <a:extLst>
              <a:ext uri="{FF2B5EF4-FFF2-40B4-BE49-F238E27FC236}">
                <a16:creationId xmlns:a16="http://schemas.microsoft.com/office/drawing/2014/main" id="{6E45AB9B-C6B4-43ED-84BC-AB7BDA76D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62" y="5839597"/>
            <a:ext cx="811666" cy="8158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UTM Avo" panose="02040603050506020204" pitchFamily="18" charset="0"/>
                <a:ea typeface="字魂70号-灵悦黑体" panose="00000500000000000000" pitchFamily="2" charset="-122"/>
                <a:sym typeface="字魂105号-简雅黑" panose="00000500000000000000" pitchFamily="2" charset="-122"/>
              </a:rPr>
              <a:t>4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字魂70号-灵悦黑体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205A6BC-9723-4AA0-B475-A8BA93B324ED}"/>
              </a:ext>
            </a:extLst>
          </p:cNvPr>
          <p:cNvSpPr/>
          <p:nvPr/>
        </p:nvSpPr>
        <p:spPr>
          <a:xfrm>
            <a:off x="1060359" y="5985890"/>
            <a:ext cx="87030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800" b="1" cap="none" spc="0">
                <a:ln w="5715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Có ý thức và trách nhiệm bảo vệ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11000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E9748-0D64-4872-AFA5-5A82E05EC2DE}"/>
              </a:ext>
            </a:extLst>
          </p:cNvPr>
          <p:cNvGrpSpPr/>
          <p:nvPr/>
        </p:nvGrpSpPr>
        <p:grpSpPr>
          <a:xfrm>
            <a:off x="5034550" y="140667"/>
            <a:ext cx="2254895" cy="2352162"/>
            <a:chOff x="4609353" y="343643"/>
            <a:chExt cx="2957771" cy="3085357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03C40C8F-3D4D-4E4E-B5AD-02E0F65F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353" y="476308"/>
              <a:ext cx="2955876" cy="2952692"/>
            </a:xfrm>
            <a:custGeom>
              <a:avLst/>
              <a:gdLst>
                <a:gd name="T0" fmla="*/ 929 w 1857"/>
                <a:gd name="T1" fmla="*/ 0 h 1855"/>
                <a:gd name="T2" fmla="*/ 1857 w 1857"/>
                <a:gd name="T3" fmla="*/ 928 h 1855"/>
                <a:gd name="T4" fmla="*/ 929 w 1857"/>
                <a:gd name="T5" fmla="*/ 1855 h 1855"/>
                <a:gd name="T6" fmla="*/ 0 w 1857"/>
                <a:gd name="T7" fmla="*/ 928 h 1855"/>
                <a:gd name="T8" fmla="*/ 929 w 1857"/>
                <a:gd name="T9" fmla="*/ 0 h 1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7" h="1855">
                  <a:moveTo>
                    <a:pt x="929" y="0"/>
                  </a:moveTo>
                  <a:lnTo>
                    <a:pt x="1857" y="928"/>
                  </a:lnTo>
                  <a:lnTo>
                    <a:pt x="929" y="1855"/>
                  </a:lnTo>
                  <a:lnTo>
                    <a:pt x="0" y="9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7BC6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06" tIns="60953" rIns="121906" bIns="60953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 b="1" dirty="0">
                <a:latin typeface="UTM God's Word" panose="02040603050506020204" pitchFamily="18" charset="0"/>
                <a:ea typeface="字魂70号-灵悦黑体" panose="00000500000000000000" pitchFamily="2" charset="-122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F5AED3E-C403-4E55-80B9-93F046B326D8}"/>
                </a:ext>
              </a:extLst>
            </p:cNvPr>
            <p:cNvGrpSpPr/>
            <p:nvPr/>
          </p:nvGrpSpPr>
          <p:grpSpPr>
            <a:xfrm>
              <a:off x="4611248" y="343643"/>
              <a:ext cx="2955876" cy="2952692"/>
              <a:chOff x="4611248" y="343643"/>
              <a:chExt cx="2955876" cy="2952692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8B13F120-265A-418B-A4D1-0D71A05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248" y="343643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57A9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 b="1" dirty="0">
                  <a:latin typeface="UTM God's Word" panose="02040603050506020204" pitchFamily="18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8" name="文本框 2">
                <a:extLst>
                  <a:ext uri="{FF2B5EF4-FFF2-40B4-BE49-F238E27FC236}">
                    <a16:creationId xmlns:a16="http://schemas.microsoft.com/office/drawing/2014/main" id="{6ADBD26F-0094-4E38-AF5F-24DF43B8B4A1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5197552" y="605478"/>
                <a:ext cx="1608135" cy="2321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vi-VN" altLang="zh-CN" sz="11500" b="1">
                    <a:solidFill>
                      <a:schemeClr val="bg1"/>
                    </a:solidFill>
                    <a:latin typeface="UTM Showcard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1</a:t>
                </a:r>
                <a:endParaRPr lang="zh-CN" altLang="en-US" sz="11500" b="1" dirty="0">
                  <a:solidFill>
                    <a:schemeClr val="bg1"/>
                  </a:solidFill>
                  <a:latin typeface="UTM Showcard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453D96-F2AF-4E34-88DC-95180CB83E48}"/>
              </a:ext>
            </a:extLst>
          </p:cNvPr>
          <p:cNvSpPr/>
          <p:nvPr/>
        </p:nvSpPr>
        <p:spPr>
          <a:xfrm>
            <a:off x="3265700" y="2490164"/>
            <a:ext cx="56605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latin typeface="UTM Cookies" panose="02040603050506020204" pitchFamily="18" charset="0"/>
              </a:rPr>
              <a:t>KHÁM PHÁ</a:t>
            </a:r>
            <a:endParaRPr lang="en-US" sz="9600" b="1" cap="none" spc="0">
              <a:ln w="57150">
                <a:solidFill>
                  <a:srgbClr val="57A980"/>
                </a:solidFill>
                <a:prstDash val="solid"/>
              </a:ln>
              <a:solidFill>
                <a:srgbClr val="B0E53B"/>
              </a:solidFill>
              <a:latin typeface="UTM Cookies" panose="020406030505060202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E6392CC-D079-47F3-89A1-6386D1C67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78829" y="2691904"/>
            <a:ext cx="2713171" cy="416609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C5158B-3144-429F-A7D5-A3F5C41FF2F7}"/>
              </a:ext>
            </a:extLst>
          </p:cNvPr>
          <p:cNvGrpSpPr/>
          <p:nvPr/>
        </p:nvGrpSpPr>
        <p:grpSpPr>
          <a:xfrm>
            <a:off x="240540" y="754114"/>
            <a:ext cx="4214963" cy="6064694"/>
            <a:chOff x="240540" y="1592028"/>
            <a:chExt cx="3586618" cy="5160601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63BABE94-1230-46FC-A10F-2BCD2FD2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40540" y="1592028"/>
              <a:ext cx="3586618" cy="516060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3E526C0-15CA-4B47-9B77-0A8E5EA73A7A}"/>
                </a:ext>
              </a:extLst>
            </p:cNvPr>
            <p:cNvSpPr/>
            <p:nvPr/>
          </p:nvSpPr>
          <p:spPr>
            <a:xfrm>
              <a:off x="1251584" y="2028080"/>
              <a:ext cx="45719" cy="66675"/>
            </a:xfrm>
            <a:prstGeom prst="ellipse">
              <a:avLst/>
            </a:prstGeom>
            <a:solidFill>
              <a:srgbClr val="693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47F91E1-297C-46ED-9850-38166B5B13FE}"/>
                </a:ext>
              </a:extLst>
            </p:cNvPr>
            <p:cNvSpPr/>
            <p:nvPr/>
          </p:nvSpPr>
          <p:spPr>
            <a:xfrm rot="20398545">
              <a:off x="1200150" y="2006600"/>
              <a:ext cx="112713" cy="45719"/>
            </a:xfrm>
            <a:prstGeom prst="arc">
              <a:avLst/>
            </a:prstGeom>
            <a:ln>
              <a:solidFill>
                <a:srgbClr val="693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450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1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053BFFC-77B8-4491-93B3-4328942B4784}"/>
              </a:ext>
            </a:extLst>
          </p:cNvPr>
          <p:cNvSpPr/>
          <p:nvPr/>
        </p:nvSpPr>
        <p:spPr>
          <a:xfrm>
            <a:off x="6140104" y="974326"/>
            <a:ext cx="5124465" cy="45339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3" descr="den_pin_deo_tran_chong_nuoc_co_lon_sf_t32__7">
            <a:extLst>
              <a:ext uri="{FF2B5EF4-FFF2-40B4-BE49-F238E27FC236}">
                <a16:creationId xmlns:a16="http://schemas.microsoft.com/office/drawing/2014/main" id="{2EE38C5F-AACD-434E-A0DB-77337BEC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" b="92600" l="0" r="100000">
                        <a14:foregroundMark x1="16200" y1="63000" x2="23000" y2="7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64" y="1038760"/>
            <a:ext cx="2531645" cy="27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8BA244-D0A8-4D2E-9428-2DFE9B4949E8}"/>
              </a:ext>
            </a:extLst>
          </p:cNvPr>
          <p:cNvSpPr/>
          <p:nvPr/>
        </p:nvSpPr>
        <p:spPr>
          <a:xfrm>
            <a:off x="706012" y="974326"/>
            <a:ext cx="5124465" cy="45339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E743C314-778B-4489-86FB-ECC380643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39" y="3335191"/>
            <a:ext cx="45236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Súng kíp: là </a:t>
            </a:r>
            <a:r>
              <a:rPr lang="vi-VN" altLang="vi-VN" sz="2400" b="1">
                <a:solidFill>
                  <a:srgbClr val="002060"/>
                </a:solidFill>
              </a:rPr>
              <a:t>s</a:t>
            </a:r>
            <a:r>
              <a:rPr lang="en-US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úng trường loại cũ chế tạo theo phương pháp thủ công, nạp thuốc phóng và đạn từ miệng nòng, phát hỏa bằng một kíp</a:t>
            </a:r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 kiểu va đập đặt ở đuôi nòng. </a:t>
            </a:r>
            <a:endParaRPr lang="en-US" altLang="vi-VN" sz="24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pic>
        <p:nvPicPr>
          <p:cNvPr id="2050" name="Picture 2" descr="Lạnh lùng vác súng vào quán cà phê bắn người">
            <a:extLst>
              <a:ext uri="{FF2B5EF4-FFF2-40B4-BE49-F238E27FC236}">
                <a16:creationId xmlns:a16="http://schemas.microsoft.com/office/drawing/2014/main" id="{4211F6EA-FBD6-4BBE-B961-7F3CF5BA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3" b="94933" l="1200" r="98000">
                        <a14:backgroundMark x1="74800" y1="63467" x2="74800" y2="63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824" flipH="1">
            <a:off x="900307" y="786304"/>
            <a:ext cx="4259053" cy="31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8">
            <a:extLst>
              <a:ext uri="{FF2B5EF4-FFF2-40B4-BE49-F238E27FC236}">
                <a16:creationId xmlns:a16="http://schemas.microsoft.com/office/drawing/2014/main" id="{CA2FE530-FEF2-4395-897E-5D31F69A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933" y="3892691"/>
            <a:ext cx="45236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vi-VN" sz="2400" b="1">
                <a:solidFill>
                  <a:srgbClr val="002060"/>
                </a:solidFill>
                <a:latin typeface="UTM Flamenco" panose="02040603050506020204" pitchFamily="18" charset="0"/>
              </a:rPr>
              <a:t>Đèn ló: là loại đèn thường đeo trước trán, đèn chỉ để  ánh sáng chiếu ra một phía, dùng để rọi xa.</a:t>
            </a:r>
            <a:endParaRPr lang="en-US" altLang="vi-VN" sz="24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4B5792-2D98-4EBA-9C1B-FA0D700ED286}"/>
              </a:ext>
            </a:extLst>
          </p:cNvPr>
          <p:cNvSpPr/>
          <p:nvPr/>
        </p:nvSpPr>
        <p:spPr>
          <a:xfrm>
            <a:off x="3250297" y="720583"/>
            <a:ext cx="6477000" cy="46609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841285-26A9-47B3-A22D-363B014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629" y="2218837"/>
            <a:ext cx="512773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vi-VN" altLang="vi-VN" sz="4400" b="1">
                <a:solidFill>
                  <a:srgbClr val="002060"/>
                </a:solidFill>
                <a:latin typeface="UTM Flamenco" panose="02040603050506020204" pitchFamily="18" charset="0"/>
              </a:rPr>
              <a:t>Vì sao người đi săn </a:t>
            </a:r>
          </a:p>
          <a:p>
            <a:pPr algn="ctr"/>
            <a:r>
              <a:rPr lang="vi-VN" altLang="vi-VN" sz="4400" b="1">
                <a:solidFill>
                  <a:srgbClr val="002060"/>
                </a:solidFill>
                <a:latin typeface="UTM Flamenco" panose="02040603050506020204" pitchFamily="18" charset="0"/>
              </a:rPr>
              <a:t>không bắn con nai ?</a:t>
            </a:r>
            <a:endParaRPr lang="en-US" altLang="vi-VN" sz="44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88DF8F-C9B7-4EDD-AD4F-76E87ED1A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67176" y="3456108"/>
            <a:ext cx="3374320" cy="30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2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">
            <a:extLst>
              <a:ext uri="{FF2B5EF4-FFF2-40B4-BE49-F238E27FC236}">
                <a16:creationId xmlns:a16="http://schemas.microsoft.com/office/drawing/2014/main" id="{6CCF7EE4-141D-4BEF-AE6B-B363905F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321"/>
            <a:ext cx="2182557" cy="6358679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DC90B53A-83BF-4C62-BB0B-A8577383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72" y="0"/>
            <a:ext cx="4273296" cy="6858000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54B5792-2D98-4EBA-9C1B-FA0D700ED286}"/>
              </a:ext>
            </a:extLst>
          </p:cNvPr>
          <p:cNvSpPr/>
          <p:nvPr/>
        </p:nvSpPr>
        <p:spPr>
          <a:xfrm>
            <a:off x="1117600" y="593583"/>
            <a:ext cx="7165665" cy="46609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A8841285-26A9-47B3-A22D-363B014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796" y="1603517"/>
            <a:ext cx="582927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vi-VN" altLang="vi-VN" sz="4400" b="1">
                <a:solidFill>
                  <a:srgbClr val="002060"/>
                </a:solidFill>
                <a:latin typeface="UTM Flamenco" panose="02040603050506020204" pitchFamily="18" charset="0"/>
              </a:rPr>
              <a:t>Vì người đi săn thấy con nai rất đẹp, rất đáng yêu dưới ánh trăng nên không nỡ bắn nó. </a:t>
            </a:r>
            <a:endParaRPr lang="en-US" altLang="vi-VN" sz="4400" b="1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4F28CCD3-5543-450F-B33B-BB6F0EB19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70674" y="2422703"/>
            <a:ext cx="323526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8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9AFE0-A439-41AE-9FF9-851CE1318462}"/>
              </a:ext>
            </a:extLst>
          </p:cNvPr>
          <p:cNvGrpSpPr/>
          <p:nvPr/>
        </p:nvGrpSpPr>
        <p:grpSpPr>
          <a:xfrm>
            <a:off x="139700" y="63499"/>
            <a:ext cx="11912600" cy="6751006"/>
            <a:chOff x="0" y="131674"/>
            <a:chExt cx="24701770" cy="139987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408A57-EEB1-4BF2-8EED-079D4FC2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158006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5DBAED-1195-4AA9-BA20-EDAB5369E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09769" y="131674"/>
              <a:ext cx="12192001" cy="68579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FFEBED-5050-4135-8571-54799F2A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163589"/>
              <a:ext cx="12192001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C8B0B2-0E1E-47F6-B72A-0058A4E0F4EA}"/>
                </a:ext>
              </a:extLst>
            </p:cNvPr>
            <p:cNvGrpSpPr/>
            <p:nvPr/>
          </p:nvGrpSpPr>
          <p:grpSpPr>
            <a:xfrm>
              <a:off x="12509770" y="7163590"/>
              <a:ext cx="12192000" cy="6966857"/>
              <a:chOff x="0" y="-56187"/>
              <a:chExt cx="12192000" cy="69668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D6284B9-3896-4C1D-A2A1-EAE1180D8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r="1518"/>
              <a:stretch/>
            </p:blipFill>
            <p:spPr>
              <a:xfrm>
                <a:off x="0" y="-56187"/>
                <a:ext cx="12192000" cy="696685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9E02690-8484-4D81-97DB-06783A83A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88546" t="90458" r="5563" b="1573"/>
              <a:stretch/>
            </p:blipFill>
            <p:spPr>
              <a:xfrm>
                <a:off x="11462656" y="6302829"/>
                <a:ext cx="729343" cy="55517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7450E-BD43-4C74-928A-4A04FA4A9A9F}"/>
                  </a:ext>
                </a:extLst>
              </p:cNvPr>
              <p:cNvSpPr/>
              <p:nvPr/>
            </p:nvSpPr>
            <p:spPr>
              <a:xfrm>
                <a:off x="11696700" y="6406246"/>
                <a:ext cx="364670" cy="36467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ln w="19050">
                      <a:solidFill>
                        <a:schemeClr val="bg1"/>
                      </a:solidFill>
                    </a:ln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768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9738004-5479-4DEB-8283-F4B0CFDAA45B}"/>
              </a:ext>
            </a:extLst>
          </p:cNvPr>
          <p:cNvGrpSpPr/>
          <p:nvPr/>
        </p:nvGrpSpPr>
        <p:grpSpPr>
          <a:xfrm>
            <a:off x="160529" y="1746724"/>
            <a:ext cx="2861675" cy="2752936"/>
            <a:chOff x="168613" y="1514533"/>
            <a:chExt cx="2861675" cy="27529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7630E6-BB3B-4221-9379-4C8370A477EE}"/>
                </a:ext>
              </a:extLst>
            </p:cNvPr>
            <p:cNvSpPr/>
            <p:nvPr/>
          </p:nvSpPr>
          <p:spPr>
            <a:xfrm>
              <a:off x="168613" y="1514533"/>
              <a:ext cx="2861675" cy="273396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Kể chuyện: Người đi săn và con nai trang 107 SGK Tiếng Việt 5 tập 1 | SGK  Tiếng Việt 5">
              <a:extLst>
                <a:ext uri="{FF2B5EF4-FFF2-40B4-BE49-F238E27FC236}">
                  <a16:creationId xmlns:a16="http://schemas.microsoft.com/office/drawing/2014/main" id="{4012E948-2C70-48A5-9B1F-AD2184FF5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10" b="58992"/>
            <a:stretch/>
          </p:blipFill>
          <p:spPr bwMode="auto">
            <a:xfrm>
              <a:off x="227765" y="1604935"/>
              <a:ext cx="2746017" cy="210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E162A3-9BD0-459C-BD75-DFE4104C6843}"/>
                </a:ext>
              </a:extLst>
            </p:cNvPr>
            <p:cNvSpPr/>
            <p:nvPr/>
          </p:nvSpPr>
          <p:spPr>
            <a:xfrm>
              <a:off x="538351" y="3498028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A80600D-8AAB-478F-9604-57F63D85FF8F}"/>
              </a:ext>
            </a:extLst>
          </p:cNvPr>
          <p:cNvGrpSpPr/>
          <p:nvPr/>
        </p:nvGrpSpPr>
        <p:grpSpPr>
          <a:xfrm>
            <a:off x="3142951" y="1765697"/>
            <a:ext cx="2861675" cy="2733963"/>
            <a:chOff x="3151035" y="1533506"/>
            <a:chExt cx="2861675" cy="27339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9EC93E-51B2-4FE0-B151-95614B1E01AD}"/>
                </a:ext>
              </a:extLst>
            </p:cNvPr>
            <p:cNvGrpSpPr/>
            <p:nvPr/>
          </p:nvGrpSpPr>
          <p:grpSpPr>
            <a:xfrm>
              <a:off x="3151035" y="1533506"/>
              <a:ext cx="2861675" cy="2733963"/>
              <a:chOff x="3307462" y="1514532"/>
              <a:chExt cx="2861675" cy="27339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348319-AA3D-44C9-BADC-7A5C5A3B89C9}"/>
                  </a:ext>
                </a:extLst>
              </p:cNvPr>
              <p:cNvSpPr/>
              <p:nvPr/>
            </p:nvSpPr>
            <p:spPr>
              <a:xfrm>
                <a:off x="3307462" y="1514532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D5253C6E-6A6C-44C8-B7DC-BEF73E1E7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89" r="1019" b="61039"/>
              <a:stretch/>
            </p:blipFill>
            <p:spPr bwMode="auto">
              <a:xfrm>
                <a:off x="3355740" y="1604935"/>
                <a:ext cx="2802178" cy="19967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DD6291-C23D-443B-BDA3-55517D1C56EE}"/>
                </a:ext>
              </a:extLst>
            </p:cNvPr>
            <p:cNvSpPr/>
            <p:nvPr/>
          </p:nvSpPr>
          <p:spPr>
            <a:xfrm>
              <a:off x="3584739" y="3498028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7BF821-3167-4EF0-B419-FB6A327A3190}"/>
              </a:ext>
            </a:extLst>
          </p:cNvPr>
          <p:cNvGrpSpPr/>
          <p:nvPr/>
        </p:nvGrpSpPr>
        <p:grpSpPr>
          <a:xfrm>
            <a:off x="6132210" y="1746722"/>
            <a:ext cx="2861675" cy="2756995"/>
            <a:chOff x="6140294" y="1514531"/>
            <a:chExt cx="2861675" cy="275699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EBEF099-36BB-4A37-9082-E9C4981DEAA2}"/>
                </a:ext>
              </a:extLst>
            </p:cNvPr>
            <p:cNvGrpSpPr/>
            <p:nvPr/>
          </p:nvGrpSpPr>
          <p:grpSpPr>
            <a:xfrm>
              <a:off x="6140294" y="1514531"/>
              <a:ext cx="2861675" cy="2733963"/>
              <a:chOff x="6029960" y="1514532"/>
              <a:chExt cx="2861675" cy="273396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925DB4-97EF-4EA7-BA8E-FBD6A779C334}"/>
                  </a:ext>
                </a:extLst>
              </p:cNvPr>
              <p:cNvSpPr/>
              <p:nvPr/>
            </p:nvSpPr>
            <p:spPr>
              <a:xfrm>
                <a:off x="6029960" y="1514532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C4BBB72F-2ABA-4E56-A234-A9AEAE698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54022" r="51009" b="4970"/>
              <a:stretch/>
            </p:blipFill>
            <p:spPr bwMode="auto">
              <a:xfrm>
                <a:off x="6087788" y="1618178"/>
                <a:ext cx="2746017" cy="2101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62158B-248E-4857-A81B-971937F1A192}"/>
                </a:ext>
              </a:extLst>
            </p:cNvPr>
            <p:cNvSpPr/>
            <p:nvPr/>
          </p:nvSpPr>
          <p:spPr>
            <a:xfrm>
              <a:off x="6555467" y="3502085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AFF2FC-7641-4861-8415-9A84133614E5}"/>
              </a:ext>
            </a:extLst>
          </p:cNvPr>
          <p:cNvGrpSpPr/>
          <p:nvPr/>
        </p:nvGrpSpPr>
        <p:grpSpPr>
          <a:xfrm>
            <a:off x="9158063" y="1737819"/>
            <a:ext cx="2861675" cy="2742866"/>
            <a:chOff x="9166147" y="1505628"/>
            <a:chExt cx="2861675" cy="274286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E52443-2ED5-4D8B-BE11-2400DD496AC7}"/>
                </a:ext>
              </a:extLst>
            </p:cNvPr>
            <p:cNvGrpSpPr/>
            <p:nvPr/>
          </p:nvGrpSpPr>
          <p:grpSpPr>
            <a:xfrm>
              <a:off x="9166147" y="1505628"/>
              <a:ext cx="2861675" cy="2733963"/>
              <a:chOff x="9161712" y="1839443"/>
              <a:chExt cx="2861675" cy="27339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97A04E5-E8D3-4415-8125-50A831EFDBA6}"/>
                  </a:ext>
                </a:extLst>
              </p:cNvPr>
              <p:cNvSpPr/>
              <p:nvPr/>
            </p:nvSpPr>
            <p:spPr>
              <a:xfrm>
                <a:off x="9161712" y="1839443"/>
                <a:ext cx="2861675" cy="2733963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" descr="Kể chuyện: Người đi săn và con nai trang 107 SGK Tiếng Việt 5 tập 1 | SGK  Tiếng Việt 5">
                <a:extLst>
                  <a:ext uri="{FF2B5EF4-FFF2-40B4-BE49-F238E27FC236}">
                    <a16:creationId xmlns:a16="http://schemas.microsoft.com/office/drawing/2014/main" id="{BE04561B-349C-4F34-8C01-56DB49AE59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6" t="53369" r="900" b="6647"/>
              <a:stretch/>
            </p:blipFill>
            <p:spPr bwMode="auto">
              <a:xfrm>
                <a:off x="9224433" y="1934944"/>
                <a:ext cx="2752468" cy="2049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7F39BC-7CAF-4E71-8F39-AF100C7E34F7}"/>
                </a:ext>
              </a:extLst>
            </p:cNvPr>
            <p:cNvSpPr/>
            <p:nvPr/>
          </p:nvSpPr>
          <p:spPr>
            <a:xfrm>
              <a:off x="9690071" y="3479053"/>
              <a:ext cx="20313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Tranh 4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14EC40E-4C8D-4E0C-9867-58DA3EE7B30F}"/>
              </a:ext>
            </a:extLst>
          </p:cNvPr>
          <p:cNvSpPr/>
          <p:nvPr/>
        </p:nvSpPr>
        <p:spPr>
          <a:xfrm>
            <a:off x="160529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Người đi săn chuẩn bị súng để đi săn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7EDB836-80A7-4667-899D-699060CE8CC8}"/>
              </a:ext>
            </a:extLst>
          </p:cNvPr>
          <p:cNvSpPr/>
          <p:nvPr/>
        </p:nvSpPr>
        <p:spPr>
          <a:xfrm>
            <a:off x="3161479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Dòng suối khuyên người đi săn đừng bắn con nai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4543B31-4611-482D-96DB-FAAA1051E43C}"/>
              </a:ext>
            </a:extLst>
          </p:cNvPr>
          <p:cNvSpPr/>
          <p:nvPr/>
        </p:nvSpPr>
        <p:spPr>
          <a:xfrm>
            <a:off x="6152680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Cây trám tức giận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C8D4930-F080-43D0-83DA-A73FC2CAAAAD}"/>
              </a:ext>
            </a:extLst>
          </p:cNvPr>
          <p:cNvSpPr/>
          <p:nvPr/>
        </p:nvSpPr>
        <p:spPr>
          <a:xfrm>
            <a:off x="9153630" y="4727991"/>
            <a:ext cx="2861675" cy="12410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Con nai lặng im, </a:t>
            </a:r>
          </a:p>
          <a:p>
            <a:pPr algn="ctr"/>
            <a:r>
              <a:rPr lang="vi-VN" sz="2000" b="1">
                <a:solidFill>
                  <a:srgbClr val="002060"/>
                </a:solidFill>
                <a:latin typeface="+mj-lt"/>
              </a:rPr>
              <a:t>trắng muốt</a:t>
            </a:r>
            <a:endParaRPr lang="en-US" sz="20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C117E33-BAB9-42D6-9BCC-3E4D927E3F4B}"/>
              </a:ext>
            </a:extLst>
          </p:cNvPr>
          <p:cNvSpPr/>
          <p:nvPr/>
        </p:nvSpPr>
        <p:spPr>
          <a:xfrm>
            <a:off x="4509009" y="28513"/>
            <a:ext cx="3246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38100">
                  <a:solidFill>
                    <a:srgbClr val="57A980"/>
                  </a:solidFill>
                  <a:prstDash val="solid"/>
                </a:ln>
                <a:solidFill>
                  <a:srgbClr val="B0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 CHUYỆN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34DE65-97A1-46BA-AF70-8123E43FE013}"/>
              </a:ext>
            </a:extLst>
          </p:cNvPr>
          <p:cNvSpPr/>
          <p:nvPr/>
        </p:nvSpPr>
        <p:spPr>
          <a:xfrm>
            <a:off x="2550139" y="782430"/>
            <a:ext cx="71641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NGƯỜI ĐI SĂN VÀ CON NAI</a:t>
            </a:r>
            <a:endParaRPr lang="en-US" sz="4800" b="1" cap="none" spc="0">
              <a:ln w="381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648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431</Words>
  <Application>Microsoft Macintosh PowerPoint</Application>
  <PresentationFormat>Widescreen</PresentationFormat>
  <Paragraphs>64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Times New Roman</vt:lpstr>
      <vt:lpstr>UTM Avo</vt:lpstr>
      <vt:lpstr>UTM Cookies</vt:lpstr>
      <vt:lpstr>UTM Flamenco</vt:lpstr>
      <vt:lpstr>UTM Futura Extra</vt:lpstr>
      <vt:lpstr>UTM God's Word</vt:lpstr>
      <vt:lpstr>UTM Showcard</vt:lpstr>
      <vt:lpstr>字魂105号-简雅黑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Microsoft Office User</cp:lastModifiedBy>
  <cp:revision>52</cp:revision>
  <dcterms:created xsi:type="dcterms:W3CDTF">2020-03-06T04:18:41Z</dcterms:created>
  <dcterms:modified xsi:type="dcterms:W3CDTF">2021-11-22T01:22:15Z</dcterms:modified>
</cp:coreProperties>
</file>