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73" r:id="rId5"/>
    <p:sldId id="260" r:id="rId6"/>
    <p:sldId id="294" r:id="rId7"/>
    <p:sldId id="274" r:id="rId8"/>
    <p:sldId id="261" r:id="rId9"/>
    <p:sldId id="275" r:id="rId10"/>
    <p:sldId id="276" r:id="rId11"/>
    <p:sldId id="262" r:id="rId12"/>
    <p:sldId id="277" r:id="rId13"/>
    <p:sldId id="278" r:id="rId14"/>
    <p:sldId id="263" r:id="rId15"/>
    <p:sldId id="279" r:id="rId16"/>
    <p:sldId id="280" r:id="rId17"/>
    <p:sldId id="264" r:id="rId18"/>
    <p:sldId id="265" r:id="rId19"/>
    <p:sldId id="316" r:id="rId20"/>
    <p:sldId id="267" r:id="rId21"/>
    <p:sldId id="285" r:id="rId22"/>
    <p:sldId id="286" r:id="rId23"/>
    <p:sldId id="282" r:id="rId24"/>
    <p:sldId id="287" r:id="rId25"/>
    <p:sldId id="283" r:id="rId26"/>
    <p:sldId id="284" r:id="rId27"/>
    <p:sldId id="318" r:id="rId28"/>
    <p:sldId id="317" r:id="rId29"/>
    <p:sldId id="272" r:id="rId30"/>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81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11EC7-79AC-4114-9FE5-0D5CB4625A65}"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0AE79-8FEE-4E8F-A51D-0AD1D2C7D4E5}" type="slidenum">
              <a:rPr lang="en-US" smtClean="0"/>
              <a:t>‹#›</a:t>
            </a:fld>
            <a:endParaRPr lang="en-US"/>
          </a:p>
        </p:txBody>
      </p:sp>
    </p:spTree>
    <p:extLst>
      <p:ext uri="{BB962C8B-B14F-4D97-AF65-F5344CB8AC3E}">
        <p14:creationId xmlns:p14="http://schemas.microsoft.com/office/powerpoint/2010/main" val="9447150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488601-3B9D-4E0C-B898-6919C3848A03}" type="slidenum">
              <a:rPr lang="en-US" smtClean="0"/>
              <a:t>1</a:t>
            </a:fld>
            <a:endParaRPr lang="en-US"/>
          </a:p>
        </p:txBody>
      </p:sp>
    </p:spTree>
    <p:extLst>
      <p:ext uri="{BB962C8B-B14F-4D97-AF65-F5344CB8AC3E}">
        <p14:creationId xmlns:p14="http://schemas.microsoft.com/office/powerpoint/2010/main" val="205582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DB4F8-01F2-46C4-97AA-7288CF8E2933}" type="slidenum">
              <a:rPr lang="en-US" smtClean="0"/>
              <a:t>17</a:t>
            </a:fld>
            <a:endParaRPr lang="en-US"/>
          </a:p>
        </p:txBody>
      </p:sp>
    </p:spTree>
    <p:extLst>
      <p:ext uri="{BB962C8B-B14F-4D97-AF65-F5344CB8AC3E}">
        <p14:creationId xmlns:p14="http://schemas.microsoft.com/office/powerpoint/2010/main" val="358249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89027E6-072F-4B38-B380-035981A59633}"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4401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83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1736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71644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9027E6-072F-4B38-B380-035981A59633}"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000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9027E6-072F-4B38-B380-035981A59633}"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80335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027E6-072F-4B38-B380-035981A59633}"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107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9027E6-072F-4B38-B380-035981A59633}"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57405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18988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5752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953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89027E6-072F-4B38-B380-035981A59633}" type="datetimeFigureOut">
              <a:rPr lang="en-US" smtClean="0"/>
              <a:t>9/29/2021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ADAEEBC-EB5B-44FF-9B3D-D0F5F18507B2}" type="slidenum">
              <a:rPr lang="en-US" smtClean="0"/>
              <a:t>‹#›</a:t>
            </a:fld>
            <a:endParaRPr lang="en-US"/>
          </a:p>
        </p:txBody>
      </p:sp>
    </p:spTree>
    <p:extLst>
      <p:ext uri="{BB962C8B-B14F-4D97-AF65-F5344CB8AC3E}">
        <p14:creationId xmlns:p14="http://schemas.microsoft.com/office/powerpoint/2010/main" val="129101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6.pn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file:///G:\thieu_nhi_the_gioi_lien_hoan-nhieu_nghe_si.mp3"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1" name="Picture 6" descr="F:\HINH ANH\HinhDong\Hoa\h14.gif"/>
          <p:cNvPicPr>
            <a:picLocks noChangeAspect="1" noChangeArrowheads="1" noCrop="1"/>
          </p:cNvPicPr>
          <p:nvPr/>
        </p:nvPicPr>
        <p:blipFill>
          <a:blip r:embed="rId3"/>
          <a:srcRect/>
          <a:stretch>
            <a:fillRect/>
          </a:stretch>
        </p:blipFill>
        <p:spPr bwMode="auto">
          <a:xfrm rot="17343245">
            <a:off x="200051" y="1635044"/>
            <a:ext cx="853751" cy="1031664"/>
          </a:xfrm>
          <a:prstGeom prst="rect">
            <a:avLst/>
          </a:prstGeom>
          <a:noFill/>
          <a:ln w="9525">
            <a:noFill/>
            <a:miter lim="800000"/>
            <a:headEnd/>
            <a:tailEnd/>
          </a:ln>
        </p:spPr>
      </p:pic>
      <p:pic>
        <p:nvPicPr>
          <p:cNvPr id="38923" name="Picture 6" descr="F:\HINH ANH\HinhDong\Hoa\h14.gif"/>
          <p:cNvPicPr>
            <a:picLocks noChangeAspect="1" noChangeArrowheads="1" noCrop="1"/>
          </p:cNvPicPr>
          <p:nvPr/>
        </p:nvPicPr>
        <p:blipFill>
          <a:blip r:embed="rId3"/>
          <a:srcRect/>
          <a:stretch>
            <a:fillRect/>
          </a:stretch>
        </p:blipFill>
        <p:spPr bwMode="auto">
          <a:xfrm rot="17205616">
            <a:off x="8102341" y="1651953"/>
            <a:ext cx="852488" cy="1028700"/>
          </a:xfrm>
          <a:prstGeom prst="rect">
            <a:avLst/>
          </a:prstGeom>
          <a:noFill/>
          <a:ln w="9525">
            <a:noFill/>
            <a:miter lim="800000"/>
            <a:headEnd/>
            <a:tailEnd/>
          </a:ln>
        </p:spPr>
      </p:pic>
      <p:sp>
        <p:nvSpPr>
          <p:cNvPr id="2" name="Rectangle 1"/>
          <p:cNvSpPr/>
          <p:nvPr/>
        </p:nvSpPr>
        <p:spPr>
          <a:xfrm>
            <a:off x="1473784" y="2166302"/>
            <a:ext cx="6245177" cy="530915"/>
          </a:xfrm>
          <a:prstGeom prst="rect">
            <a:avLst/>
          </a:prstGeom>
        </p:spPr>
        <p:txBody>
          <a:bodyPr wrap="square" lIns="68580" tIns="34290" rIns="68580" bIns="34290">
            <a:spAutoFit/>
          </a:bodyPr>
          <a:lstStyle/>
          <a:p>
            <a:pPr algn="ctr"/>
            <a:r>
              <a:rPr lang="en-US" altLang="en-US" sz="3000" b="1" dirty="0" err="1">
                <a:solidFill>
                  <a:srgbClr val="0000FF"/>
                </a:solidFill>
                <a:latin typeface="Times New Roman" panose="02020603050405020304" pitchFamily="18" charset="0"/>
                <a:cs typeface="Times New Roman" panose="02020603050405020304" pitchFamily="18" charset="0"/>
              </a:rPr>
              <a:t>Luyện</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từ</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và</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câu</a:t>
            </a:r>
            <a:r>
              <a:rPr lang="en-US" altLang="en-US" sz="3000" b="1" dirty="0">
                <a:solidFill>
                  <a:srgbClr val="0000FF"/>
                </a:solidFill>
                <a:latin typeface="Times New Roman" panose="02020603050405020304" pitchFamily="18" charset="0"/>
                <a:cs typeface="Times New Roman" panose="02020603050405020304" pitchFamily="18" charset="0"/>
              </a:rPr>
              <a:t> -  Trang 22</a:t>
            </a:r>
          </a:p>
        </p:txBody>
      </p:sp>
      <p:sp>
        <p:nvSpPr>
          <p:cNvPr id="3" name="Rectangle 2"/>
          <p:cNvSpPr/>
          <p:nvPr/>
        </p:nvSpPr>
        <p:spPr>
          <a:xfrm>
            <a:off x="1123775" y="485095"/>
            <a:ext cx="6919456" cy="5143500"/>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wrap="none" lIns="68580" tIns="34290" rIns="68580" bIns="34290">
            <a:prstTxWarp prst="textArchUp">
              <a:avLst/>
            </a:prstTxWarp>
            <a:spAutoFit/>
            <a:sp3d/>
          </a:bodyPr>
          <a:lstStyle/>
          <a:p>
            <a:pPr algn="ctr"/>
            <a:r>
              <a:rPr lang="en-US" sz="3000" b="1" dirty="0">
                <a:ln w="19050">
                  <a:solidFill>
                    <a:schemeClr val="tx1"/>
                  </a:solidFill>
                  <a:prstDash val="solid"/>
                </a:ln>
                <a:solidFill>
                  <a:srgbClr val="FF3399"/>
                </a:solidFill>
                <a:effectLst>
                  <a:outerShdw blurRad="63500" dir="2000400" sy="-30000" kx="-800400" algn="bl" rotWithShape="0">
                    <a:srgbClr val="FF3399">
                      <a:alpha val="20000"/>
                    </a:srgbClr>
                  </a:outerShdw>
                </a:effectLst>
                <a:latin typeface="Arial" panose="020B0604020202020204" pitchFamily="34" charset="0"/>
                <a:cs typeface="Arial" panose="020B0604020202020204" pitchFamily="34" charset="0"/>
              </a:rPr>
              <a:t>CHÀO MỪNG CÁC EM ĐẾN VỚI TIẾT HỌC</a:t>
            </a:r>
          </a:p>
        </p:txBody>
      </p:sp>
      <p:pic>
        <p:nvPicPr>
          <p:cNvPr id="13" name="Picture 12"/>
          <p:cNvPicPr>
            <a:picLocks noChangeAspect="1"/>
          </p:cNvPicPr>
          <p:nvPr/>
        </p:nvPicPr>
        <p:blipFill>
          <a:blip r:embed="rId4"/>
          <a:stretch>
            <a:fillRect/>
          </a:stretch>
        </p:blipFill>
        <p:spPr>
          <a:xfrm>
            <a:off x="3619815" y="875692"/>
            <a:ext cx="1618628" cy="1133954"/>
          </a:xfrm>
          <a:prstGeom prst="rect">
            <a:avLst/>
          </a:prstGeom>
        </p:spPr>
      </p:pic>
      <p:pic>
        <p:nvPicPr>
          <p:cNvPr id="5" name="Picture 4"/>
          <p:cNvPicPr>
            <a:picLocks noChangeAspect="1"/>
          </p:cNvPicPr>
          <p:nvPr/>
        </p:nvPicPr>
        <p:blipFill>
          <a:blip r:embed="rId5"/>
          <a:stretch>
            <a:fillRect/>
          </a:stretch>
        </p:blipFill>
        <p:spPr>
          <a:xfrm>
            <a:off x="1425558" y="3740726"/>
            <a:ext cx="6858595" cy="1402773"/>
          </a:xfrm>
          <a:prstGeom prst="rect">
            <a:avLst/>
          </a:prstGeom>
        </p:spPr>
      </p:pic>
      <p:sp>
        <p:nvSpPr>
          <p:cNvPr id="6" name="Rectangle 5"/>
          <p:cNvSpPr/>
          <p:nvPr/>
        </p:nvSpPr>
        <p:spPr>
          <a:xfrm>
            <a:off x="2268065" y="2965465"/>
            <a:ext cx="4532331" cy="777136"/>
          </a:xfrm>
          <a:prstGeom prst="rect">
            <a:avLst/>
          </a:prstGeom>
          <a:noFill/>
        </p:spPr>
        <p:txBody>
          <a:bodyPr wrap="none" lIns="68580" tIns="34290" rIns="68580" bIns="34290">
            <a:spAutoFit/>
          </a:bodyPr>
          <a:lstStyle/>
          <a:p>
            <a:pPr algn="ctr"/>
            <a:r>
              <a:rPr lang="en-US" sz="46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DẤU HAI CHẤM</a:t>
            </a:r>
          </a:p>
        </p:txBody>
      </p:sp>
      <p:sp>
        <p:nvSpPr>
          <p:cNvPr id="4" name="TextBox 3">
            <a:extLst>
              <a:ext uri="{FF2B5EF4-FFF2-40B4-BE49-F238E27FC236}">
                <a16:creationId xmlns:a16="http://schemas.microsoft.com/office/drawing/2014/main" id="{376C2D59-01C3-45C7-8783-51FA797D83F0}"/>
              </a:ext>
            </a:extLst>
          </p:cNvPr>
          <p:cNvSpPr txBox="1"/>
          <p:nvPr/>
        </p:nvSpPr>
        <p:spPr>
          <a:xfrm>
            <a:off x="6203921" y="4065416"/>
            <a:ext cx="2141093" cy="338554"/>
          </a:xfrm>
          <a:prstGeom prst="rect">
            <a:avLst/>
          </a:prstGeom>
          <a:noFill/>
        </p:spPr>
        <p:txBody>
          <a:bodyPr wrap="square" rtlCol="0">
            <a:spAutoFit/>
          </a:bodyPr>
          <a:lstStyle/>
          <a:p>
            <a:r>
              <a:rPr lang="en-US" sz="1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Gv</a:t>
            </a:r>
            <a:r>
              <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Nguyễn</a:t>
            </a:r>
            <a:r>
              <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Tuyết</a:t>
            </a:r>
            <a:endPar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0692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404024"/>
            <a:ext cx="8681156" cy="2870016"/>
          </a:xfrm>
          <a:prstGeom prst="rect">
            <a:avLst/>
          </a:prstGeom>
          <a:ln>
            <a:solidFill>
              <a:srgbClr val="FFFF00"/>
            </a:solidFill>
          </a:ln>
        </p:spPr>
        <p:txBody>
          <a:bodyPr wrap="square" lIns="68580" tIns="34290" rIns="68580" bIns="34290">
            <a:spAutoFit/>
          </a:bodyPr>
          <a:lstStyle/>
          <a:p>
            <a:pPr algn="just"/>
            <a:r>
              <a:rPr lang="vi-VN" sz="2600" dirty="0">
                <a:latin typeface="Arial" panose="020B0604020202020204" pitchFamily="34" charset="0"/>
                <a:cs typeface="Arial" panose="020B0604020202020204" pitchFamily="34" charset="0"/>
              </a:rPr>
              <a:t>        Chủ tịch Hồ Chí Minh nói :   “ Tôi chỉ có một sự ham muốn, ham muốn tột bậc, là làm sao cho nước ta hoàn toàn độc lập, dân ta được hoàn toàn tự do, đồng bào ai cũng có cơm ăn, áo mặc, ai cũng được học hành”</a:t>
            </a:r>
            <a:r>
              <a:rPr lang="en-US" sz="2600" dirty="0">
                <a:latin typeface="Arial" panose="020B0604020202020204" pitchFamily="34" charset="0"/>
                <a:cs typeface="Arial" panose="020B0604020202020204" pitchFamily="34" charset="0"/>
              </a:rPr>
              <a:t> </a:t>
            </a:r>
            <a:r>
              <a:rPr lang="vi-VN" sz="2600" dirty="0">
                <a:latin typeface="Arial" panose="020B0604020202020204" pitchFamily="34" charset="0"/>
                <a:cs typeface="Arial" panose="020B0604020202020204" pitchFamily="34" charset="0"/>
              </a:rPr>
              <a:t>. Nguyện vọng đó chi phối mọi ý nghĩ và hành động trong suốt cuộc đời của Người.</a:t>
            </a:r>
          </a:p>
          <a:p>
            <a:pPr algn="r"/>
            <a:r>
              <a:rPr lang="vi-VN" sz="2600" i="1" dirty="0">
                <a:solidFill>
                  <a:srgbClr val="00B050"/>
                </a:solidFill>
                <a:latin typeface="Arial" panose="020B0604020202020204" pitchFamily="34" charset="0"/>
                <a:cs typeface="Arial" panose="020B0604020202020204" pitchFamily="34" charset="0"/>
              </a:rPr>
              <a:t>(Theo Trường Chinh)</a:t>
            </a:r>
            <a:endParaRPr lang="en-US" sz="26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332325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ngoặc kép.</a:t>
            </a:r>
          </a:p>
        </p:txBody>
      </p:sp>
      <p:sp>
        <p:nvSpPr>
          <p:cNvPr id="4" name="Right Arrow 3"/>
          <p:cNvSpPr/>
          <p:nvPr/>
        </p:nvSpPr>
        <p:spPr>
          <a:xfrm>
            <a:off x="451262" y="344383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7" name="Rectangle 6"/>
          <p:cNvSpPr/>
          <p:nvPr/>
        </p:nvSpPr>
        <p:spPr>
          <a:xfrm>
            <a:off x="4826283" y="451524"/>
            <a:ext cx="636365" cy="461665"/>
          </a:xfrm>
          <a:prstGeom prst="rect">
            <a:avLst/>
          </a:prstGeom>
          <a:solidFill>
            <a:schemeClr val="bg1"/>
          </a:solidFill>
        </p:spPr>
        <p:txBody>
          <a:bodyPr wrap="square">
            <a:spAutoFit/>
          </a:bodyPr>
          <a:lstStyle/>
          <a:p>
            <a:r>
              <a:rPr lang="vi-VN" sz="2400" b="1" dirty="0">
                <a:solidFill>
                  <a:srgbClr val="FF0000"/>
                </a:solidFill>
                <a:latin typeface="Arial" panose="020B0604020202020204" pitchFamily="34" charset="0"/>
                <a:cs typeface="Arial" panose="020B0604020202020204" pitchFamily="34" charset="0"/>
              </a:rPr>
              <a:t>: “</a:t>
            </a:r>
            <a:endParaRPr lang="vi-VN" sz="2400" b="1" dirty="0">
              <a:solidFill>
                <a:srgbClr val="FF0000"/>
              </a:solidFill>
            </a:endParaRPr>
          </a:p>
        </p:txBody>
      </p:sp>
      <p:sp>
        <p:nvSpPr>
          <p:cNvPr id="9" name="Rectangle 8"/>
          <p:cNvSpPr/>
          <p:nvPr/>
        </p:nvSpPr>
        <p:spPr>
          <a:xfrm>
            <a:off x="8446794" y="1607097"/>
            <a:ext cx="264496" cy="492443"/>
          </a:xfrm>
          <a:prstGeom prst="rect">
            <a:avLst/>
          </a:prstGeom>
          <a:solidFill>
            <a:schemeClr val="bg1"/>
          </a:solidFill>
        </p:spPr>
        <p:txBody>
          <a:bodyPr wrap="square">
            <a:spAutoFit/>
          </a:bodyPr>
          <a:lstStyle/>
          <a:p>
            <a:r>
              <a:rPr lang="vi-VN" sz="2600" b="1" dirty="0">
                <a:solidFill>
                  <a:srgbClr val="FF0000"/>
                </a:solidFill>
                <a:latin typeface="Arial" panose="020B0604020202020204" pitchFamily="34" charset="0"/>
                <a:cs typeface="Arial" panose="020B0604020202020204" pitchFamily="34" charset="0"/>
              </a:rPr>
              <a:t>”</a:t>
            </a:r>
            <a:endParaRPr lang="vi-VN" sz="2600" b="1" dirty="0">
              <a:solidFill>
                <a:srgbClr val="FF0000"/>
              </a:solidFill>
            </a:endParaRPr>
          </a:p>
        </p:txBody>
      </p:sp>
    </p:spTree>
    <p:extLst>
      <p:ext uri="{BB962C8B-B14F-4D97-AF65-F5344CB8AC3E}">
        <p14:creationId xmlns:p14="http://schemas.microsoft.com/office/powerpoint/2010/main" val="10081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_0001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7" y="2024399"/>
            <a:ext cx="6858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10244" name="AutoShape 4">
            <a:hlinkClick r:id="rId3" action="ppaction://hlinksldjump" highlightClick="1"/>
          </p:cNvPr>
          <p:cNvSpPr>
            <a:spLocks noChangeArrowheads="1"/>
          </p:cNvSpPr>
          <p:nvPr/>
        </p:nvSpPr>
        <p:spPr bwMode="auto">
          <a:xfrm>
            <a:off x="1286277" y="4424699"/>
            <a:ext cx="457200" cy="3429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10245" name="AutoShape 5">
            <a:hlinkClick r:id="rId4" action="ppaction://hlinksldjump" highlightClick="1"/>
          </p:cNvPr>
          <p:cNvSpPr>
            <a:spLocks noChangeArrowheads="1"/>
          </p:cNvSpPr>
          <p:nvPr/>
        </p:nvSpPr>
        <p:spPr bwMode="auto">
          <a:xfrm>
            <a:off x="7515627" y="4367549"/>
            <a:ext cx="400050" cy="2857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769450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798692" y="3060891"/>
            <a:ext cx="4135503" cy="1131848"/>
          </a:xfrm>
          <a:prstGeom prst="rect">
            <a:avLst/>
          </a:prstGeom>
          <a:ln>
            <a:solidFill>
              <a:schemeClr val="tx1"/>
            </a:solidFill>
          </a:ln>
        </p:spPr>
        <p:txBody>
          <a:bodyPr wrap="square">
            <a:spAutoFit/>
          </a:bodyPr>
          <a:lstStyle/>
          <a:p>
            <a:pPr algn="ctr">
              <a:lnSpc>
                <a:spcPct val="150000"/>
              </a:lnSpc>
            </a:pPr>
            <a:r>
              <a:rPr lang="vi-VN" sz="2400" dirty="0"/>
              <a:t>Câu được trích phía sau dấu hai chấm mang ý nghĩa gì?</a:t>
            </a:r>
            <a:r>
              <a:rPr lang="vi-VN" sz="2400" dirty="0">
                <a:solidFill>
                  <a:srgbClr val="7030A0"/>
                </a:solidFill>
                <a:latin typeface="Arial" panose="020B0604020202020204" pitchFamily="34" charset="0"/>
                <a:cs typeface="Arial" panose="020B0604020202020204" pitchFamily="34" charset="0"/>
              </a:rPr>
              <a:t> </a:t>
            </a:r>
          </a:p>
        </p:txBody>
      </p:sp>
      <p:sp>
        <p:nvSpPr>
          <p:cNvPr id="8" name="Rounded Rectangle 31">
            <a:extLst>
              <a:ext uri="{FF2B5EF4-FFF2-40B4-BE49-F238E27FC236}">
                <a16:creationId xmlns:a16="http://schemas.microsoft.com/office/drawing/2014/main" id="{E56232A7-4CFC-424D-9066-2B5CA8E5CFA8}"/>
              </a:ext>
            </a:extLst>
          </p:cNvPr>
          <p:cNvSpPr/>
          <p:nvPr/>
        </p:nvSpPr>
        <p:spPr>
          <a:xfrm>
            <a:off x="42853" y="3072766"/>
            <a:ext cx="717176" cy="113184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9" name="Rectangle 8"/>
          <p:cNvSpPr/>
          <p:nvPr/>
        </p:nvSpPr>
        <p:spPr>
          <a:xfrm>
            <a:off x="5876302" y="2754242"/>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Nhà Trò</a:t>
            </a:r>
            <a:endParaRPr lang="vi-VN" sz="2400" dirty="0">
              <a:solidFill>
                <a:srgbClr val="7030A0"/>
              </a:solidFill>
              <a:latin typeface="Arial" panose="020B0604020202020204" pitchFamily="34" charset="0"/>
              <a:cs typeface="Arial" panose="020B0604020202020204" pitchFamily="34" charset="0"/>
            </a:endParaRPr>
          </a:p>
        </p:txBody>
      </p:sp>
      <p:sp>
        <p:nvSpPr>
          <p:cNvPr id="10" name="Rectangle 9"/>
          <p:cNvSpPr/>
          <p:nvPr/>
        </p:nvSpPr>
        <p:spPr>
          <a:xfrm>
            <a:off x="5876301" y="3832918"/>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Dế Mèn</a:t>
            </a:r>
            <a:endParaRPr lang="vi-VN" sz="2400" dirty="0">
              <a:solidFill>
                <a:srgbClr val="7030A0"/>
              </a:solidFill>
              <a:latin typeface="Arial" panose="020B0604020202020204" pitchFamily="34" charset="0"/>
              <a:cs typeface="Arial" panose="020B0604020202020204" pitchFamily="34" charset="0"/>
            </a:endParaRPr>
          </a:p>
        </p:txBody>
      </p:sp>
      <p:cxnSp>
        <p:nvCxnSpPr>
          <p:cNvPr id="4" name="Straight Arrow Connector 3"/>
          <p:cNvCxnSpPr>
            <a:stCxn id="7" idx="3"/>
          </p:cNvCxnSpPr>
          <p:nvPr/>
        </p:nvCxnSpPr>
        <p:spPr>
          <a:xfrm>
            <a:off x="4934195" y="3626815"/>
            <a:ext cx="942107"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45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par>
                                <p:cTn id="33" presetID="64" presetClass="path" presetSubtype="0" accel="50000" decel="50000" fill="hold" grpId="1" nodeType="withEffect">
                                  <p:stCondLst>
                                    <p:cond delay="0"/>
                                  </p:stCondLst>
                                  <p:childTnLst>
                                    <p:animMotion origin="layout" path="M 1.38889E-6 0.00433 L 0.00017 -0.1096 " pathEditMode="relative" rAng="0" ptsTypes="AA">
                                      <p:cBhvr>
                                        <p:cTn id="34" dur="2000" fill="hold"/>
                                        <p:tgtEl>
                                          <p:spTgt spid="10"/>
                                        </p:tgtEl>
                                        <p:attrNameLst>
                                          <p:attrName>ppt_x</p:attrName>
                                          <p:attrName>ppt_y</p:attrName>
                                        </p:attrNameLst>
                                      </p:cBhvr>
                                      <p:rCtr x="0"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85009" y="291950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a:t>
            </a:r>
            <a:r>
              <a:rPr lang="en-US" sz="2400" b="1" dirty="0">
                <a:solidFill>
                  <a:srgbClr val="7030A0"/>
                </a:solidFill>
                <a:latin typeface="Arial" panose="020B0604020202020204" pitchFamily="34" charset="0"/>
                <a:cs typeface="Arial" panose="020B0604020202020204" pitchFamily="34" charset="0"/>
              </a:rPr>
              <a:t> </a:t>
            </a:r>
            <a:r>
              <a:rPr lang="vi-VN" sz="2400" b="1" dirty="0">
                <a:solidFill>
                  <a:srgbClr val="7030A0"/>
                </a:solidFill>
                <a:latin typeface="Arial" panose="020B0604020202020204" pitchFamily="34" charset="0"/>
                <a:cs typeface="Arial" panose="020B0604020202020204" pitchFamily="34" charset="0"/>
              </a:rPr>
              <a:t>của nhân vật, dùng phối hợp với dấu gạch đầu dòng.</a:t>
            </a:r>
          </a:p>
        </p:txBody>
      </p:sp>
      <p:sp>
        <p:nvSpPr>
          <p:cNvPr id="12" name="Right Arrow 11"/>
          <p:cNvSpPr/>
          <p:nvPr/>
        </p:nvSpPr>
        <p:spPr>
          <a:xfrm>
            <a:off x="451262" y="304008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13" name="Oval 12"/>
          <p:cNvSpPr/>
          <p:nvPr/>
        </p:nvSpPr>
        <p:spPr>
          <a:xfrm>
            <a:off x="1110342" y="1337413"/>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597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_000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92" y="1223068"/>
            <a:ext cx="2511380" cy="332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5" name="Oval 4"/>
          <p:cNvSpPr/>
          <p:nvPr/>
        </p:nvSpPr>
        <p:spPr>
          <a:xfrm>
            <a:off x="3429062" y="2268186"/>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0783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9826" y="1073434"/>
            <a:ext cx="3673406" cy="3147015"/>
          </a:xfrm>
          <a:prstGeom prst="rect">
            <a:avLst/>
          </a:prstGeom>
          <a:noFill/>
          <a:ln w="9525">
            <a:solidFill>
              <a:schemeClr val="tx1"/>
            </a:solidFill>
            <a:miter lim="800000"/>
            <a:headEnd/>
            <a:tailEnd/>
          </a:ln>
        </p:spPr>
        <p:txBody>
          <a:bodyPr wrap="square" lIns="68580" tIns="34290" rIns="68580" bIns="34290">
            <a:spAutoFit/>
          </a:bodyPr>
          <a:lstStyle/>
          <a:p>
            <a:pPr>
              <a:defRPr/>
            </a:pPr>
            <a:r>
              <a:rPr lang="en-US" altLang="en-US" sz="2000" b="1" dirty="0"/>
              <a:t> </a:t>
            </a:r>
            <a:r>
              <a:rPr lang="vi-VN" sz="2000" b="1" dirty="0">
                <a:latin typeface="+mj-lt"/>
              </a:rPr>
              <a:t>c)  Bà thương không muốn bán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chum.</a:t>
            </a:r>
          </a:p>
          <a:p>
            <a:pPr>
              <a:defRPr/>
            </a:pPr>
            <a:endParaRPr lang="en-US" sz="2000" b="1" dirty="0">
              <a:latin typeface="+mj-lt"/>
            </a:endParaRP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Rồi bà lại đi làm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a:t>
            </a:r>
            <a:r>
              <a:rPr lang="en-US" sz="2000" b="1" dirty="0">
                <a:latin typeface="Times New Roman" pitchFamily="18" charset="0"/>
                <a:cs typeface="Times New Roman" pitchFamily="18" charset="0"/>
              </a:rPr>
              <a:t>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Đàn lợn đã được ăn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Cơm nước nấu tinh tươm</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 Vườn rau tươi sạch cỏ</a:t>
            </a:r>
            <a:r>
              <a:rPr lang="en-US" sz="2000" b="1" dirty="0">
                <a:latin typeface="Times New Roman" pitchFamily="18" charset="0"/>
                <a:cs typeface="Times New Roman" pitchFamily="18" charset="0"/>
              </a:rPr>
              <a:t>.</a:t>
            </a:r>
            <a:endParaRPr lang="vi-VN" sz="2000" b="1" dirty="0">
              <a:solidFill>
                <a:schemeClr val="accent6"/>
              </a:solidFill>
              <a:latin typeface="Times New Roman" pitchFamily="18" charset="0"/>
              <a:cs typeface="Times New Roman" pitchFamily="18" charset="0"/>
            </a:endParaRPr>
          </a:p>
          <a:p>
            <a:pPr>
              <a:defRPr/>
            </a:pPr>
            <a:r>
              <a:rPr lang="en-US" sz="2000" i="1" dirty="0">
                <a:solidFill>
                  <a:srgbClr val="0070C0"/>
                </a:solidFill>
                <a:latin typeface="Times New Roman" pitchFamily="18" charset="0"/>
                <a:cs typeface="Times New Roman" pitchFamily="18" charset="0"/>
              </a:rPr>
              <a:t>                  Phan </a:t>
            </a:r>
            <a:r>
              <a:rPr lang="en-US" sz="2000" i="1" dirty="0" err="1">
                <a:solidFill>
                  <a:srgbClr val="0070C0"/>
                </a:solidFill>
                <a:latin typeface="Times New Roman" pitchFamily="18" charset="0"/>
                <a:cs typeface="Times New Roman" pitchFamily="18" charset="0"/>
              </a:rPr>
              <a:t>Thị</a:t>
            </a:r>
            <a:r>
              <a:rPr lang="en-US" sz="2000" i="1" dirty="0">
                <a:solidFill>
                  <a:srgbClr val="0070C0"/>
                </a:solidFill>
                <a:latin typeface="Times New Roman" pitchFamily="18" charset="0"/>
                <a:cs typeface="Times New Roman" pitchFamily="18" charset="0"/>
              </a:rPr>
              <a:t> Thanh </a:t>
            </a:r>
            <a:r>
              <a:rPr lang="en-US" sz="2000" i="1" dirty="0" err="1">
                <a:solidFill>
                  <a:srgbClr val="0070C0"/>
                </a:solidFill>
                <a:latin typeface="Times New Roman" pitchFamily="18" charset="0"/>
                <a:cs typeface="Times New Roman" pitchFamily="18" charset="0"/>
              </a:rPr>
              <a:t>Nhàn</a:t>
            </a:r>
            <a:r>
              <a:rPr lang="en-US" sz="2000" i="1" dirty="0">
                <a:solidFill>
                  <a:srgbClr val="0070C0"/>
                </a:solidFill>
                <a:latin typeface="Times New Roman" pitchFamily="18" charset="0"/>
                <a:cs typeface="Times New Roman" pitchFamily="18" charset="0"/>
              </a:rPr>
              <a:t> </a:t>
            </a:r>
          </a:p>
        </p:txBody>
      </p:sp>
      <p:sp>
        <p:nvSpPr>
          <p:cNvPr id="5" name="Oval 4"/>
          <p:cNvSpPr/>
          <p:nvPr/>
        </p:nvSpPr>
        <p:spPr>
          <a:xfrm>
            <a:off x="2692791" y="2146508"/>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239492" y="431205"/>
            <a:ext cx="4678878" cy="4040337"/>
          </a:xfrm>
          <a:prstGeom prst="rect">
            <a:avLst/>
          </a:prstGeom>
        </p:spPr>
        <p:txBody>
          <a:bodyPr wrap="square">
            <a:spAutoFit/>
          </a:bodyPr>
          <a:lstStyle/>
          <a:p>
            <a:pPr algn="just">
              <a:lnSpc>
                <a:spcPct val="120000"/>
              </a:lnSpc>
            </a:pPr>
            <a:r>
              <a:rPr lang="vi-VN" sz="2400" dirty="0">
                <a:solidFill>
                  <a:srgbClr val="002060"/>
                </a:solidFill>
                <a:latin typeface="Arial" panose="020B0604020202020204" pitchFamily="34" charset="0"/>
                <a:cs typeface="Arial" panose="020B0604020202020204" pitchFamily="34" charset="0"/>
              </a:rPr>
              <a:t>       Đằng sau dấu hai chấm là </a:t>
            </a:r>
            <a:r>
              <a:rPr lang="en-US" sz="2400" dirty="0" err="1">
                <a:solidFill>
                  <a:srgbClr val="002060"/>
                </a:solidFill>
                <a:latin typeface="Arial" panose="020B0604020202020204" pitchFamily="34" charset="0"/>
                <a:cs typeface="Arial" panose="020B0604020202020204" pitchFamily="34" charset="0"/>
              </a:rPr>
              <a:t>lời</a:t>
            </a:r>
            <a:r>
              <a:rPr lang="vi-VN"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giải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thích</a:t>
            </a:r>
            <a:r>
              <a:rPr lang="vi-VN" sz="2400" dirty="0">
                <a:solidFill>
                  <a:srgbClr val="002060"/>
                </a:solidFill>
                <a:latin typeface="Arial" panose="020B0604020202020204" pitchFamily="34" charset="0"/>
                <a:cs typeface="Arial" panose="020B0604020202020204" pitchFamily="34" charset="0"/>
              </a:rPr>
              <a:t> những điều lạ gì diễn ra trong nhà bà cụ?</a:t>
            </a:r>
            <a:endParaRPr lang="en-US" sz="2400" dirty="0">
              <a:solidFill>
                <a:srgbClr val="002060"/>
              </a:solidFill>
              <a:latin typeface="Arial" panose="020B0604020202020204" pitchFamily="34" charset="0"/>
              <a:cs typeface="Arial" panose="020B0604020202020204" pitchFamily="34" charset="0"/>
            </a:endParaRPr>
          </a:p>
          <a:p>
            <a:pPr algn="just">
              <a:lnSpc>
                <a:spcPct val="120000"/>
              </a:lnSpc>
            </a:pPr>
            <a:endParaRPr lang="vi-VN" sz="2400" dirty="0">
              <a:solidFill>
                <a:srgbClr val="002060"/>
              </a:solidFill>
              <a:latin typeface="Arial" panose="020B0604020202020204" pitchFamily="34" charset="0"/>
              <a:cs typeface="Arial" panose="020B0604020202020204" pitchFamily="34" charset="0"/>
            </a:endParaRPr>
          </a:p>
          <a:p>
            <a:pPr algn="just">
              <a:lnSpc>
                <a:spcPct val="120000"/>
              </a:lnSpc>
            </a:pP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Sân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đã</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được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quét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sạch</a:t>
            </a:r>
            <a:r>
              <a:rPr lang="en-US" sz="2400" dirty="0">
                <a:solidFill>
                  <a:srgbClr val="FF0000"/>
                </a:solidFill>
                <a:latin typeface="Arial" panose="020B0604020202020204" pitchFamily="34" charset="0"/>
                <a:cs typeface="Arial" panose="020B0604020202020204" pitchFamily="34" charset="0"/>
              </a:rPr>
              <a:t>.</a:t>
            </a:r>
            <a:endParaRPr lang="vi-VN" sz="2400" dirty="0">
              <a:solidFill>
                <a:srgbClr val="FF0000"/>
              </a:solidFill>
              <a:latin typeface="Arial" panose="020B0604020202020204" pitchFamily="34" charset="0"/>
              <a:cs typeface="Arial" panose="020B0604020202020204" pitchFamily="34" charset="0"/>
            </a:endParaRPr>
          </a:p>
          <a:p>
            <a:pPr algn="just">
              <a:lnSpc>
                <a:spcPct val="120000"/>
              </a:lnSpc>
            </a:pP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Đàn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lợn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đã</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được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ăn</a:t>
            </a:r>
            <a:r>
              <a:rPr lang="en-US" sz="2400" dirty="0">
                <a:solidFill>
                  <a:srgbClr val="FF0000"/>
                </a:solidFill>
                <a:latin typeface="Arial" panose="020B0604020202020204" pitchFamily="34" charset="0"/>
                <a:cs typeface="Arial" panose="020B0604020202020204" pitchFamily="34" charset="0"/>
              </a:rPr>
              <a:t>.</a:t>
            </a:r>
            <a:endParaRPr lang="vi-VN" sz="2400" dirty="0">
              <a:solidFill>
                <a:srgbClr val="FF0000"/>
              </a:solidFill>
              <a:latin typeface="Arial" panose="020B0604020202020204" pitchFamily="34" charset="0"/>
              <a:cs typeface="Arial" panose="020B0604020202020204" pitchFamily="34" charset="0"/>
            </a:endParaRPr>
          </a:p>
          <a:p>
            <a:pPr algn="just">
              <a:lnSpc>
                <a:spcPct val="120000"/>
              </a:lnSpc>
            </a:pP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Cơm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nước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nấu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tinh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tươm</a:t>
            </a:r>
            <a:r>
              <a:rPr lang="en-US" sz="2400" dirty="0">
                <a:solidFill>
                  <a:srgbClr val="FF0000"/>
                </a:solidFill>
                <a:latin typeface="Arial" panose="020B0604020202020204" pitchFamily="34" charset="0"/>
                <a:cs typeface="Arial" panose="020B0604020202020204" pitchFamily="34" charset="0"/>
              </a:rPr>
              <a:t>.</a:t>
            </a:r>
            <a:endParaRPr lang="vi-VN" sz="2400" dirty="0">
              <a:solidFill>
                <a:srgbClr val="FF0000"/>
              </a:solidFill>
              <a:latin typeface="Arial" panose="020B0604020202020204" pitchFamily="34" charset="0"/>
              <a:cs typeface="Arial" panose="020B0604020202020204" pitchFamily="34" charset="0"/>
            </a:endParaRPr>
          </a:p>
          <a:p>
            <a:pPr algn="just">
              <a:lnSpc>
                <a:spcPct val="120000"/>
              </a:lnSpc>
            </a:pP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Vườn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rau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cỏ</a:t>
            </a:r>
            <a:r>
              <a:rPr lang="en-US" sz="2400" dirty="0">
                <a:solidFill>
                  <a:srgbClr val="FF0000"/>
                </a:solidFill>
                <a:latin typeface="Arial" panose="020B0604020202020204" pitchFamily="34" charset="0"/>
                <a:cs typeface="Arial" panose="020B0604020202020204" pitchFamily="34" charset="0"/>
              </a:rPr>
              <a:t>.</a:t>
            </a:r>
            <a:endParaRPr lang="vi-VN" sz="2400" dirty="0">
              <a:solidFill>
                <a:srgbClr val="FF0000"/>
              </a:solidFill>
              <a:latin typeface="Arial" panose="020B0604020202020204" pitchFamily="34" charset="0"/>
              <a:cs typeface="Arial" panose="020B0604020202020204" pitchFamily="34" charset="0"/>
            </a:endParaRPr>
          </a:p>
          <a:p>
            <a:pPr algn="just">
              <a:lnSpc>
                <a:spcPct val="120000"/>
              </a:lnSpc>
            </a:pPr>
            <a:endParaRPr lang="vi-VN" sz="2400" dirty="0">
              <a:solidFill>
                <a:srgbClr val="002060"/>
              </a:solidFill>
              <a:latin typeface="Arial" panose="020B0604020202020204" pitchFamily="34" charset="0"/>
              <a:cs typeface="Arial" panose="020B0604020202020204" pitchFamily="34" charset="0"/>
            </a:endParaRPr>
          </a:p>
        </p:txBody>
      </p:sp>
      <p:sp>
        <p:nvSpPr>
          <p:cNvPr id="6" name="Rounded Rectangle 31">
            <a:extLst>
              <a:ext uri="{FF2B5EF4-FFF2-40B4-BE49-F238E27FC236}">
                <a16:creationId xmlns:a16="http://schemas.microsoft.com/office/drawing/2014/main" id="{E56232A7-4CFC-424D-9066-2B5CA8E5CFA8}"/>
              </a:ext>
            </a:extLst>
          </p:cNvPr>
          <p:cNvSpPr/>
          <p:nvPr/>
        </p:nvSpPr>
        <p:spPr>
          <a:xfrm>
            <a:off x="4281179" y="365010"/>
            <a:ext cx="605393" cy="5659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10141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Sân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nhà</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sao</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sạch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quá</a:t>
            </a:r>
            <a:r>
              <a:rPr lang="en-US" sz="2400" b="1" u="sng"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6" name="Rectangle 5"/>
          <p:cNvSpPr/>
          <p:nvPr/>
        </p:nvSpPr>
        <p:spPr>
          <a:xfrm>
            <a:off x="5308260" y="1669092"/>
            <a:ext cx="3681351" cy="2308324"/>
          </a:xfrm>
          <a:prstGeom prst="rect">
            <a:avLst/>
          </a:prstGeom>
          <a:ln>
            <a:solidFill>
              <a:srgbClr val="FF0000"/>
            </a:solidFill>
          </a:ln>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giải thích cho bộ phận đứng trước.</a:t>
            </a:r>
          </a:p>
        </p:txBody>
      </p:sp>
      <p:sp>
        <p:nvSpPr>
          <p:cNvPr id="2" name="Rectangle 1"/>
          <p:cNvSpPr/>
          <p:nvPr/>
        </p:nvSpPr>
        <p:spPr>
          <a:xfrm>
            <a:off x="3115303" y="2268195"/>
            <a:ext cx="689612" cy="538609"/>
          </a:xfrm>
          <a:prstGeom prst="rect">
            <a:avLst/>
          </a:prstGeom>
          <a:solidFill>
            <a:schemeClr val="bg1"/>
          </a:solidFill>
        </p:spPr>
        <p:txBody>
          <a:bodyPr wrap="none">
            <a:spAutoFit/>
          </a:bodyPr>
          <a:lstStyle/>
          <a:p>
            <a:r>
              <a:rPr lang="en-US" sz="2900" b="1" dirty="0" err="1">
                <a:solidFill>
                  <a:srgbClr val="FF0000"/>
                </a:solidFill>
                <a:latin typeface="Times New Roman" pitchFamily="18" charset="0"/>
                <a:cs typeface="Times New Roman" pitchFamily="18" charset="0"/>
              </a:rPr>
              <a:t>lạ</a:t>
            </a:r>
            <a:r>
              <a:rPr lang="en-US" sz="2900" b="1" dirty="0">
                <a:solidFill>
                  <a:srgbClr val="FF0000"/>
                </a:solidFill>
                <a:latin typeface="Times New Roman" pitchFamily="18" charset="0"/>
                <a:cs typeface="Times New Roman" pitchFamily="18" charset="0"/>
              </a:rPr>
              <a:t> :</a:t>
            </a:r>
            <a:endParaRPr lang="vi-VN" sz="2900" b="1" dirty="0">
              <a:solidFill>
                <a:srgbClr val="FF0000"/>
              </a:solidFill>
            </a:endParaRPr>
          </a:p>
        </p:txBody>
      </p:sp>
      <p:sp>
        <p:nvSpPr>
          <p:cNvPr id="7" name="Right Arrow 6"/>
          <p:cNvSpPr/>
          <p:nvPr/>
        </p:nvSpPr>
        <p:spPr>
          <a:xfrm>
            <a:off x="4500739" y="2343672"/>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extLst>
      <p:ext uri="{BB962C8B-B14F-4D97-AF65-F5344CB8AC3E}">
        <p14:creationId xmlns:p14="http://schemas.microsoft.com/office/powerpoint/2010/main" val="397947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88" y="2348437"/>
            <a:ext cx="4143559" cy="623248"/>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b)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xoè</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càng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ra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bảo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Trò</a:t>
            </a:r>
            <a:r>
              <a:rPr lang="en-US" sz="1800" dirty="0">
                <a:solidFill>
                  <a:srgbClr val="FF0000"/>
                </a:solidFill>
                <a:latin typeface="Times New Roman" panose="02020603050405020304" pitchFamily="18" charset="0"/>
                <a:cs typeface="Times New Roman" panose="02020603050405020304" pitchFamily="18" charset="0"/>
              </a:rPr>
              <a:t>: </a:t>
            </a:r>
          </a:p>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Em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đừng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Hãy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trở</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về</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cùng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57188" y="3193905"/>
            <a:ext cx="4143559" cy="1731243"/>
          </a:xfrm>
          <a:prstGeom prst="rect">
            <a:avLst/>
          </a:prstGeom>
          <a:ln>
            <a:solidFill>
              <a:srgbClr val="002060"/>
            </a:solidFill>
          </a:ln>
        </p:spPr>
        <p:txBody>
          <a:bodyPr wrap="square" lIns="68580" tIns="34290" rIns="68580" bIns="34290">
            <a:spAutoFit/>
          </a:bodyPr>
          <a:lstStyle/>
          <a:p>
            <a:r>
              <a:rPr lang="en-US" sz="1800" dirty="0">
                <a:solidFill>
                  <a:srgbClr val="002060"/>
                </a:solidFill>
                <a:latin typeface="Times New Roman" panose="02020603050405020304" pitchFamily="18" charset="0"/>
                <a:cs typeface="Times New Roman" panose="02020603050405020304" pitchFamily="18" charset="0"/>
              </a:rPr>
              <a:t>c)   …………….</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Đến khi về thấy lạ:</a:t>
            </a:r>
          </a:p>
          <a:p>
            <a:r>
              <a:rPr lang="vi-VN" sz="1800" dirty="0">
                <a:solidFill>
                  <a:srgbClr val="002060"/>
                </a:solidFill>
                <a:latin typeface="Times New Roman" panose="02020603050405020304" pitchFamily="18" charset="0"/>
                <a:cs typeface="Times New Roman" panose="02020603050405020304" pitchFamily="18" charset="0"/>
              </a:rPr>
              <a:t>      Sân nhà sao sạch quá </a:t>
            </a:r>
          </a:p>
          <a:p>
            <a:r>
              <a:rPr lang="vi-VN" sz="1800" dirty="0">
                <a:solidFill>
                  <a:srgbClr val="002060"/>
                </a:solidFill>
                <a:latin typeface="Times New Roman" panose="02020603050405020304" pitchFamily="18" charset="0"/>
                <a:cs typeface="Times New Roman" panose="02020603050405020304" pitchFamily="18" charset="0"/>
              </a:rPr>
              <a:t>      Đàn lợn đã được ăn </a:t>
            </a:r>
          </a:p>
          <a:p>
            <a:r>
              <a:rPr lang="vi-VN" sz="1800" dirty="0">
                <a:solidFill>
                  <a:srgbClr val="002060"/>
                </a:solidFill>
                <a:latin typeface="Times New Roman" panose="02020603050405020304" pitchFamily="18" charset="0"/>
                <a:cs typeface="Times New Roman" panose="02020603050405020304" pitchFamily="18" charset="0"/>
              </a:rPr>
              <a:t>      Cơm nước nấu tinh tươm</a:t>
            </a:r>
          </a:p>
          <a:p>
            <a:r>
              <a:rPr lang="vi-VN" sz="1800" dirty="0">
                <a:solidFill>
                  <a:srgbClr val="002060"/>
                </a:solidFill>
                <a:latin typeface="Times New Roman" panose="02020603050405020304" pitchFamily="18" charset="0"/>
                <a:cs typeface="Times New Roman" panose="02020603050405020304" pitchFamily="18" charset="0"/>
              </a:rPr>
              <a:t>      Vườn rau tươi sạch cỏ.</a:t>
            </a:r>
          </a:p>
        </p:txBody>
      </p:sp>
      <p:sp>
        <p:nvSpPr>
          <p:cNvPr id="8" name="Rectangle 7"/>
          <p:cNvSpPr/>
          <p:nvPr/>
        </p:nvSpPr>
        <p:spPr>
          <a:xfrm>
            <a:off x="4929186" y="709459"/>
            <a:ext cx="3871913" cy="900247"/>
          </a:xfrm>
          <a:prstGeom prst="rect">
            <a:avLst/>
          </a:prstGeom>
          <a:ln>
            <a:solidFill>
              <a:schemeClr val="tx1"/>
            </a:solidFill>
          </a:ln>
        </p:spPr>
        <p:txBody>
          <a:bodyPr wrap="square" lIns="68580" tIns="34290" rIns="68580" bIns="34290">
            <a:spAutoFit/>
          </a:bodyPr>
          <a:lstStyle/>
          <a:p>
            <a:pPr algn="just"/>
            <a:r>
              <a:rPr lang="en-US" sz="1800" dirty="0">
                <a:latin typeface="Times New Roman" panose="02020603050405020304" pitchFamily="18" charset="0"/>
                <a:cs typeface="Times New Roman" panose="02020603050405020304" pitchFamily="18" charset="0"/>
              </a:rPr>
              <a:t>- D</a:t>
            </a:r>
            <a:r>
              <a:rPr lang="vi-VN" sz="1800" dirty="0">
                <a:latin typeface="Times New Roman" panose="02020603050405020304" pitchFamily="18" charset="0"/>
                <a:cs typeface="Times New Roman" panose="02020603050405020304" pitchFamily="18" charset="0"/>
              </a:rPr>
              <a:t>ấu hai chấm cho biết phần sau là lời nói của Bác Hồ (ở đây dấu hai chấm được dùng phối hợp với dấu ngoặc kép).</a:t>
            </a:r>
          </a:p>
        </p:txBody>
      </p:sp>
      <p:sp>
        <p:nvSpPr>
          <p:cNvPr id="9" name="Rectangle 8"/>
          <p:cNvSpPr/>
          <p:nvPr/>
        </p:nvSpPr>
        <p:spPr>
          <a:xfrm>
            <a:off x="342898" y="278491"/>
            <a:ext cx="4157849" cy="1731243"/>
          </a:xfrm>
          <a:prstGeom prst="rect">
            <a:avLst/>
          </a:prstGeom>
          <a:ln>
            <a:solidFill>
              <a:schemeClr val="tx1"/>
            </a:solidFill>
          </a:ln>
        </p:spPr>
        <p:txBody>
          <a:bodyPr wrap="square" lIns="68580" tIns="34290" rIns="68580" bIns="34290">
            <a:spAutoFit/>
          </a:bodyPr>
          <a:lstStyle/>
          <a:p>
            <a:pPr algn="just"/>
            <a:r>
              <a:rPr lang="vi-VN" sz="1800" dirty="0">
                <a:latin typeface="+mj-lt"/>
              </a:rPr>
              <a:t>a) Chủ tịch Hồ Chí Minh nói : “Tôi chỉ có một sự ham muốn, ham muốn tột bậc, là làm sao cho nước ta hoàn toàn độc lập, dân ta được hoàn toàn tự do, đồng bào ai cũng có cơm ăn, áo mặc, ai cũng được học hành”. ...</a:t>
            </a:r>
            <a:endParaRPr lang="en-US" sz="1800" dirty="0">
              <a:latin typeface="+mj-lt"/>
            </a:endParaRPr>
          </a:p>
        </p:txBody>
      </p:sp>
      <p:sp>
        <p:nvSpPr>
          <p:cNvPr id="10" name="Rectangle 9"/>
          <p:cNvSpPr/>
          <p:nvPr/>
        </p:nvSpPr>
        <p:spPr>
          <a:xfrm>
            <a:off x="4929188" y="2209937"/>
            <a:ext cx="3968353" cy="900247"/>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biết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câu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sau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lời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nói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Dế</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Mèn</a:t>
            </a:r>
            <a:r>
              <a:rPr lang="en-US" sz="1800" dirty="0">
                <a:solidFill>
                  <a:srgbClr val="FF0000"/>
                </a:solidFill>
                <a:latin typeface="Times New Roman" panose="02020603050405020304" pitchFamily="18" charset="0"/>
                <a:cs typeface="Times New Roman" panose="02020603050405020304" pitchFamily="18" charset="0"/>
              </a:rPr>
              <a:t> (ở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phối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hợp</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gạch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đầu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dòng</a:t>
            </a:r>
            <a:r>
              <a:rPr lang="en-US" sz="18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4929188" y="3609403"/>
            <a:ext cx="4000500" cy="900246"/>
          </a:xfrm>
          <a:prstGeom prst="rect">
            <a:avLst/>
          </a:prstGeom>
          <a:ln>
            <a:solidFill>
              <a:srgbClr val="002060"/>
            </a:solidFill>
          </a:ln>
        </p:spPr>
        <p:txBody>
          <a:bodyPr wrap="square" lIns="68580" tIns="34290" rIns="68580" bIns="34290">
            <a:spAutoFit/>
          </a:bodyPr>
          <a:lstStyle/>
          <a:p>
            <a:pPr algn="just"/>
            <a:r>
              <a:rPr lang="en-US" sz="1800" dirty="0">
                <a:solidFill>
                  <a:srgbClr val="002060"/>
                </a:solidFill>
                <a:latin typeface="Times New Roman" panose="02020603050405020304" pitchFamily="18" charset="0"/>
                <a:cs typeface="Times New Roman" panose="02020603050405020304" pitchFamily="18" charset="0"/>
              </a:rPr>
              <a:t>- D</a:t>
            </a:r>
            <a:r>
              <a:rPr lang="vi-VN" sz="1800" dirty="0">
                <a:solidFill>
                  <a:srgbClr val="002060"/>
                </a:solidFill>
                <a:latin typeface="Times New Roman" panose="02020603050405020304" pitchFamily="18" charset="0"/>
                <a:cs typeface="Times New Roman" panose="02020603050405020304" pitchFamily="18" charset="0"/>
              </a:rPr>
              <a:t>ấu hai chấm cho biết bộ phận đi sau là lời giải thích những điều kì lạ mà bà cụ thấy khi về nhà.</a:t>
            </a:r>
          </a:p>
        </p:txBody>
      </p:sp>
      <p:cxnSp>
        <p:nvCxnSpPr>
          <p:cNvPr id="3" name="Straight Connector 2"/>
          <p:cNvCxnSpPr>
            <a:stCxn id="9" idx="3"/>
          </p:cNvCxnSpPr>
          <p:nvPr/>
        </p:nvCxnSpPr>
        <p:spPr>
          <a:xfrm flipV="1">
            <a:off x="4500747" y="1144112"/>
            <a:ext cx="42844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00745" y="2674038"/>
            <a:ext cx="42844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0744" y="4059526"/>
            <a:ext cx="428441"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144054" y="220241"/>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3904073" y="2209937"/>
            <a:ext cx="296883" cy="56237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2381310" y="3328213"/>
            <a:ext cx="296883" cy="56237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46334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par>
                                <p:cTn id="67" presetID="1"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f30-zpg.zdn.vn/5969845647167497549/a1595afdfa8a06d45f9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2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876304" y="1957207"/>
            <a:ext cx="5533899" cy="1546577"/>
          </a:xfrm>
          <a:prstGeom prst="rect">
            <a:avLst/>
          </a:prstGeom>
          <a:noFill/>
          <a:ln w="9525">
            <a:noFill/>
            <a:miter lim="800000"/>
            <a:headEnd/>
            <a:tailEnd/>
          </a:ln>
        </p:spPr>
        <p:txBody>
          <a:bodyPr wrap="square" lIns="68580" tIns="34290" rIns="68580" bIns="34290">
            <a:spAutoFit/>
          </a:bodyPr>
          <a:lstStyle/>
          <a:p>
            <a:pPr algn="just">
              <a:defRPr/>
            </a:pPr>
            <a:r>
              <a:rPr lang="vi-VN" sz="24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1. </a:t>
            </a:r>
            <a:r>
              <a:rPr lang="vi-VN" sz="2400" b="1" dirty="0">
                <a:solidFill>
                  <a:schemeClr val="bg1"/>
                </a:solidFill>
                <a:latin typeface="Arial" panose="020B0604020202020204" pitchFamily="34" charset="0"/>
                <a:cs typeface="Arial" panose="020B0604020202020204" pitchFamily="34" charset="0"/>
              </a:rPr>
              <a:t>Dấu hai chấm báo hiệu bộ phận câu đứng sau nó là lời nói của một nhân vật hoặc lời giải thích cho bộ phận đứng trước.</a:t>
            </a:r>
          </a:p>
        </p:txBody>
      </p:sp>
      <p:sp>
        <p:nvSpPr>
          <p:cNvPr id="8" name="Text Box 5"/>
          <p:cNvSpPr txBox="1">
            <a:spLocks noChangeArrowheads="1"/>
          </p:cNvSpPr>
          <p:nvPr/>
        </p:nvSpPr>
        <p:spPr bwMode="auto">
          <a:xfrm>
            <a:off x="1876304" y="3622518"/>
            <a:ext cx="5557199" cy="1546577"/>
          </a:xfrm>
          <a:prstGeom prst="rect">
            <a:avLst/>
          </a:prstGeom>
          <a:noFill/>
          <a:ln w="9525">
            <a:noFill/>
            <a:miter lim="800000"/>
            <a:headEnd/>
            <a:tailEnd/>
          </a:ln>
        </p:spPr>
        <p:txBody>
          <a:bodyPr wrap="square" lIns="68580" tIns="34290" rIns="68580" bIns="34290">
            <a:spAutoFit/>
          </a:bodyPr>
          <a:lstStyle/>
          <a:p>
            <a:pPr indent="-300038" algn="just">
              <a:buFontTx/>
              <a:buAutoNum type="arabicPeriod" startAt="2"/>
              <a:defRPr/>
            </a:pPr>
            <a:r>
              <a:rPr lang="en-US" alt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Khi báo hiệu lời nói của nhân vật, dấu hai</a:t>
            </a:r>
            <a:r>
              <a:rPr 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chấm được dùng phối hợp với dấu ngoặc kép hay dấu gạch đầu dòng.</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flipH="1">
            <a:off x="199727" y="15228"/>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 </a:t>
            </a:r>
            <a:r>
              <a:rPr lang="en-US" sz="3000" b="1" dirty="0" err="1">
                <a:solidFill>
                  <a:srgbClr val="FF0000"/>
                </a:solidFill>
                <a:latin typeface="Times New Roman" panose="02020603050405020304" pitchFamily="18" charset="0"/>
                <a:cs typeface="Times New Roman" panose="02020603050405020304" pitchFamily="18" charset="0"/>
              </a:rPr>
              <a:t>Ghi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nhớ</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3530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500" fill="hold"/>
                                        <p:tgtEl>
                                          <p:spTgt spid="6"/>
                                        </p:tgtEl>
                                        <p:attrNameLst>
                                          <p:attrName>style.color</p:attrName>
                                        </p:attrNameLst>
                                      </p:cBhvr>
                                      <p:to>
                                        <p:clrVal>
                                          <a:srgbClr val="000000"/>
                                        </p:clrVal>
                                      </p:to>
                                    </p:set>
                                    <p:set>
                                      <p:cBhvr>
                                        <p:cTn id="7" dur="1500" fill="hold"/>
                                        <p:tgtEl>
                                          <p:spTgt spid="6"/>
                                        </p:tgtEl>
                                        <p:attrNameLst>
                                          <p:attrName>fillcolor</p:attrName>
                                        </p:attrNameLst>
                                      </p:cBhvr>
                                      <p:to>
                                        <p:clrVal>
                                          <a:srgbClr val="000000"/>
                                        </p:clrVal>
                                      </p:to>
                                    </p:set>
                                    <p:set>
                                      <p:cBhvr>
                                        <p:cTn id="8" dur="1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8"/>
                                        </p:tgtEl>
                                        <p:attrNameLst>
                                          <p:attrName>style.color</p:attrName>
                                        </p:attrNameLst>
                                      </p:cBhvr>
                                      <p:to>
                                        <p:clrVal>
                                          <a:srgbClr val="000000"/>
                                        </p:clrVal>
                                      </p:to>
                                    </p:set>
                                    <p:set>
                                      <p:cBhvr>
                                        <p:cTn id="13" dur="1500" fill="hold"/>
                                        <p:tgtEl>
                                          <p:spTgt spid="8"/>
                                        </p:tgtEl>
                                        <p:attrNameLst>
                                          <p:attrName>fillcolor</p:attrName>
                                        </p:attrNameLst>
                                      </p:cBhvr>
                                      <p:to>
                                        <p:clrVal>
                                          <a:srgbClr val="000000"/>
                                        </p:clrVal>
                                      </p:to>
                                    </p:set>
                                    <p:set>
                                      <p:cBhvr>
                                        <p:cTn id="14" dur="1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hình nền powerpoint dễ thương - Thư Viện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868"/>
            <a:ext cx="6858001" cy="5174442"/>
          </a:xfrm>
          <a:prstGeom prst="rect">
            <a:avLst/>
          </a:prstGeom>
          <a:solidFill>
            <a:schemeClr val="bg1"/>
          </a:solidFill>
          <a:effectLst>
            <a:outerShdw blurRad="50800" dist="50800" dir="5400000" algn="ctr" rotWithShape="0">
              <a:schemeClr val="bg1"/>
            </a:outerShdw>
          </a:effectLst>
        </p:spPr>
      </p:pic>
      <p:sp>
        <p:nvSpPr>
          <p:cNvPr id="3" name="Rectangle 2"/>
          <p:cNvSpPr/>
          <p:nvPr/>
        </p:nvSpPr>
        <p:spPr>
          <a:xfrm>
            <a:off x="1329815" y="442261"/>
            <a:ext cx="6467028" cy="415498"/>
          </a:xfrm>
          <a:prstGeom prst="rect">
            <a:avLst/>
          </a:prstGeom>
        </p:spPr>
        <p:txBody>
          <a:bodyPr wrap="square">
            <a:spAutoFit/>
          </a:bodyPr>
          <a:lstStyle/>
          <a:p>
            <a:pPr algn="just"/>
            <a:r>
              <a:rPr lang="en-US" sz="2100" b="1" dirty="0">
                <a:solidFill>
                  <a:srgbClr val="004EEA"/>
                </a:solidFill>
                <a:latin typeface="Times New Roman" pitchFamily="18" charset="0"/>
                <a:cs typeface="Times New Roman" pitchFamily="18" charset="0"/>
              </a:rPr>
              <a:t>1. </a:t>
            </a:r>
            <a:r>
              <a:rPr lang="en-US" sz="2100" i="1" dirty="0" err="1">
                <a:solidFill>
                  <a:srgbClr val="004EEA"/>
                </a:solidFill>
                <a:latin typeface="Times New Roman" pitchFamily="18" charset="0"/>
                <a:cs typeface="Times New Roman" pitchFamily="18" charset="0"/>
              </a:rPr>
              <a:t>Trong</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các</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câu</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sau</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mỗi</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dấu</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hai</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chấm</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có</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tác</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dụng</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gì</a:t>
            </a:r>
            <a:r>
              <a:rPr lang="en-US" sz="2100" i="1" dirty="0">
                <a:solidFill>
                  <a:srgbClr val="004EEA"/>
                </a:solidFill>
                <a:latin typeface="Times New Roman" pitchFamily="18" charset="0"/>
                <a:cs typeface="Times New Roman" pitchFamily="18" charset="0"/>
              </a:rPr>
              <a:t>?</a:t>
            </a:r>
            <a:endParaRPr lang="vi-VN" sz="2100" i="1" dirty="0">
              <a:solidFill>
                <a:srgbClr val="004EEA"/>
              </a:solidFill>
              <a:latin typeface="Times New Roman" pitchFamily="18" charset="0"/>
              <a:cs typeface="Times New Roman" pitchFamily="18" charset="0"/>
            </a:endParaRPr>
          </a:p>
        </p:txBody>
      </p:sp>
      <p:sp>
        <p:nvSpPr>
          <p:cNvPr id="2" name="Rectangle 1"/>
          <p:cNvSpPr/>
          <p:nvPr/>
        </p:nvSpPr>
        <p:spPr>
          <a:xfrm>
            <a:off x="1329815" y="897564"/>
            <a:ext cx="6570347" cy="1477328"/>
          </a:xfrm>
          <a:prstGeom prst="rect">
            <a:avLst/>
          </a:prstGeom>
        </p:spPr>
        <p:txBody>
          <a:bodyPr wrap="square">
            <a:spAutoFit/>
          </a:bodyPr>
          <a:lstStyle/>
          <a:p>
            <a:pPr algn="just"/>
            <a:r>
              <a:rPr lang="vi-VN" sz="1800" dirty="0">
                <a:latin typeface="Times New Roman" pitchFamily="18" charset="0"/>
                <a:cs typeface="Times New Roman" pitchFamily="18" charset="0"/>
              </a:rPr>
              <a:t>a</a:t>
            </a:r>
            <a:r>
              <a:rPr lang="en-US" sz="1800" dirty="0">
                <a:latin typeface="Times New Roman" pitchFamily="18" charset="0"/>
                <a:cs typeface="Times New Roman" pitchFamily="18" charset="0"/>
              </a:rPr>
              <a:t>.</a:t>
            </a:r>
            <a:r>
              <a:rPr lang="vi-VN" sz="1800" dirty="0">
                <a:latin typeface="Times New Roman" pitchFamily="18" charset="0"/>
                <a:cs typeface="Times New Roman" pitchFamily="18" charset="0"/>
              </a:rPr>
              <a:t> Tôi thở dài:</a:t>
            </a:r>
          </a:p>
          <a:p>
            <a:pPr algn="just"/>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 Còn đứa bị điểm không, nó tả thế nào?</a:t>
            </a:r>
          </a:p>
          <a:p>
            <a:pPr algn="just"/>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 Nó không tả, không viết gì hết. Nó nộp giấy trắng cho cô. Hôm trả bài, cô giận lắm. Cô hỏi: </a:t>
            </a:r>
            <a:r>
              <a:rPr lang="en-US" sz="1800" dirty="0">
                <a:latin typeface="Times New Roman" pitchFamily="18" charset="0"/>
                <a:cs typeface="Times New Roman" pitchFamily="18" charset="0"/>
              </a:rPr>
              <a:t>“</a:t>
            </a:r>
            <a:r>
              <a:rPr lang="vi-VN" sz="1800" dirty="0">
                <a:latin typeface="Times New Roman" pitchFamily="18" charset="0"/>
                <a:cs typeface="Times New Roman" pitchFamily="18" charset="0"/>
              </a:rPr>
              <a:t>Sao trò không chịu làm bài?</a:t>
            </a:r>
            <a:r>
              <a:rPr lang="en-US" sz="1800" dirty="0">
                <a:latin typeface="Times New Roman" pitchFamily="18" charset="0"/>
                <a:cs typeface="Times New Roman" pitchFamily="18" charset="0"/>
              </a:rPr>
              <a:t>”</a:t>
            </a:r>
            <a:endParaRPr lang="vi-VN" sz="1800" dirty="0">
              <a:latin typeface="Times New Roman" pitchFamily="18" charset="0"/>
              <a:cs typeface="Times New Roman" pitchFamily="18" charset="0"/>
            </a:endParaRPr>
          </a:p>
          <a:p>
            <a:pPr algn="r"/>
            <a:r>
              <a:rPr lang="vi-VN" sz="1800" dirty="0">
                <a:latin typeface="Times New Roman" pitchFamily="18" charset="0"/>
                <a:cs typeface="Times New Roman" pitchFamily="18" charset="0"/>
              </a:rPr>
              <a:t>Theo </a:t>
            </a:r>
            <a:r>
              <a:rPr lang="vi-VN" sz="1800" b="1" dirty="0">
                <a:latin typeface="Times New Roman" pitchFamily="18" charset="0"/>
                <a:cs typeface="Times New Roman" pitchFamily="18" charset="0"/>
              </a:rPr>
              <a:t>NGUYỄN QUANG SÁNG</a:t>
            </a:r>
            <a:endParaRPr lang="vi-VN" sz="1800" dirty="0">
              <a:latin typeface="Times New Roman" pitchFamily="18" charset="0"/>
              <a:cs typeface="Times New Roman" pitchFamily="18" charset="0"/>
            </a:endParaRPr>
          </a:p>
        </p:txBody>
      </p:sp>
      <p:sp>
        <p:nvSpPr>
          <p:cNvPr id="9" name="Rectangle 8"/>
          <p:cNvSpPr/>
          <p:nvPr/>
        </p:nvSpPr>
        <p:spPr>
          <a:xfrm>
            <a:off x="1261288" y="2380746"/>
            <a:ext cx="6707402" cy="1477328"/>
          </a:xfrm>
          <a:prstGeom prst="rect">
            <a:avLst/>
          </a:prstGeom>
        </p:spPr>
        <p:txBody>
          <a:bodyPr wrap="square">
            <a:spAutoFit/>
          </a:bodyPr>
          <a:lstStyle/>
          <a:p>
            <a:pPr algn="just"/>
            <a:r>
              <a:rPr lang="vi-VN" sz="1800" dirty="0">
                <a:latin typeface="Times New Roman" pitchFamily="18" charset="0"/>
                <a:cs typeface="Times New Roman" pitchFamily="18" charset="0"/>
              </a:rPr>
              <a:t>b</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Dưới tầm cánh chú chuồn chuồn bây giờ là luỹ tre xanh rì rào trong gió, là bờ ao với những khóm khoai nước rung rinh. Rồi những cảnh tuyệt đẹp của đất nước hiện ra: cánh đồng với những đàn trâu thung thăng gặm cỏ; dòng sông với những đoàn thuyền ngược xuôi.</a:t>
            </a:r>
          </a:p>
          <a:p>
            <a:pPr algn="r"/>
            <a:r>
              <a:rPr lang="vi-VN" sz="1800" dirty="0">
                <a:latin typeface="Times New Roman" pitchFamily="18" charset="0"/>
                <a:cs typeface="Times New Roman" pitchFamily="18" charset="0"/>
              </a:rPr>
              <a:t>Theo </a:t>
            </a:r>
            <a:r>
              <a:rPr lang="vi-VN" sz="1800" b="1" dirty="0">
                <a:latin typeface="Times New Roman" pitchFamily="18" charset="0"/>
                <a:cs typeface="Times New Roman" pitchFamily="18" charset="0"/>
              </a:rPr>
              <a:t>NGUYỄN THẾ HỘI</a:t>
            </a:r>
            <a:endParaRPr lang="vi-VN" sz="1800" dirty="0">
              <a:latin typeface="Times New Roman" pitchFamily="18" charset="0"/>
              <a:cs typeface="Times New Roman" pitchFamily="18" charset="0"/>
            </a:endParaRPr>
          </a:p>
        </p:txBody>
      </p:sp>
      <p:sp>
        <p:nvSpPr>
          <p:cNvPr id="15" name="Rectangle 14"/>
          <p:cNvSpPr/>
          <p:nvPr/>
        </p:nvSpPr>
        <p:spPr>
          <a:xfrm>
            <a:off x="1166425" y="37959"/>
            <a:ext cx="6402932" cy="415498"/>
          </a:xfrm>
          <a:prstGeom prst="rect">
            <a:avLst/>
          </a:prstGeom>
        </p:spPr>
        <p:txBody>
          <a:bodyPr wrap="square">
            <a:spAutoFit/>
          </a:bodyPr>
          <a:lstStyle/>
          <a:p>
            <a:pPr algn="just"/>
            <a:r>
              <a:rPr lang="en-US" sz="2100" b="1" dirty="0">
                <a:solidFill>
                  <a:srgbClr val="FF3300"/>
                </a:solidFill>
                <a:latin typeface="Times New Roman" pitchFamily="18" charset="0"/>
                <a:cs typeface="Times New Roman" pitchFamily="18" charset="0"/>
              </a:rPr>
              <a:t>II. LUYỆN TẬP</a:t>
            </a:r>
          </a:p>
        </p:txBody>
      </p:sp>
    </p:spTree>
    <p:extLst>
      <p:ext uri="{BB962C8B-B14F-4D97-AF65-F5344CB8AC3E}">
        <p14:creationId xmlns:p14="http://schemas.microsoft.com/office/powerpoint/2010/main" val="193374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14850"/>
            <a:ext cx="2057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4769645"/>
            <a:ext cx="2771775"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WordArt 12"/>
          <p:cNvSpPr>
            <a:spLocks noChangeArrowheads="1" noChangeShapeType="1" noTextEdit="1"/>
          </p:cNvSpPr>
          <p:nvPr/>
        </p:nvSpPr>
        <p:spPr bwMode="auto">
          <a:xfrm>
            <a:off x="2155187" y="400023"/>
            <a:ext cx="4972050" cy="857250"/>
          </a:xfrm>
          <a:prstGeom prst="rect">
            <a:avLst/>
          </a:prstGeom>
        </p:spPr>
        <p:txBody>
          <a:bodyPr wrap="none" lIns="68580" tIns="34290" rIns="68580" bIns="34290" fromWordArt="1">
            <a:prstTxWarp prst="textPlain">
              <a:avLst>
                <a:gd name="adj" fmla="val 50000"/>
              </a:avLst>
            </a:prstTxWarp>
          </a:bodyPr>
          <a:lstStyle/>
          <a:p>
            <a:pPr algn="ctr"/>
            <a:r>
              <a:rPr lang="en-US" sz="27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a:t>
            </a:r>
            <a:r>
              <a:rPr lang="en-US" sz="27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động</a:t>
            </a:r>
            <a:endParaRPr lang="en-US" sz="27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1143001" y="1549278"/>
            <a:ext cx="7122226" cy="1477328"/>
          </a:xfrm>
          <a:prstGeom prst="rect">
            <a:avLst/>
          </a:prstGeom>
        </p:spPr>
        <p:txBody>
          <a:bodyPr wrap="square">
            <a:spAutoFit/>
          </a:bodyPr>
          <a:lstStyle/>
          <a:p>
            <a:pPr algn="just">
              <a:lnSpc>
                <a:spcPct val="150000"/>
              </a:lnSpc>
              <a:spcBef>
                <a:spcPct val="0"/>
              </a:spcBef>
              <a:buFontTx/>
              <a:buNone/>
            </a:pPr>
            <a:r>
              <a:rPr lang="en-US" altLang="en-US" sz="3000" b="1" dirty="0" err="1">
                <a:solidFill>
                  <a:srgbClr val="000000"/>
                </a:solidFill>
                <a:latin typeface="Arial" panose="020B0604020202020204" pitchFamily="34" charset="0"/>
                <a:cs typeface="Arial" panose="020B0604020202020204" pitchFamily="34" charset="0"/>
              </a:rPr>
              <a:t>Tìm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các</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từ</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ngữ</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thể</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hiện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lòng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nhân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hậu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tình</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cảm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yêu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thương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đồng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loại</a:t>
            </a:r>
            <a:r>
              <a:rPr lang="en-US" altLang="en-US" sz="3000" b="1" dirty="0">
                <a:solidFill>
                  <a:srgbClr val="000000"/>
                </a:solidFill>
                <a:latin typeface="Arial" panose="020B0604020202020204" pitchFamily="34" charset="0"/>
                <a:cs typeface="Arial" panose="020B0604020202020204" pitchFamily="34" charset="0"/>
              </a:rPr>
              <a:t>?</a:t>
            </a:r>
          </a:p>
        </p:txBody>
      </p:sp>
      <p:sp>
        <p:nvSpPr>
          <p:cNvPr id="3" name="Right Arrow 2"/>
          <p:cNvSpPr/>
          <p:nvPr/>
        </p:nvSpPr>
        <p:spPr>
          <a:xfrm>
            <a:off x="3526971" y="2873837"/>
            <a:ext cx="5486385" cy="183658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err="1">
                <a:latin typeface="Arial" panose="020B0604020202020204" pitchFamily="34" charset="0"/>
                <a:cs typeface="Arial" panose="020B0604020202020204" pitchFamily="34" charset="0"/>
              </a:rPr>
              <a:t>Hãy</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thật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nhanh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gõ</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từ</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tìm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được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vào</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khung</a:t>
            </a:r>
            <a:r>
              <a:rPr lang="en-US" sz="2700" dirty="0">
                <a:latin typeface="Arial" panose="020B0604020202020204" pitchFamily="34" charset="0"/>
                <a:cs typeface="Arial" panose="020B0604020202020204" pitchFamily="34" charset="0"/>
              </a:rPr>
              <a:t> CHAT</a:t>
            </a:r>
            <a:endParaRPr lang="vi-VN"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099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238153" y="733578"/>
            <a:ext cx="8632713"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a) </a:t>
            </a:r>
            <a:r>
              <a:rPr lang="en-US" altLang="en-US" sz="3000" dirty="0" err="1">
                <a:latin typeface="Arial" panose="020B0604020202020204" pitchFamily="34" charset="0"/>
                <a:cs typeface="Arial" panose="020B0604020202020204" pitchFamily="34" charset="0"/>
              </a:rPr>
              <a:t>Tôi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thở</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dài</a:t>
            </a:r>
            <a:r>
              <a:rPr lang="en-US" altLang="en-US" sz="3000" dirty="0">
                <a:latin typeface="Arial" panose="020B0604020202020204" pitchFamily="34" charset="0"/>
                <a:cs typeface="Arial" panose="020B0604020202020204" pitchFamily="34" charset="0"/>
              </a:rPr>
              <a:t> : </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Còn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đứa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bị</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điểm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thê</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nào</a:t>
            </a:r>
            <a:r>
              <a:rPr lang="en-US" altLang="en-US" sz="3000"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viết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nộp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Hôm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lắm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hỏi</a:t>
            </a:r>
            <a:r>
              <a:rPr lang="en-US" altLang="en-US" sz="3000" dirty="0">
                <a:latin typeface="Arial" panose="020B0604020202020204" pitchFamily="34" charset="0"/>
                <a:cs typeface="Arial" panose="020B0604020202020204" pitchFamily="34" charset="0"/>
              </a:rPr>
              <a:t> : “Sao </a:t>
            </a:r>
            <a:r>
              <a:rPr lang="en-US" altLang="en-US" sz="3000" dirty="0" err="1">
                <a:latin typeface="Arial" panose="020B0604020202020204" pitchFamily="34" charset="0"/>
                <a:cs typeface="Arial" panose="020B0604020202020204" pitchFamily="34" charset="0"/>
              </a:rPr>
              <a:t>trò</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chịu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Nguyễn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Quang</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Sáng</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6" name="TextBox 5"/>
          <p:cNvSpPr txBox="1"/>
          <p:nvPr/>
        </p:nvSpPr>
        <p:spPr>
          <a:xfrm flipH="1">
            <a:off x="238155"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Oval 2"/>
          <p:cNvSpPr/>
          <p:nvPr/>
        </p:nvSpPr>
        <p:spPr>
          <a:xfrm>
            <a:off x="2588818" y="179318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10" name="Oval 9"/>
          <p:cNvSpPr/>
          <p:nvPr/>
        </p:nvSpPr>
        <p:spPr>
          <a:xfrm>
            <a:off x="8597730" y="3378848"/>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40049963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754" y="1835314"/>
            <a:ext cx="8632713"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Tôi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thở</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dài</a:t>
            </a:r>
            <a:r>
              <a:rPr lang="en-US" altLang="en-US" sz="2400" dirty="0">
                <a:latin typeface="Arial" panose="020B0604020202020204" pitchFamily="34" charset="0"/>
                <a:cs typeface="Arial" panose="020B0604020202020204" pitchFamily="34" charset="0"/>
              </a:rPr>
              <a:t> : </a:t>
            </a:r>
          </a:p>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Còn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đứa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điểm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thê</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nào</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1822450" y="187817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996438"/>
            <a:ext cx="7012380" cy="830997"/>
          </a:xfrm>
          <a:prstGeom prst="rect">
            <a:avLst/>
          </a:prstGeom>
        </p:spPr>
        <p:txBody>
          <a:bodyPr wrap="square">
            <a:spAutoFit/>
          </a:bodyPr>
          <a:lstStyle/>
          <a:p>
            <a:pPr algn="just">
              <a:spcBef>
                <a:spcPts val="600"/>
              </a:spcBef>
            </a:pPr>
            <a:r>
              <a:rPr lang="en-US" sz="2400" b="1" dirty="0">
                <a:latin typeface="Arial" panose="020B0604020202020204" pitchFamily="34" charset="0"/>
                <a:cs typeface="Arial" panose="020B0604020202020204" pitchFamily="34" charset="0"/>
              </a:rPr>
              <a:t>B</a:t>
            </a:r>
            <a:r>
              <a:rPr lang="vi-VN" sz="2400" b="1" dirty="0">
                <a:latin typeface="Arial" panose="020B0604020202020204" pitchFamily="34" charset="0"/>
                <a:cs typeface="Arial" panose="020B0604020202020204" pitchFamily="34" charset="0"/>
              </a:rPr>
              <a:t>áo hiệu bộ phận đứng sau là lời nói của nhân vật “tôi”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phối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hợp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với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dấu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dòng</a:t>
            </a:r>
            <a:r>
              <a:rPr lang="en-US" sz="2400" b="1" dirty="0">
                <a:latin typeface="Arial" panose="020B0604020202020204" pitchFamily="34" charset="0"/>
                <a:cs typeface="Arial" panose="020B0604020202020204" pitchFamily="34" charset="0"/>
              </a:rPr>
              <a:t>)</a:t>
            </a:r>
            <a:endParaRPr lang="en-US" sz="2400" b="1" i="1" dirty="0">
              <a:latin typeface="Arial" panose="020B0604020202020204" pitchFamily="34" charset="0"/>
              <a:cs typeface="Arial" panose="020B0604020202020204" pitchFamily="34"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25588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1689678"/>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nộp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Hôm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lắm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hỏi</a:t>
            </a:r>
            <a:r>
              <a:rPr lang="en-US" altLang="en-US" sz="2400" dirty="0">
                <a:latin typeface="Arial" panose="020B0604020202020204" pitchFamily="34" charset="0"/>
                <a:cs typeface="Arial" panose="020B0604020202020204" pitchFamily="34" charset="0"/>
              </a:rPr>
              <a:t> : “Sao </a:t>
            </a:r>
            <a:r>
              <a:rPr lang="en-US" altLang="en-US" sz="2400" dirty="0" err="1">
                <a:latin typeface="Arial" panose="020B0604020202020204" pitchFamily="34" charset="0"/>
                <a:cs typeface="Arial" panose="020B0604020202020204" pitchFamily="34" charset="0"/>
              </a:rPr>
              <a:t>trò</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làm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4939162" y="2094322"/>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996438"/>
            <a:ext cx="7012380" cy="830997"/>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kép</a:t>
            </a:r>
            <a:r>
              <a:rPr lang="en-US" sz="2400" b="1" dirty="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18803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345030" y="745447"/>
            <a:ext cx="846658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6" name="TextBox 5"/>
          <p:cNvSpPr txBox="1"/>
          <p:nvPr/>
        </p:nvSpPr>
        <p:spPr>
          <a:xfrm flipH="1">
            <a:off x="345029"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345030" y="1821071"/>
            <a:ext cx="8466580" cy="32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dirty="0">
                <a:latin typeface="Arial" panose="020B0604020202020204" pitchFamily="34" charset="0"/>
                <a:cs typeface="Arial" panose="020B0604020202020204" pitchFamily="34" charset="0"/>
              </a:rPr>
              <a:t>b) </a:t>
            </a:r>
            <a:r>
              <a:rPr lang="en-US" altLang="en-US" sz="3000" dirty="0" err="1">
                <a:latin typeface="Arial" panose="020B0604020202020204" pitchFamily="34" charset="0"/>
                <a:cs typeface="Arial" panose="020B0604020202020204" pitchFamily="34" charset="0"/>
              </a:rPr>
              <a:t>Dưới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tầm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cánh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chú</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giờ</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luỹ</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rào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trong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bờ</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ao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khóm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khoai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rung </a:t>
            </a:r>
            <a:r>
              <a:rPr lang="en-US" altLang="en-US" sz="3000" dirty="0" err="1">
                <a:latin typeface="Arial" panose="020B0604020202020204" pitchFamily="34" charset="0"/>
                <a:cs typeface="Arial" panose="020B0604020202020204" pitchFamily="34" charset="0"/>
              </a:rPr>
              <a:t>rinh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tuyệt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đẹp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của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đất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hiện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ra</a:t>
            </a: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đồng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trâu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gặm</a:t>
            </a:r>
            <a:r>
              <a:rPr lang="en-US" altLang="en-US" sz="3000" dirty="0">
                <a:latin typeface="Arial" panose="020B0604020202020204" pitchFamily="34" charset="0"/>
                <a:cs typeface="Arial" panose="020B0604020202020204" pitchFamily="34" charset="0"/>
              </a:rPr>
              <a:t> cỏ; </a:t>
            </a:r>
            <a:r>
              <a:rPr lang="en-US" altLang="en-US" sz="3000" dirty="0" err="1">
                <a:latin typeface="Arial" panose="020B0604020202020204" pitchFamily="34" charset="0"/>
                <a:cs typeface="Arial" panose="020B0604020202020204" pitchFamily="34" charset="0"/>
              </a:rPr>
              <a:t>dòng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đoàn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thuyền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ngược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xuôi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Nguyễn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Thê</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Hội</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8" name="Oval 7"/>
          <p:cNvSpPr/>
          <p:nvPr/>
        </p:nvSpPr>
        <p:spPr>
          <a:xfrm>
            <a:off x="3660935" y="323290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3607416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1632531"/>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err="1">
                <a:latin typeface="Arial" panose="020B0604020202020204" pitchFamily="34" charset="0"/>
                <a:cs typeface="Arial" panose="020B0604020202020204" pitchFamily="34" charset="0"/>
              </a:rPr>
              <a:t>Rồi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cảnh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tuyệt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đẹp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của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đất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ra</a:t>
            </a: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đồng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trâu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gặm</a:t>
            </a:r>
            <a:r>
              <a:rPr lang="en-US" altLang="en-US" sz="2400" dirty="0">
                <a:latin typeface="Arial" panose="020B0604020202020204" pitchFamily="34" charset="0"/>
                <a:cs typeface="Arial" panose="020B0604020202020204" pitchFamily="34" charset="0"/>
              </a:rPr>
              <a:t> cỏ; </a:t>
            </a:r>
            <a:r>
              <a:rPr lang="en-US" altLang="en-US" sz="2400" dirty="0" err="1">
                <a:latin typeface="Arial" panose="020B0604020202020204" pitchFamily="34" charset="0"/>
                <a:cs typeface="Arial" panose="020B0604020202020204" pitchFamily="34" charset="0"/>
              </a:rPr>
              <a:t>dòng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đoàn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thuyền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xuôi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7069026" y="1653956"/>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099" y="3830188"/>
            <a:ext cx="7141711" cy="1200329"/>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a:t>
            </a: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40725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7777425"/>
              </p:ext>
            </p:extLst>
          </p:nvPr>
        </p:nvGraphicFramePr>
        <p:xfrm>
          <a:off x="0" y="0"/>
          <a:ext cx="9143999" cy="5143499"/>
        </p:xfrm>
        <a:graphic>
          <a:graphicData uri="http://schemas.openxmlformats.org/drawingml/2006/table">
            <a:tbl>
              <a:tblPr firstRow="1" bandRow="1">
                <a:tableStyleId>{5C22544A-7EE6-4342-B048-85BDC9FD1C3A}</a:tableStyleId>
              </a:tblPr>
              <a:tblGrid>
                <a:gridCol w="5015986">
                  <a:extLst>
                    <a:ext uri="{9D8B030D-6E8A-4147-A177-3AD203B41FA5}">
                      <a16:colId xmlns:a16="http://schemas.microsoft.com/office/drawing/2014/main" val="20000"/>
                    </a:ext>
                  </a:extLst>
                </a:gridCol>
                <a:gridCol w="4128013">
                  <a:extLst>
                    <a:ext uri="{9D8B030D-6E8A-4147-A177-3AD203B41FA5}">
                      <a16:colId xmlns:a16="http://schemas.microsoft.com/office/drawing/2014/main" val="20001"/>
                    </a:ext>
                  </a:extLst>
                </a:gridCol>
              </a:tblGrid>
              <a:tr h="635256">
                <a:tc>
                  <a:txBody>
                    <a:bodyPr/>
                    <a:lstStyle/>
                    <a:p>
                      <a:pPr algn="ctr"/>
                      <a:r>
                        <a:rPr lang="en-US" sz="2400" dirty="0" err="1">
                          <a:solidFill>
                            <a:schemeClr val="tx1"/>
                          </a:solidFill>
                          <a:latin typeface="Times New Roman" pitchFamily="18" charset="0"/>
                          <a:cs typeface="Times New Roman" pitchFamily="18" charset="0"/>
                        </a:rPr>
                        <a:t>Câu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văn</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Times New Roman" pitchFamily="18" charset="0"/>
                          <a:cs typeface="Times New Roman" pitchFamily="18" charset="0"/>
                        </a:rPr>
                        <a:t>Tác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dụng</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của</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dấu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hai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chấm</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39225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933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226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4"/>
          <p:cNvSpPr/>
          <p:nvPr/>
        </p:nvSpPr>
        <p:spPr>
          <a:xfrm>
            <a:off x="5117245" y="523480"/>
            <a:ext cx="3960440" cy="1569660"/>
          </a:xfrm>
          <a:prstGeom prst="rect">
            <a:avLst/>
          </a:prstGeom>
        </p:spPr>
        <p:txBody>
          <a:bodyPr wrap="square">
            <a:spAutoFit/>
          </a:bodyPr>
          <a:lstStyle/>
          <a:p>
            <a:pPr algn="just"/>
            <a:r>
              <a:rPr lang="en-US" sz="2400" dirty="0">
                <a:latin typeface="Times New Roman" pitchFamily="18" charset="0"/>
                <a:cs typeface="Times New Roman" pitchFamily="18" charset="0"/>
              </a:rPr>
              <a:t>B</a:t>
            </a:r>
            <a:r>
              <a:rPr lang="vi-VN" sz="2400" dirty="0">
                <a:latin typeface="Times New Roman" pitchFamily="18" charset="0"/>
                <a:cs typeface="Times New Roman" pitchFamily="18" charset="0"/>
              </a:rPr>
              <a:t>áo hiệu bộ phận đứng sau là lời nói của nhân vật “tôi”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6" name="Rectangle 5"/>
          <p:cNvSpPr/>
          <p:nvPr/>
        </p:nvSpPr>
        <p:spPr>
          <a:xfrm>
            <a:off x="5076057" y="2093644"/>
            <a:ext cx="3960440" cy="1200329"/>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kép</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7" name="Rectangle 6"/>
          <p:cNvSpPr/>
          <p:nvPr/>
        </p:nvSpPr>
        <p:spPr>
          <a:xfrm>
            <a:off x="5089377" y="3322777"/>
            <a:ext cx="3960441" cy="1569660"/>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8" name="Rectangle 7"/>
          <p:cNvSpPr/>
          <p:nvPr/>
        </p:nvSpPr>
        <p:spPr>
          <a:xfrm>
            <a:off x="99905" y="696270"/>
            <a:ext cx="4900808" cy="1200329"/>
          </a:xfrm>
          <a:prstGeom prst="rect">
            <a:avLst/>
          </a:prstGeom>
        </p:spPr>
        <p:txBody>
          <a:bodyPr wrap="square">
            <a:spAutoFit/>
          </a:bodyPr>
          <a:lstStyle/>
          <a:p>
            <a:pPr algn="just"/>
            <a:r>
              <a:rPr lang="vi-VN" sz="2400" dirty="0">
                <a:latin typeface="Times New Roman" pitchFamily="18" charset="0"/>
                <a:cs typeface="Times New Roman" pitchFamily="18" charset="0"/>
              </a:rPr>
              <a:t>Tôi thở dài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Còn đứa bị điểm không, nó tả 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9" name="Rectangle 8"/>
          <p:cNvSpPr/>
          <p:nvPr/>
        </p:nvSpPr>
        <p:spPr>
          <a:xfrm>
            <a:off x="33406" y="2347007"/>
            <a:ext cx="4905510" cy="461665"/>
          </a:xfrm>
          <a:prstGeom prst="rect">
            <a:avLst/>
          </a:prstGeom>
        </p:spPr>
        <p:txBody>
          <a:bodyPr wrap="none">
            <a:spAutoFit/>
          </a:bodyPr>
          <a:lstStyle/>
          <a:p>
            <a:pPr algn="just"/>
            <a:r>
              <a:rPr lang="vi-VN" sz="2400" dirty="0">
                <a:latin typeface="Times New Roman" pitchFamily="18" charset="0"/>
                <a:cs typeface="Times New Roman" pitchFamily="18" charset="0"/>
              </a:rPr>
              <a:t>Cô hỏi: </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Sao trò không chịu làm bài?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10" name="Rectangle 9"/>
          <p:cNvSpPr/>
          <p:nvPr/>
        </p:nvSpPr>
        <p:spPr>
          <a:xfrm>
            <a:off x="58716" y="3224364"/>
            <a:ext cx="4869139" cy="1938992"/>
          </a:xfrm>
          <a:prstGeom prst="rect">
            <a:avLst/>
          </a:prstGeom>
        </p:spPr>
        <p:txBody>
          <a:bodyPr wrap="square">
            <a:spAutoFit/>
          </a:bodyPr>
          <a:lstStyle/>
          <a:p>
            <a:pPr algn="just"/>
            <a:r>
              <a:rPr lang="vi-VN" sz="2400" dirty="0">
                <a:latin typeface="Times New Roman" pitchFamily="18" charset="0"/>
                <a:cs typeface="Times New Roman" pitchFamily="18" charset="0"/>
              </a:rPr>
              <a:t>Rồi những cảnh tuyệt đẹp của đất nước hiện ra: cánh đồng với những đàn trâu thung thăng gặm cỏ; dòng sông với những đoàn thuyền ngược xuôi.</a:t>
            </a:r>
          </a:p>
        </p:txBody>
      </p:sp>
      <p:sp>
        <p:nvSpPr>
          <p:cNvPr id="11" name="Oval 10"/>
          <p:cNvSpPr/>
          <p:nvPr/>
        </p:nvSpPr>
        <p:spPr>
          <a:xfrm>
            <a:off x="1516845" y="696270"/>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9592" y="2355339"/>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54317" y="3647374"/>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645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ộ hình nền Powerpoint màu pastel khiến bạn yêu ngay từ cái nhì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4999" y="8061"/>
            <a:ext cx="9239002" cy="830997"/>
          </a:xfrm>
          <a:prstGeom prst="rect">
            <a:avLst/>
          </a:prstGeom>
          <a:noFill/>
        </p:spPr>
        <p:txBody>
          <a:bodyPr wrap="square">
            <a:spAutoFit/>
          </a:bodyPr>
          <a:lstStyle/>
          <a:p>
            <a:pPr algn="ctr"/>
            <a:r>
              <a:rPr lang="en-US" sz="2400" b="1" dirty="0">
                <a:solidFill>
                  <a:srgbClr val="FF0000"/>
                </a:solidFill>
                <a:latin typeface="Times New Roman" pitchFamily="18" charset="0"/>
                <a:cs typeface="Times New Roman" pitchFamily="18" charset="0"/>
              </a:rPr>
              <a:t>TRÒ CHƠI “XÌ ĐIỆN”</a:t>
            </a:r>
          </a:p>
          <a:p>
            <a:pPr algn="ctr"/>
            <a:r>
              <a:rPr lang="en-US" sz="2400" i="1" dirty="0" err="1">
                <a:solidFill>
                  <a:srgbClr val="004EEA"/>
                </a:solidFill>
                <a:latin typeface="Times New Roman" pitchFamily="18" charset="0"/>
                <a:cs typeface="Times New Roman" pitchFamily="18" charset="0"/>
              </a:rPr>
              <a:t>Nối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từng</a:t>
            </a:r>
            <a:r>
              <a:rPr lang="en-US" sz="2400" i="1" dirty="0">
                <a:solidFill>
                  <a:srgbClr val="004EEA"/>
                </a:solidFill>
                <a:latin typeface="Times New Roman" pitchFamily="18" charset="0"/>
                <a:cs typeface="Times New Roman" pitchFamily="18" charset="0"/>
              </a:rPr>
              <a:t> ô </a:t>
            </a:r>
            <a:r>
              <a:rPr lang="en-US" sz="2400" i="1" dirty="0" err="1">
                <a:solidFill>
                  <a:srgbClr val="004EEA"/>
                </a:solidFill>
                <a:latin typeface="Times New Roman" pitchFamily="18" charset="0"/>
                <a:cs typeface="Times New Roman" pitchFamily="18" charset="0"/>
              </a:rPr>
              <a:t>bên</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trái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với</a:t>
            </a:r>
            <a:r>
              <a:rPr lang="en-US" sz="2400" i="1" dirty="0">
                <a:solidFill>
                  <a:srgbClr val="004EEA"/>
                </a:solidFill>
                <a:latin typeface="Times New Roman" pitchFamily="18" charset="0"/>
                <a:cs typeface="Times New Roman" pitchFamily="18" charset="0"/>
              </a:rPr>
              <a:t> ô </a:t>
            </a:r>
            <a:r>
              <a:rPr lang="en-US" sz="2400" i="1" dirty="0" err="1">
                <a:solidFill>
                  <a:srgbClr val="004EEA"/>
                </a:solidFill>
                <a:latin typeface="Times New Roman" pitchFamily="18" charset="0"/>
                <a:cs typeface="Times New Roman" pitchFamily="18" charset="0"/>
              </a:rPr>
              <a:t>nêu</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đúng</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tác</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dụng</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của</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dấu</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hai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chấm</a:t>
            </a:r>
            <a:r>
              <a:rPr lang="en-US" sz="2400" i="1" dirty="0">
                <a:solidFill>
                  <a:srgbClr val="004EEA"/>
                </a:solidFill>
                <a:latin typeface="Times New Roman" pitchFamily="18" charset="0"/>
                <a:cs typeface="Times New Roman" pitchFamily="18" charset="0"/>
              </a:rPr>
              <a:t> ở </a:t>
            </a:r>
            <a:r>
              <a:rPr lang="en-US" sz="2400" i="1" dirty="0" err="1">
                <a:solidFill>
                  <a:srgbClr val="004EEA"/>
                </a:solidFill>
                <a:latin typeface="Times New Roman" pitchFamily="18" charset="0"/>
                <a:cs typeface="Times New Roman" pitchFamily="18" charset="0"/>
              </a:rPr>
              <a:t>bên</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phải</a:t>
            </a:r>
            <a:endParaRPr lang="vi-VN" sz="2400" i="1" dirty="0">
              <a:solidFill>
                <a:srgbClr val="004EEA"/>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97801107"/>
              </p:ext>
            </p:extLst>
          </p:nvPr>
        </p:nvGraphicFramePr>
        <p:xfrm>
          <a:off x="1" y="794967"/>
          <a:ext cx="9138633" cy="4348533"/>
        </p:xfrm>
        <a:graphic>
          <a:graphicData uri="http://schemas.openxmlformats.org/drawingml/2006/table">
            <a:tbl>
              <a:tblPr firstRow="1" bandRow="1">
                <a:tableStyleId>{E8B1032C-EA38-4F05-BA0D-38AFFFC7BED3}</a:tableStyleId>
              </a:tblPr>
              <a:tblGrid>
                <a:gridCol w="474571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3240793">
                  <a:extLst>
                    <a:ext uri="{9D8B030D-6E8A-4147-A177-3AD203B41FA5}">
                      <a16:colId xmlns:a16="http://schemas.microsoft.com/office/drawing/2014/main" val="20002"/>
                    </a:ext>
                  </a:extLst>
                </a:gridCol>
              </a:tblGrid>
              <a:tr h="1418966">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0"/>
                  </a:ext>
                </a:extLst>
              </a:tr>
              <a:tr h="1556593">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noFill/>
                  </a:tcPr>
                </a:tc>
                <a:tc>
                  <a:txBody>
                    <a:bodyPr/>
                    <a:lstStyle/>
                    <a:p>
                      <a:endParaRPr lang="en-US" sz="110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1"/>
                  </a:ext>
                </a:extLst>
              </a:tr>
              <a:tr h="1372974">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bl>
          </a:graphicData>
        </a:graphic>
      </p:graphicFrame>
      <p:sp>
        <p:nvSpPr>
          <p:cNvPr id="3" name="Rectangle 2"/>
          <p:cNvSpPr/>
          <p:nvPr/>
        </p:nvSpPr>
        <p:spPr>
          <a:xfrm>
            <a:off x="0" y="961615"/>
            <a:ext cx="4720124" cy="1061829"/>
          </a:xfrm>
          <a:prstGeom prst="rect">
            <a:avLst/>
          </a:prstGeom>
        </p:spPr>
        <p:txBody>
          <a:bodyPr wrap="square">
            <a:spAutoFit/>
          </a:bodyPr>
          <a:lstStyle/>
          <a:p>
            <a:pPr algn="just"/>
            <a:r>
              <a:rPr lang="en-US" sz="2100" dirty="0">
                <a:latin typeface="Times New Roman" pitchFamily="18" charset="0"/>
                <a:cs typeface="Times New Roman" pitchFamily="18" charset="0"/>
              </a:rPr>
              <a:t>1.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Việt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Bắc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nói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rằng</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bao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giờ</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Ba </a:t>
            </a:r>
            <a:r>
              <a:rPr lang="en-US" sz="2100" dirty="0" err="1">
                <a:latin typeface="Times New Roman" pitchFamily="18" charset="0"/>
                <a:cs typeface="Times New Roman" pitchFamily="18" charset="0"/>
              </a:rPr>
              <a:t>Bể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hát</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Ba </a:t>
            </a:r>
            <a:r>
              <a:rPr lang="en-US" sz="2100" dirty="0" err="1">
                <a:latin typeface="Times New Roman" pitchFamily="18" charset="0"/>
                <a:cs typeface="Times New Roman" pitchFamily="18" charset="0"/>
              </a:rPr>
              <a:t>Bể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được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a:t>
            </a:r>
            <a:endParaRPr lang="vi-VN" sz="2100" dirty="0">
              <a:latin typeface="Times New Roman" pitchFamily="18" charset="0"/>
              <a:cs typeface="Times New Roman" pitchFamily="18" charset="0"/>
            </a:endParaRPr>
          </a:p>
        </p:txBody>
      </p:sp>
      <p:sp>
        <p:nvSpPr>
          <p:cNvPr id="8" name="Rectangle 7"/>
          <p:cNvSpPr/>
          <p:nvPr/>
        </p:nvSpPr>
        <p:spPr>
          <a:xfrm>
            <a:off x="0" y="2629418"/>
            <a:ext cx="4728156" cy="769441"/>
          </a:xfrm>
          <a:prstGeom prst="rect">
            <a:avLst/>
          </a:prstGeom>
        </p:spPr>
        <p:txBody>
          <a:bodyPr wrap="square">
            <a:spAutoFit/>
          </a:bodyPr>
          <a:lstStyle/>
          <a:p>
            <a:pPr algn="just"/>
            <a:r>
              <a:rPr lang="en-US" sz="2200" dirty="0">
                <a:latin typeface="Times New Roman" pitchFamily="18" charset="0"/>
                <a:cs typeface="Times New Roman" pitchFamily="18" charset="0"/>
              </a:rPr>
              <a:t>2. </a:t>
            </a:r>
            <a:r>
              <a:rPr lang="en-US" sz="2200" dirty="0" err="1">
                <a:latin typeface="Times New Roman" pitchFamily="18" charset="0"/>
                <a:cs typeface="Times New Roman" pitchFamily="18" charset="0"/>
              </a:rPr>
              <a:t>Vườn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dừa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cụt</a:t>
            </a:r>
            <a:r>
              <a:rPr lang="en-US" sz="2200" dirty="0">
                <a:latin typeface="Times New Roman" pitchFamily="18" charset="0"/>
                <a:cs typeface="Times New Roman" pitchFamily="18" charset="0"/>
              </a:rPr>
              <a:t>,…</a:t>
            </a:r>
          </a:p>
        </p:txBody>
      </p:sp>
      <p:sp>
        <p:nvSpPr>
          <p:cNvPr id="9" name="Rectangle 8"/>
          <p:cNvSpPr/>
          <p:nvPr/>
        </p:nvSpPr>
        <p:spPr>
          <a:xfrm>
            <a:off x="8032" y="4055064"/>
            <a:ext cx="4720124" cy="769441"/>
          </a:xfrm>
          <a:prstGeom prst="rect">
            <a:avLst/>
          </a:prstGeom>
        </p:spPr>
        <p:txBody>
          <a:bodyPr wrap="square">
            <a:spAutoFit/>
          </a:bodyPr>
          <a:lstStyle/>
          <a:p>
            <a:pPr algn="just"/>
            <a:r>
              <a:rPr lang="en-US" sz="2200" dirty="0">
                <a:latin typeface="Times New Roman" pitchFamily="18" charset="0"/>
                <a:cs typeface="Times New Roman" pitchFamily="18" charset="0"/>
              </a:rPr>
              <a:t>3. Mai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Đào</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gì</a:t>
            </a:r>
            <a:r>
              <a:rPr lang="en-US" sz="2200" dirty="0">
                <a:latin typeface="Times New Roman" pitchFamily="18" charset="0"/>
                <a:cs typeface="Times New Roman" pitchFamily="18" charset="0"/>
              </a:rPr>
              <a:t>? </a:t>
            </a:r>
            <a:endParaRPr lang="vi-VN" sz="2200" dirty="0">
              <a:latin typeface="Times New Roman" pitchFamily="18" charset="0"/>
              <a:cs typeface="Times New Roman" pitchFamily="18" charset="0"/>
            </a:endParaRPr>
          </a:p>
        </p:txBody>
      </p:sp>
      <p:sp>
        <p:nvSpPr>
          <p:cNvPr id="2" name="Rectangle 1"/>
          <p:cNvSpPr/>
          <p:nvPr/>
        </p:nvSpPr>
        <p:spPr>
          <a:xfrm>
            <a:off x="5901976" y="771329"/>
            <a:ext cx="3203848" cy="1446550"/>
          </a:xfrm>
          <a:prstGeom prst="rect">
            <a:avLst/>
          </a:prstGeom>
        </p:spPr>
        <p:txBody>
          <a:bodyPr wrap="square">
            <a:spAutoFit/>
          </a:bodyPr>
          <a:lstStyle/>
          <a:p>
            <a:pPr algn="just"/>
            <a:r>
              <a:rPr lang="en-US" sz="2200" dirty="0">
                <a:latin typeface="Times New Roman" pitchFamily="18" charset="0"/>
                <a:cs typeface="Times New Roman" pitchFamily="18" charset="0"/>
              </a:rPr>
              <a:t>a.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dòng</a:t>
            </a:r>
            <a:r>
              <a:rPr lang="en-US" sz="2200" dirty="0">
                <a:latin typeface="Times New Roman" pitchFamily="18" charset="0"/>
                <a:cs typeface="Times New Roman" pitchFamily="18" charset="0"/>
              </a:rPr>
              <a:t>).</a:t>
            </a:r>
          </a:p>
        </p:txBody>
      </p:sp>
      <p:sp>
        <p:nvSpPr>
          <p:cNvPr id="4" name="Rectangle 3"/>
          <p:cNvSpPr/>
          <p:nvPr/>
        </p:nvSpPr>
        <p:spPr>
          <a:xfrm>
            <a:off x="5878225" y="2299936"/>
            <a:ext cx="3265777" cy="1446550"/>
          </a:xfrm>
          <a:prstGeom prst="rect">
            <a:avLst/>
          </a:prstGeom>
        </p:spPr>
        <p:txBody>
          <a:bodyPr wrap="square">
            <a:spAutoFit/>
          </a:bodyPr>
          <a:lstStyle/>
          <a:p>
            <a:pPr algn="just"/>
            <a:r>
              <a:rPr lang="en-US" sz="2200" dirty="0">
                <a:latin typeface="Times New Roman" pitchFamily="18" charset="0"/>
                <a:cs typeface="Times New Roman" pitchFamily="18" charset="0"/>
              </a:rPr>
              <a:t>b.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kép</a:t>
            </a:r>
            <a:r>
              <a:rPr lang="en-US" sz="2200" dirty="0">
                <a:latin typeface="Times New Roman" pitchFamily="18" charset="0"/>
                <a:cs typeface="Times New Roman" pitchFamily="18" charset="0"/>
              </a:rPr>
              <a:t>).</a:t>
            </a:r>
          </a:p>
        </p:txBody>
      </p:sp>
      <p:sp>
        <p:nvSpPr>
          <p:cNvPr id="5" name="Rectangle 4"/>
          <p:cNvSpPr/>
          <p:nvPr/>
        </p:nvSpPr>
        <p:spPr>
          <a:xfrm>
            <a:off x="5919381" y="3885253"/>
            <a:ext cx="3200872" cy="1107996"/>
          </a:xfrm>
          <a:prstGeom prst="rect">
            <a:avLst/>
          </a:prstGeom>
          <a:noFill/>
        </p:spPr>
        <p:txBody>
          <a:bodyPr wrap="square">
            <a:spAutoFit/>
          </a:bodyPr>
          <a:lstStyle/>
          <a:p>
            <a:pPr algn="just"/>
            <a:r>
              <a:rPr lang="en-US" sz="2200" dirty="0">
                <a:latin typeface="Times New Roman" pitchFamily="18" charset="0"/>
                <a:cs typeface="Times New Roman" pitchFamily="18" charset="0"/>
              </a:rPr>
              <a:t>c.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endParaRPr lang="en-US" sz="2200" dirty="0">
              <a:latin typeface="Times New Roman" pitchFamily="18" charset="0"/>
              <a:cs typeface="Times New Roman" pitchFamily="18" charset="0"/>
            </a:endParaRPr>
          </a:p>
        </p:txBody>
      </p:sp>
      <p:cxnSp>
        <p:nvCxnSpPr>
          <p:cNvPr id="13" name="Straight Connector 12"/>
          <p:cNvCxnSpPr/>
          <p:nvPr/>
        </p:nvCxnSpPr>
        <p:spPr>
          <a:xfrm>
            <a:off x="4788024" y="1554100"/>
            <a:ext cx="1113952" cy="156911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81966" y="2873829"/>
            <a:ext cx="1096261" cy="1738977"/>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728156" y="1329613"/>
            <a:ext cx="1150071" cy="3283193"/>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pic>
        <p:nvPicPr>
          <p:cNvPr id="2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70824" y="4607084"/>
            <a:ext cx="563675" cy="563675"/>
          </a:xfrm>
          <a:prstGeom prst="rect">
            <a:avLst/>
          </a:prstGeom>
        </p:spPr>
      </p:pic>
    </p:spTree>
    <p:extLst>
      <p:ext uri="{BB962C8B-B14F-4D97-AF65-F5344CB8AC3E}">
        <p14:creationId xmlns:p14="http://schemas.microsoft.com/office/powerpoint/2010/main" val="34249676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7077" fill="hold"/>
                                        <p:tgtEl>
                                          <p:spTgt spid="20"/>
                                        </p:tgtEl>
                                      </p:cBhvr>
                                    </p:cmd>
                                  </p:childTnLst>
                                </p:cTn>
                              </p:par>
                            </p:childTnLst>
                          </p:cTn>
                        </p:par>
                      </p:childTnLst>
                    </p:cTn>
                  </p:par>
                </p:childTnLst>
              </p:cTn>
              <p:nextCondLst>
                <p:cond evt="onClick" delay="0">
                  <p:tgtEl>
                    <p:spTgt spid="20"/>
                  </p:tgtEl>
                </p:cond>
              </p:nextCondLst>
            </p:seq>
            <p:audio>
              <p:cMediaNode vol="80000">
                <p:cTn id="51" fill="hold" display="0">
                  <p:stCondLst>
                    <p:cond delay="indefinite"/>
                  </p:stCondLst>
                  <p:endCondLst>
                    <p:cond evt="onStopAudio" delay="0">
                      <p:tgtEl>
                        <p:sldTgt/>
                      </p:tgtEl>
                    </p:cond>
                  </p:endCondLst>
                </p:cTn>
                <p:tgtEl>
                  <p:spTgt spid="20"/>
                </p:tgtEl>
              </p:cMediaNode>
            </p:audio>
          </p:childTnLst>
        </p:cTn>
      </p:par>
    </p:tnLst>
    <p:bldLst>
      <p:bldP spid="7" grpId="0"/>
      <p:bldP spid="3" grpId="0"/>
      <p:bldP spid="8" grpId="0"/>
      <p:bldP spid="9" grpId="0"/>
      <p:bldP spid="2"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ọn bộ 50 phông nền powerpoint dễ thương, ấn tượng | ADV Solu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31640" y="303499"/>
            <a:ext cx="6480720" cy="1384995"/>
          </a:xfrm>
          <a:prstGeom prst="rect">
            <a:avLst/>
          </a:prstGeom>
        </p:spPr>
        <p:txBody>
          <a:bodyPr wrap="square">
            <a:spAutoFit/>
          </a:bodyPr>
          <a:lstStyle/>
          <a:p>
            <a:pPr algn="just"/>
            <a:r>
              <a:rPr lang="en-US" sz="2100" b="1" dirty="0">
                <a:solidFill>
                  <a:srgbClr val="3333CC"/>
                </a:solidFill>
                <a:latin typeface="Times New Roman" pitchFamily="18" charset="0"/>
                <a:cs typeface="Times New Roman" pitchFamily="18" charset="0"/>
              </a:rPr>
              <a:t>2. </a:t>
            </a:r>
            <a:r>
              <a:rPr lang="en-US" sz="2100" i="1" dirty="0" err="1">
                <a:solidFill>
                  <a:srgbClr val="3333CC"/>
                </a:solidFill>
                <a:latin typeface="Times New Roman" pitchFamily="18" charset="0"/>
                <a:cs typeface="Times New Roman" pitchFamily="18" charset="0"/>
              </a:rPr>
              <a:t>Viết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đoạn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văn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theo</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truyện</a:t>
            </a:r>
            <a:r>
              <a:rPr lang="en-US" sz="2100"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Nàng</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tiên</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Ốc</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trong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ít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nhất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để</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giải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thích</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để</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dẫn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lời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nhân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vật</a:t>
            </a:r>
            <a:r>
              <a:rPr lang="en-US" sz="2100" i="1" dirty="0">
                <a:solidFill>
                  <a:srgbClr val="3333CC"/>
                </a:solidFill>
                <a:latin typeface="Times New Roman" pitchFamily="18" charset="0"/>
                <a:cs typeface="Times New Roman" pitchFamily="18" charset="0"/>
              </a:rPr>
              <a:t>. </a:t>
            </a:r>
          </a:p>
        </p:txBody>
      </p:sp>
      <p:sp>
        <p:nvSpPr>
          <p:cNvPr id="3" name="Rectangle 2"/>
          <p:cNvSpPr/>
          <p:nvPr/>
        </p:nvSpPr>
        <p:spPr>
          <a:xfrm>
            <a:off x="1269817" y="1890306"/>
            <a:ext cx="6588732" cy="1754326"/>
          </a:xfrm>
          <a:prstGeom prst="rect">
            <a:avLst/>
          </a:prstGeom>
          <a:solidFill>
            <a:srgbClr val="FFCC66"/>
          </a:solidFill>
        </p:spPr>
        <p:txBody>
          <a:bodyPr wrap="square">
            <a:spAutoFit/>
          </a:bodyPr>
          <a:lstStyle/>
          <a:p>
            <a:pPr algn="just"/>
            <a:r>
              <a:rPr lang="en-US" sz="1800" b="1" i="1" dirty="0" err="1">
                <a:latin typeface="Times New Roman" pitchFamily="18" charset="0"/>
                <a:cs typeface="Times New Roman" pitchFamily="18" charset="0"/>
              </a:rPr>
              <a:t>Hướng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dẫn</a:t>
            </a:r>
            <a:r>
              <a:rPr lang="en-US" sz="1800" b="1" i="1" dirty="0">
                <a:latin typeface="Times New Roman" pitchFamily="18" charset="0"/>
                <a:cs typeface="Times New Roman" pitchFamily="18" charset="0"/>
              </a:rPr>
              <a:t>:</a:t>
            </a:r>
          </a:p>
          <a:p>
            <a:pPr marL="342900" indent="-342900" algn="just">
              <a:buAutoNum type="arabicPeriod"/>
            </a:pPr>
            <a:r>
              <a:rPr lang="en-US" sz="1800" b="1" i="1" dirty="0">
                <a:latin typeface="Times New Roman" pitchFamily="18" charset="0"/>
                <a:cs typeface="Times New Roman" pitchFamily="18" charset="0"/>
              </a:rPr>
              <a:t>Con </a:t>
            </a:r>
            <a:r>
              <a:rPr lang="en-US" sz="1800" b="1" i="1" dirty="0" err="1">
                <a:latin typeface="Times New Roman" pitchFamily="18" charset="0"/>
                <a:cs typeface="Times New Roman" pitchFamily="18" charset="0"/>
              </a:rPr>
              <a:t>chọn</a:t>
            </a:r>
            <a:r>
              <a:rPr lang="en-US" sz="1800" b="1" i="1" dirty="0">
                <a:latin typeface="Times New Roman" pitchFamily="18" charset="0"/>
                <a:cs typeface="Times New Roman" pitchFamily="18" charset="0"/>
              </a:rPr>
              <a:t> 1 </a:t>
            </a:r>
            <a:r>
              <a:rPr lang="en-US" sz="1800" b="1" i="1" dirty="0" err="1">
                <a:latin typeface="Times New Roman" pitchFamily="18" charset="0"/>
                <a:cs typeface="Times New Roman" pitchFamily="18" charset="0"/>
              </a:rPr>
              <a:t>hoặc</a:t>
            </a:r>
            <a:r>
              <a:rPr lang="en-US" sz="1800" b="1" i="1" dirty="0">
                <a:latin typeface="Times New Roman" pitchFamily="18" charset="0"/>
                <a:cs typeface="Times New Roman" pitchFamily="18" charset="0"/>
              </a:rPr>
              <a:t> 2 </a:t>
            </a:r>
            <a:r>
              <a:rPr lang="en-US" sz="1800" b="1" i="1" dirty="0" err="1">
                <a:latin typeface="Times New Roman" pitchFamily="18" charset="0"/>
                <a:cs typeface="Times New Roman" pitchFamily="18" charset="0"/>
              </a:rPr>
              <a:t>đoạn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truyện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trong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bài</a:t>
            </a:r>
            <a:r>
              <a:rPr lang="en-US" sz="1800" b="1" i="1" dirty="0">
                <a:latin typeface="Times New Roman" pitchFamily="18" charset="0"/>
                <a:cs typeface="Times New Roman" pitchFamily="18" charset="0"/>
              </a:rPr>
              <a:t>.</a:t>
            </a:r>
          </a:p>
          <a:p>
            <a:pPr marL="342900" indent="-342900" algn="just">
              <a:buAutoNum type="arabicPeriod"/>
            </a:pPr>
            <a:r>
              <a:rPr lang="en-US" sz="1800" b="1" i="1" dirty="0" err="1">
                <a:latin typeface="Times New Roman" pitchFamily="18" charset="0"/>
                <a:cs typeface="Times New Roman" pitchFamily="18" charset="0"/>
              </a:rPr>
              <a:t>Chuyển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thành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lời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kể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của</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mình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viết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văn</a:t>
            </a:r>
            <a:r>
              <a:rPr lang="en-US" sz="1800" b="1" i="1" dirty="0">
                <a:latin typeface="Times New Roman" pitchFamily="18" charset="0"/>
                <a:cs typeface="Times New Roman" pitchFamily="18" charset="0"/>
              </a:rPr>
              <a:t>.</a:t>
            </a:r>
          </a:p>
          <a:p>
            <a:pPr marL="342900" indent="-342900" algn="just">
              <a:buAutoNum type="arabicPeriod"/>
            </a:pPr>
            <a:r>
              <a:rPr lang="en-US" sz="1800" b="1" i="1" dirty="0" err="1">
                <a:latin typeface="Times New Roman" pitchFamily="18" charset="0"/>
                <a:cs typeface="Times New Roman" pitchFamily="18" charset="0"/>
              </a:rPr>
              <a:t>Trong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đoạn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văn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ít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nhất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dùng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dấu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chấm</a:t>
            </a:r>
            <a:r>
              <a:rPr lang="en-US" sz="1800" b="1" i="1" dirty="0">
                <a:latin typeface="Times New Roman" pitchFamily="18" charset="0"/>
                <a:cs typeface="Times New Roman" pitchFamily="18" charset="0"/>
              </a:rPr>
              <a:t>: </a:t>
            </a:r>
          </a:p>
          <a:p>
            <a:pPr algn="just"/>
            <a:r>
              <a:rPr lang="en-US" sz="1800" b="1" i="1" dirty="0">
                <a:latin typeface="Times New Roman" pitchFamily="18" charset="0"/>
                <a:cs typeface="Times New Roman" pitchFamily="18" charset="0"/>
              </a:rPr>
              <a:t>     - </a:t>
            </a:r>
            <a:r>
              <a:rPr lang="en-US" sz="1800" b="1" i="1" dirty="0" err="1">
                <a:latin typeface="Times New Roman" pitchFamily="18" charset="0"/>
                <a:cs typeface="Times New Roman" pitchFamily="18" charset="0"/>
              </a:rPr>
              <a:t>Một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dấu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chấm</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dùng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giải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thích</a:t>
            </a:r>
            <a:r>
              <a:rPr lang="en-US" sz="1800" b="1" i="1" dirty="0">
                <a:latin typeface="Times New Roman" pitchFamily="18" charset="0"/>
                <a:cs typeface="Times New Roman" pitchFamily="18" charset="0"/>
              </a:rPr>
              <a:t>.</a:t>
            </a:r>
          </a:p>
          <a:p>
            <a:pPr algn="just"/>
            <a:r>
              <a:rPr lang="en-US" sz="1800" b="1" i="1" dirty="0">
                <a:latin typeface="Times New Roman" pitchFamily="18" charset="0"/>
                <a:cs typeface="Times New Roman" pitchFamily="18" charset="0"/>
              </a:rPr>
              <a:t>     - </a:t>
            </a:r>
            <a:r>
              <a:rPr lang="en-US" sz="1800" b="1" i="1" dirty="0" err="1">
                <a:latin typeface="Times New Roman" pitchFamily="18" charset="0"/>
                <a:cs typeface="Times New Roman" pitchFamily="18" charset="0"/>
              </a:rPr>
              <a:t>Một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dấu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chấm</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dùng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dẫn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lời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nhân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vật</a:t>
            </a:r>
            <a:r>
              <a:rPr lang="en-US" sz="1800" b="1" i="1" dirty="0">
                <a:latin typeface="Times New Roman" pitchFamily="18" charset="0"/>
                <a:cs typeface="Times New Roman" pitchFamily="18" charset="0"/>
              </a:rPr>
              <a:t>. </a:t>
            </a:r>
            <a:endParaRPr lang="vi-VN" sz="1800" b="1" i="1" dirty="0">
              <a:latin typeface="Times New Roman" pitchFamily="18" charset="0"/>
              <a:cs typeface="Times New Roman" pitchFamily="18" charset="0"/>
            </a:endParaRPr>
          </a:p>
        </p:txBody>
      </p:sp>
    </p:spTree>
    <p:extLst>
      <p:ext uri="{BB962C8B-B14F-4D97-AF65-F5344CB8AC3E}">
        <p14:creationId xmlns:p14="http://schemas.microsoft.com/office/powerpoint/2010/main" val="228529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arn(inVertical)">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arn(inVertical)">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arn(inVertical)">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arn(inVertical)">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barn(inVertical)">
                                      <p:cBhvr>
                                        <p:cTn id="5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ọn bộ 50 phông nền powerpoint dễ thương, ấn tượng | ADV Solu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31640" y="303499"/>
            <a:ext cx="6480720" cy="1384995"/>
          </a:xfrm>
          <a:prstGeom prst="rect">
            <a:avLst/>
          </a:prstGeom>
        </p:spPr>
        <p:txBody>
          <a:bodyPr wrap="square">
            <a:spAutoFit/>
          </a:bodyPr>
          <a:lstStyle/>
          <a:p>
            <a:pPr algn="just"/>
            <a:r>
              <a:rPr lang="en-US" sz="2100" b="1" dirty="0">
                <a:solidFill>
                  <a:srgbClr val="3333CC"/>
                </a:solidFill>
                <a:latin typeface="Times New Roman" pitchFamily="18" charset="0"/>
                <a:cs typeface="Times New Roman" pitchFamily="18" charset="0"/>
              </a:rPr>
              <a:t>2. </a:t>
            </a:r>
            <a:r>
              <a:rPr lang="en-US" sz="2100" i="1" dirty="0" err="1">
                <a:solidFill>
                  <a:srgbClr val="3333CC"/>
                </a:solidFill>
                <a:latin typeface="Times New Roman" pitchFamily="18" charset="0"/>
                <a:cs typeface="Times New Roman" pitchFamily="18" charset="0"/>
              </a:rPr>
              <a:t>Viết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đoạn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văn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theo</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truyện</a:t>
            </a:r>
            <a:r>
              <a:rPr lang="en-US" sz="2100"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Nàng</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tiên</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Ốc</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trong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ít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nhất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để</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giải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thích</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để</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dẫn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lời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nhân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vật</a:t>
            </a:r>
            <a:r>
              <a:rPr lang="en-US" sz="2100" i="1" dirty="0">
                <a:solidFill>
                  <a:srgbClr val="3333CC"/>
                </a:solidFill>
                <a:latin typeface="Times New Roman" pitchFamily="18" charset="0"/>
                <a:cs typeface="Times New Roman" pitchFamily="18" charset="0"/>
              </a:rPr>
              <a:t>. </a:t>
            </a:r>
          </a:p>
        </p:txBody>
      </p:sp>
      <p:sp>
        <p:nvSpPr>
          <p:cNvPr id="3" name="Rectangle 2"/>
          <p:cNvSpPr/>
          <p:nvPr/>
        </p:nvSpPr>
        <p:spPr>
          <a:xfrm>
            <a:off x="1269817" y="1890306"/>
            <a:ext cx="6588732" cy="2862322"/>
          </a:xfrm>
          <a:prstGeom prst="rect">
            <a:avLst/>
          </a:prstGeom>
          <a:solidFill>
            <a:srgbClr val="FFCC66"/>
          </a:solidFill>
        </p:spPr>
        <p:txBody>
          <a:bodyPr wrap="square">
            <a:spAutoFit/>
          </a:bodyPr>
          <a:lstStyle/>
          <a:p>
            <a:pPr algn="just"/>
            <a:r>
              <a:rPr lang="en-US" sz="1800" b="1" dirty="0" err="1">
                <a:latin typeface="Times New Roman" pitchFamily="18" charset="0"/>
                <a:cs typeface="Times New Roman" pitchFamily="18" charset="0"/>
              </a:rPr>
              <a:t>Ví</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dụ</a:t>
            </a:r>
            <a:r>
              <a:rPr lang="en-US" sz="1800" b="1"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Bà lão nhẹ nhàng bước nhanh đến chum nước cầm chiếc vỏ ốc lên và đập vỡ.</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Nàng tiên </a:t>
            </a:r>
            <a:r>
              <a:rPr lang="en-US" sz="1800" dirty="0">
                <a:latin typeface="Times New Roman" pitchFamily="18" charset="0"/>
                <a:cs typeface="Times New Roman" pitchFamily="18" charset="0"/>
              </a:rPr>
              <a:t>Ố</a:t>
            </a:r>
            <a:r>
              <a:rPr lang="vi-VN" sz="1800" dirty="0">
                <a:latin typeface="Times New Roman" pitchFamily="18" charset="0"/>
                <a:cs typeface="Times New Roman" pitchFamily="18" charset="0"/>
              </a:rPr>
              <a:t>c giật mình, định chạy nhanh đến chum nước nhưng đã </a:t>
            </a:r>
            <a:r>
              <a:rPr lang="en-US" sz="1800" dirty="0" err="1">
                <a:latin typeface="Times New Roman" pitchFamily="18" charset="0"/>
                <a:cs typeface="Times New Roman" pitchFamily="18" charset="0"/>
              </a:rPr>
              <a:t>muộn</a:t>
            </a:r>
            <a:r>
              <a:rPr lang="vi-VN"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chiếc</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vỏ ốc </a:t>
            </a:r>
            <a:r>
              <a:rPr lang="en-US" sz="1800" dirty="0" err="1">
                <a:latin typeface="Times New Roman" pitchFamily="18" charset="0"/>
                <a:cs typeface="Times New Roman" pitchFamily="18" charset="0"/>
              </a:rPr>
              <a:t>xanh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biêng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biếc</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đã vỡ. Bà lão ôm lấy nàng dịu dàng nói</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a:t>
            </a:r>
          </a:p>
          <a:p>
            <a:pPr algn="just"/>
            <a:r>
              <a:rPr lang="vi-VN" sz="1800" dirty="0">
                <a:latin typeface="Times New Roman" pitchFamily="18" charset="0"/>
                <a:cs typeface="Times New Roman" pitchFamily="18" charset="0"/>
              </a:rPr>
              <a:t>- Con hãy ở đây với mẹ!</a:t>
            </a:r>
            <a:endParaRPr lang="en-US" sz="1800" dirty="0">
              <a:latin typeface="Times New Roman" pitchFamily="18" charset="0"/>
              <a:cs typeface="Times New Roman" pitchFamily="18" charset="0"/>
            </a:endParaRPr>
          </a:p>
          <a:p>
            <a:pPr marL="257175" indent="-257175" algn="just">
              <a:buFont typeface="Wingdings"/>
              <a:buChar char="à"/>
            </a:pPr>
            <a:r>
              <a:rPr lang="vi-VN" sz="1800" b="1" i="1" dirty="0">
                <a:latin typeface="Times New Roman" pitchFamily="18" charset="0"/>
                <a:cs typeface="Times New Roman" pitchFamily="18" charset="0"/>
              </a:rPr>
              <a:t>Dấu hai chấm đầu </a:t>
            </a:r>
            <a:r>
              <a:rPr lang="en-US" sz="1800" b="1" i="1" dirty="0" err="1">
                <a:latin typeface="Times New Roman" pitchFamily="18" charset="0"/>
                <a:cs typeface="Times New Roman" pitchFamily="18" charset="0"/>
              </a:rPr>
              <a:t>báo</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hiệu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bộ</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phận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đứng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sau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là</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lời</a:t>
            </a:r>
            <a:r>
              <a:rPr lang="en-US" sz="1800" b="1" i="1" dirty="0">
                <a:latin typeface="Times New Roman" pitchFamily="18" charset="0"/>
                <a:cs typeface="Times New Roman" pitchFamily="18" charset="0"/>
              </a:rPr>
              <a:t> </a:t>
            </a:r>
            <a:r>
              <a:rPr lang="vi-VN" sz="1800" b="1" i="1" dirty="0">
                <a:latin typeface="Times New Roman" pitchFamily="18" charset="0"/>
                <a:cs typeface="Times New Roman" pitchFamily="18" charset="0"/>
              </a:rPr>
              <a:t>giải thích cho bộ phận đứng trước </a:t>
            </a:r>
            <a:r>
              <a:rPr lang="en-US" sz="1800" b="1" i="1" dirty="0">
                <a:latin typeface="Times New Roman" pitchFamily="18" charset="0"/>
                <a:cs typeface="Times New Roman" pitchFamily="18" charset="0"/>
              </a:rPr>
              <a:t>“</a:t>
            </a:r>
            <a:r>
              <a:rPr lang="vi-VN" sz="1800" b="1" i="1" dirty="0">
                <a:latin typeface="Times New Roman" pitchFamily="18" charset="0"/>
                <a:cs typeface="Times New Roman" pitchFamily="18" charset="0"/>
              </a:rPr>
              <a:t>đã </a:t>
            </a:r>
            <a:r>
              <a:rPr lang="en-US" sz="1800" b="1" i="1" dirty="0" err="1">
                <a:latin typeface="Times New Roman" pitchFamily="18" charset="0"/>
                <a:cs typeface="Times New Roman" pitchFamily="18" charset="0"/>
              </a:rPr>
              <a:t>muộn</a:t>
            </a:r>
            <a:r>
              <a:rPr lang="en-US" sz="1800" b="1" i="1" dirty="0">
                <a:latin typeface="Times New Roman" pitchFamily="18" charset="0"/>
                <a:cs typeface="Times New Roman" pitchFamily="18" charset="0"/>
              </a:rPr>
              <a:t>”.</a:t>
            </a:r>
          </a:p>
          <a:p>
            <a:pPr marL="257175" indent="-257175" algn="just">
              <a:buFont typeface="Wingdings"/>
              <a:buChar char="à"/>
            </a:pPr>
            <a:r>
              <a:rPr lang="vi-VN" sz="1800" b="1" i="1" dirty="0">
                <a:latin typeface="Times New Roman" pitchFamily="18" charset="0"/>
                <a:cs typeface="Times New Roman" pitchFamily="18" charset="0"/>
              </a:rPr>
              <a:t>Dấu hai chấm sau (phối hợp với dấu gạch đầu dòng) báo hiệu bộ phận đứng sau là lời bà lão nói với nàng tiên </a:t>
            </a:r>
            <a:r>
              <a:rPr lang="en-US" sz="1800" b="1" i="1" dirty="0">
                <a:latin typeface="Times New Roman" pitchFamily="18" charset="0"/>
                <a:cs typeface="Times New Roman" pitchFamily="18" charset="0"/>
              </a:rPr>
              <a:t>Ố</a:t>
            </a:r>
            <a:r>
              <a:rPr lang="vi-VN" sz="1800" b="1" i="1" dirty="0">
                <a:latin typeface="Times New Roman" pitchFamily="18" charset="0"/>
                <a:cs typeface="Times New Roman" pitchFamily="18" charset="0"/>
              </a:rPr>
              <a:t>c.</a:t>
            </a:r>
          </a:p>
        </p:txBody>
      </p:sp>
      <p:sp>
        <p:nvSpPr>
          <p:cNvPr id="5" name="Oval 4"/>
          <p:cNvSpPr/>
          <p:nvPr/>
        </p:nvSpPr>
        <p:spPr>
          <a:xfrm>
            <a:off x="3335931" y="2710902"/>
            <a:ext cx="162018" cy="3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Oval 5"/>
          <p:cNvSpPr/>
          <p:nvPr/>
        </p:nvSpPr>
        <p:spPr>
          <a:xfrm>
            <a:off x="3355411" y="3067925"/>
            <a:ext cx="162018" cy="3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4846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arn(inVertical)">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5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hieu_nhi_the_gioi_lien_hoan-nhieu_nghe_si.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28700"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Grp="1" noChangeAspect="1"/>
          </p:cNvPicPr>
          <p:nvPr>
            <p:ph idx="1"/>
          </p:nvPr>
        </p:nvPicPr>
        <p:blipFill>
          <a:blip r:embed="rId4"/>
          <a:stretch>
            <a:fillRect/>
          </a:stretch>
        </p:blipFill>
        <p:spPr>
          <a:xfrm>
            <a:off x="0" y="10710"/>
            <a:ext cx="9144000" cy="5139029"/>
          </a:xfrm>
          <a:prstGeom prst="rect">
            <a:avLst/>
          </a:prstGeom>
        </p:spPr>
      </p:pic>
      <p:sp>
        <p:nvSpPr>
          <p:cNvPr id="5" name="WordArt 2"/>
          <p:cNvSpPr>
            <a:spLocks noChangeArrowheads="1" noChangeShapeType="1" noTextEdit="1"/>
          </p:cNvSpPr>
          <p:nvPr/>
        </p:nvSpPr>
        <p:spPr bwMode="auto">
          <a:xfrm>
            <a:off x="3165972" y="1474024"/>
            <a:ext cx="2914650" cy="628650"/>
          </a:xfrm>
          <a:prstGeom prst="rect">
            <a:avLst/>
          </a:prstGeom>
        </p:spPr>
        <p:txBody>
          <a:bodyPr wrap="none" lIns="68580" tIns="34290" rIns="68580" bIns="34290"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9900CC"/>
              </a:contourClr>
            </a:sp3d>
          </a:bodyPr>
          <a:lstStyle/>
          <a:p>
            <a:pPr algn="ctr"/>
            <a:endParaRPr lang="en-US" sz="2700" kern="10" dirty="0">
              <a:ln w="9525">
                <a:round/>
                <a:headEnd/>
                <a:tailEnd/>
              </a:ln>
              <a:gradFill rotWithShape="1">
                <a:gsLst>
                  <a:gs pos="0">
                    <a:srgbClr val="9900CC"/>
                  </a:gs>
                  <a:gs pos="100000">
                    <a:srgbClr val="CC3300"/>
                  </a:gs>
                </a:gsLst>
                <a:lin ang="5400000" scaled="1"/>
              </a:gradFill>
              <a:latin typeface="VNI-Times"/>
            </a:endParaRPr>
          </a:p>
        </p:txBody>
      </p:sp>
      <p:sp>
        <p:nvSpPr>
          <p:cNvPr id="6" name="TextBox 5"/>
          <p:cNvSpPr txBox="1"/>
          <p:nvPr/>
        </p:nvSpPr>
        <p:spPr>
          <a:xfrm>
            <a:off x="1462150" y="2258538"/>
            <a:ext cx="6274795" cy="1241109"/>
          </a:xfrm>
          <a:prstGeom prst="rect">
            <a:avLst/>
          </a:prstGeom>
          <a:noFill/>
        </p:spPr>
        <p:txBody>
          <a:bodyPr wrap="none" lIns="68580" tIns="34290" rIns="68580" bIns="34290" rtlCol="0">
            <a:spAutoFit/>
          </a:bodyPr>
          <a:lstStyle/>
          <a:p>
            <a:pPr>
              <a:lnSpc>
                <a:spcPct val="150000"/>
              </a:lnSpc>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Hoàn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thành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bài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tập</a:t>
            </a:r>
            <a:r>
              <a:rPr lang="en-US" sz="2700" b="1" dirty="0">
                <a:latin typeface="Times New Roman" panose="02020603050405020304" pitchFamily="18" charset="0"/>
                <a:cs typeface="Times New Roman" panose="02020603050405020304" pitchFamily="18" charset="0"/>
              </a:rPr>
              <a:t> 2.</a:t>
            </a:r>
          </a:p>
          <a:p>
            <a:pPr>
              <a:lnSpc>
                <a:spcPct val="150000"/>
              </a:lnSpc>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Ghi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nhớ</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dụng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của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dấu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hai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chấm</a:t>
            </a:r>
            <a:r>
              <a:rPr lang="en-US" sz="2700" b="1"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08B13D7D-DEB5-43F0-9705-57CA54FA0AF2}"/>
              </a:ext>
            </a:extLst>
          </p:cNvPr>
          <p:cNvSpPr txBox="1"/>
          <p:nvPr/>
        </p:nvSpPr>
        <p:spPr>
          <a:xfrm>
            <a:off x="3090042" y="1387365"/>
            <a:ext cx="3352799" cy="1015663"/>
          </a:xfrm>
          <a:prstGeom prst="rect">
            <a:avLst/>
          </a:prstGeom>
          <a:noFill/>
        </p:spPr>
        <p:txBody>
          <a:bodyPr wrap="square" rtlCol="0">
            <a:spAutoFit/>
          </a:bodyPr>
          <a:lstStyle/>
          <a:p>
            <a:r>
              <a:rPr lang="en-US"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DẶN DÒ</a:t>
            </a:r>
          </a:p>
        </p:txBody>
      </p:sp>
    </p:spTree>
    <p:extLst>
      <p:ext uri="{BB962C8B-B14F-4D97-AF65-F5344CB8AC3E}">
        <p14:creationId xmlns:p14="http://schemas.microsoft.com/office/powerpoint/2010/main" val="23101351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0240" fill="hold"/>
                                        <p:tgtEl>
                                          <p:spTgt spid="153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47401" y="443994"/>
            <a:ext cx="8107681"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000000"/>
                </a:solidFill>
                <a:latin typeface="Arial" panose="020B0604020202020204" pitchFamily="34" charset="0"/>
                <a:cs typeface="Arial" panose="020B0604020202020204" pitchFamily="34" charset="0"/>
              </a:rPr>
              <a:t>Các</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từ</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ngữ</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thể</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hiện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lòng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nhân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hậu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tình</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cảm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yêu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thương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đồng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loại</a:t>
            </a:r>
            <a:r>
              <a:rPr lang="en-US" altLang="en-US" sz="3000" b="1" dirty="0">
                <a:solidFill>
                  <a:srgbClr val="000000"/>
                </a:solidFill>
                <a:latin typeface="Arial" panose="020B0604020202020204" pitchFamily="34" charset="0"/>
                <a:cs typeface="Arial" panose="020B0604020202020204" pitchFamily="34" charset="0"/>
              </a:rPr>
              <a:t>: </a:t>
            </a:r>
          </a:p>
        </p:txBody>
      </p:sp>
      <p:sp>
        <p:nvSpPr>
          <p:cNvPr id="9" name="TextBox 8"/>
          <p:cNvSpPr txBox="1">
            <a:spLocks noChangeArrowheads="1"/>
          </p:cNvSpPr>
          <p:nvPr/>
        </p:nvSpPr>
        <p:spPr bwMode="auto">
          <a:xfrm>
            <a:off x="546265" y="1930601"/>
            <a:ext cx="8087096" cy="283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FF0000"/>
                </a:solidFill>
                <a:latin typeface="Arial" panose="020B0604020202020204" pitchFamily="34" charset="0"/>
                <a:cs typeface="Arial" panose="020B0604020202020204" pitchFamily="34" charset="0"/>
              </a:rPr>
              <a:t>Lòng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thương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người</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lòng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nhân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ái</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lòng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vị</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tha</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tình</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thân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ái</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tình</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thương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mến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yêu</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quý</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xót</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thương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đau</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xót</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xót</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xa</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tha</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thứ</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độ</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lượng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bao</a:t>
            </a:r>
            <a:r>
              <a:rPr lang="en-US" altLang="en-US" sz="3000" b="1" dirty="0">
                <a:solidFill>
                  <a:srgbClr val="FF0000"/>
                </a:solidFill>
                <a:latin typeface="Arial" panose="020B0604020202020204" pitchFamily="34" charset="0"/>
                <a:cs typeface="Arial" panose="020B0604020202020204" pitchFamily="34" charset="0"/>
              </a:rPr>
              <a:t> dung, </a:t>
            </a:r>
            <a:r>
              <a:rPr lang="en-US" altLang="en-US" sz="3000" b="1" dirty="0" err="1">
                <a:solidFill>
                  <a:srgbClr val="FF0000"/>
                </a:solidFill>
                <a:latin typeface="Arial" panose="020B0604020202020204" pitchFamily="34" charset="0"/>
                <a:cs typeface="Arial" panose="020B0604020202020204" pitchFamily="34" charset="0"/>
              </a:rPr>
              <a:t>thương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cảm</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đồng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cảm</a:t>
            </a:r>
            <a:r>
              <a:rPr lang="en-US" altLang="en-US" sz="3000" b="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9994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63756" y="600117"/>
            <a:ext cx="7506261" cy="136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tục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ngữ</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Trâu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buộc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ghét</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trâu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ăn</a:t>
            </a:r>
            <a:r>
              <a:rPr lang="en-US" altLang="en-US" sz="3000" b="1" dirty="0">
                <a:latin typeface="Arial" panose="020B0604020202020204" pitchFamily="34" charset="0"/>
                <a:cs typeface="Arial" panose="020B0604020202020204" pitchFamily="34" charset="0"/>
              </a:rPr>
              <a:t>.”</a:t>
            </a:r>
            <a:br>
              <a:rPr lang="en-US" altLang="en-US" sz="3000" b="1" dirty="0">
                <a:latin typeface="Arial" panose="020B0604020202020204" pitchFamily="34" charset="0"/>
                <a:cs typeface="Arial" panose="020B0604020202020204" pitchFamily="34" charset="0"/>
              </a:rPr>
            </a:br>
            <a:r>
              <a:rPr lang="en-US" altLang="en-US" sz="3000" b="1" dirty="0" err="1">
                <a:latin typeface="Arial" panose="020B0604020202020204" pitchFamily="34" charset="0"/>
                <a:cs typeface="Arial" panose="020B0604020202020204" pitchFamily="34" charset="0"/>
              </a:rPr>
              <a:t>chê</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điều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5" name="TextBox 4"/>
          <p:cNvSpPr txBox="1">
            <a:spLocks noChangeArrowheads="1"/>
          </p:cNvSpPr>
          <p:nvPr/>
        </p:nvSpPr>
        <p:spPr bwMode="auto">
          <a:xfrm>
            <a:off x="289774" y="1969512"/>
            <a:ext cx="8521717" cy="206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FF0000"/>
                </a:solidFill>
                <a:latin typeface="Arial" panose="020B0604020202020204" pitchFamily="34" charset="0"/>
                <a:cs typeface="Arial" panose="020B0604020202020204" pitchFamily="34" charset="0"/>
              </a:rPr>
              <a:t>Phê</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phán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những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người</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có</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tính</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xấu</a:t>
            </a:r>
            <a:r>
              <a:rPr lang="en-US" altLang="en-US" sz="3000" b="1" dirty="0">
                <a:solidFill>
                  <a:srgbClr val="FF0000"/>
                </a:solidFill>
                <a:latin typeface="Arial" panose="020B0604020202020204" pitchFamily="34" charset="0"/>
                <a:cs typeface="Arial" panose="020B0604020202020204" pitchFamily="34" charset="0"/>
              </a:rPr>
              <a:t> hay </a:t>
            </a:r>
            <a:r>
              <a:rPr lang="en-US" altLang="en-US" sz="3000" b="1" dirty="0" err="1">
                <a:solidFill>
                  <a:srgbClr val="FF0000"/>
                </a:solidFill>
                <a:latin typeface="Arial" panose="020B0604020202020204" pitchFamily="34" charset="0"/>
                <a:cs typeface="Arial" panose="020B0604020202020204" pitchFamily="34" charset="0"/>
              </a:rPr>
              <a:t>ghen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ghét</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đố</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kị</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với</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thành</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công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và</a:t>
            </a:r>
            <a:r>
              <a:rPr lang="en-US" altLang="en-US" sz="3000" b="1" dirty="0">
                <a:solidFill>
                  <a:srgbClr val="FF0000"/>
                </a:solidFill>
                <a:latin typeface="Arial" panose="020B0604020202020204" pitchFamily="34" charset="0"/>
                <a:cs typeface="Arial" panose="020B0604020202020204" pitchFamily="34" charset="0"/>
              </a:rPr>
              <a:t> may </a:t>
            </a:r>
            <a:r>
              <a:rPr lang="en-US" altLang="en-US" sz="3000" b="1" dirty="0" err="1">
                <a:solidFill>
                  <a:srgbClr val="FF0000"/>
                </a:solidFill>
                <a:latin typeface="Arial" panose="020B0604020202020204" pitchFamily="34" charset="0"/>
                <a:cs typeface="Arial" panose="020B0604020202020204" pitchFamily="34" charset="0"/>
              </a:rPr>
              <a:t>mắn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của</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người</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khác</a:t>
            </a:r>
            <a:r>
              <a:rPr lang="en-US" altLang="en-US" sz="3000" b="1" dirty="0">
                <a:solidFill>
                  <a:srgbClr val="FF0000"/>
                </a:solidFill>
                <a:latin typeface="Arial" panose="020B0604020202020204" pitchFamily="34" charset="0"/>
                <a:cs typeface="Arial" panose="020B0604020202020204" pitchFamily="34" charset="0"/>
              </a:rPr>
              <a:t>.</a:t>
            </a:r>
          </a:p>
        </p:txBody>
      </p:sp>
      <p:sp>
        <p:nvSpPr>
          <p:cNvPr id="6" name="Explosion 1 5"/>
          <p:cNvSpPr/>
          <p:nvPr/>
        </p:nvSpPr>
        <p:spPr>
          <a:xfrm>
            <a:off x="1983180" y="498205"/>
            <a:ext cx="5723906" cy="3123211"/>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KHEN CON!</a:t>
            </a:r>
            <a:endParaRPr lang="vi-VN" sz="4000" b="1" dirty="0">
              <a:latin typeface="Arial" panose="020B0604020202020204" pitchFamily="34" charset="0"/>
              <a:cs typeface="Arial" panose="020B0604020202020204" pitchFamily="34" charset="0"/>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97699" y="4607084"/>
            <a:ext cx="563675" cy="563675"/>
          </a:xfrm>
          <a:prstGeom prst="rect">
            <a:avLst/>
          </a:prstGeom>
        </p:spPr>
      </p:pic>
    </p:spTree>
    <p:extLst>
      <p:ext uri="{BB962C8B-B14F-4D97-AF65-F5344CB8AC3E}">
        <p14:creationId xmlns:p14="http://schemas.microsoft.com/office/powerpoint/2010/main" val="3527434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withEffect">
                                  <p:stCondLst>
                                    <p:cond delay="0"/>
                                  </p:stCondLst>
                                  <p:childTnLst>
                                    <p:cmd type="call" cmd="playFrom(0.0)">
                                      <p:cBhvr>
                                        <p:cTn id="18" dur="7077"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0" y="912110"/>
            <a:ext cx="9143998" cy="838691"/>
          </a:xfrm>
          <a:prstGeom prst="rect">
            <a:avLst/>
          </a:prstGeom>
          <a:noFill/>
        </p:spPr>
        <p:txBody>
          <a:bodyPr wrap="square" lIns="68580" tIns="34290" rIns="68580" bIns="34290" rtlCol="0">
            <a:spAutoFit/>
          </a:bodyPr>
          <a:lstStyle/>
          <a:p>
            <a:pPr algn="ctr"/>
            <a:r>
              <a:rPr lang="en-US" sz="5000" b="1" dirty="0" err="1">
                <a:latin typeface="Times New Roman" panose="02020603050405020304" pitchFamily="18" charset="0"/>
              </a:rPr>
              <a:t>Luyện</a:t>
            </a:r>
            <a:r>
              <a:rPr lang="en-US" sz="5000" b="1" dirty="0">
                <a:latin typeface="Times New Roman" panose="02020603050405020304" pitchFamily="18" charset="0"/>
              </a:rPr>
              <a:t> </a:t>
            </a:r>
            <a:r>
              <a:rPr lang="en-US" sz="5000" b="1" dirty="0" err="1">
                <a:latin typeface="Times New Roman" panose="02020603050405020304" pitchFamily="18" charset="0"/>
              </a:rPr>
              <a:t>từ</a:t>
            </a:r>
            <a:r>
              <a:rPr lang="en-US" sz="5000" b="1" dirty="0">
                <a:latin typeface="Times New Roman" panose="02020603050405020304" pitchFamily="18" charset="0"/>
              </a:rPr>
              <a:t> </a:t>
            </a:r>
            <a:r>
              <a:rPr lang="en-US" sz="5000" b="1" dirty="0" err="1">
                <a:latin typeface="Times New Roman" panose="02020603050405020304" pitchFamily="18" charset="0"/>
              </a:rPr>
              <a:t>và</a:t>
            </a:r>
            <a:r>
              <a:rPr lang="en-US" sz="5000" b="1" dirty="0">
                <a:latin typeface="Times New Roman" panose="02020603050405020304" pitchFamily="18" charset="0"/>
              </a:rPr>
              <a:t> </a:t>
            </a:r>
            <a:r>
              <a:rPr lang="en-US" sz="5000" b="1" dirty="0" err="1">
                <a:latin typeface="Times New Roman" panose="02020603050405020304" pitchFamily="18" charset="0"/>
              </a:rPr>
              <a:t>câu</a:t>
            </a:r>
            <a:endParaRPr lang="en-US" sz="5000" b="1" dirty="0">
              <a:latin typeface="Times New Roman" panose="02020603050405020304" pitchFamily="18" charset="0"/>
            </a:endParaRPr>
          </a:p>
        </p:txBody>
      </p:sp>
      <p:sp>
        <p:nvSpPr>
          <p:cNvPr id="5" name="Rectangle 4"/>
          <p:cNvSpPr/>
          <p:nvPr/>
        </p:nvSpPr>
        <p:spPr>
          <a:xfrm>
            <a:off x="1554520" y="1977288"/>
            <a:ext cx="5869235" cy="1915909"/>
          </a:xfrm>
          <a:prstGeom prst="rect">
            <a:avLst/>
          </a:prstGeom>
          <a:noFill/>
        </p:spPr>
        <p:txBody>
          <a:bodyPr wrap="none" lIns="68580" tIns="34290" rIns="68580" bIns="34290">
            <a:spAutoFit/>
          </a:bodyPr>
          <a:lstStyle/>
          <a:p>
            <a:pPr algn="ctr"/>
            <a:r>
              <a:rPr lang="en-US" sz="60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DẤU HAI CHẤM</a:t>
            </a:r>
          </a:p>
          <a:p>
            <a:pPr algn="ctr"/>
            <a:r>
              <a:rPr lang="en-US" sz="60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E024F330-77E7-4B6A-AC6B-F90E42D65C83}"/>
              </a:ext>
            </a:extLst>
          </p:cNvPr>
          <p:cNvSpPr txBox="1"/>
          <p:nvPr/>
        </p:nvSpPr>
        <p:spPr>
          <a:xfrm flipH="1">
            <a:off x="830317" y="165752"/>
            <a:ext cx="8145518" cy="746358"/>
          </a:xfrm>
          <a:prstGeom prst="rect">
            <a:avLst/>
          </a:prstGeom>
          <a:noFill/>
        </p:spPr>
        <p:txBody>
          <a:bodyPr wrap="square" lIns="68580" tIns="34290" rIns="68580" bIns="34290" rtlCol="0">
            <a:spAutoFit/>
          </a:bodyPr>
          <a:lstStyle/>
          <a:p>
            <a:r>
              <a:rPr lang="en-US" sz="4400" b="1" dirty="0" err="1">
                <a:latin typeface="Times New Roman" panose="02020603050405020304" pitchFamily="18" charset="0"/>
                <a:cs typeface="Times New Roman" panose="02020603050405020304" pitchFamily="18" charset="0"/>
              </a:rPr>
              <a:t>Thứ</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ngày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tháng</a:t>
            </a:r>
            <a:r>
              <a:rPr lang="en-US" sz="4400" b="1" dirty="0">
                <a:latin typeface="Times New Roman" panose="02020603050405020304" pitchFamily="18" charset="0"/>
                <a:cs typeface="Times New Roman" panose="02020603050405020304" pitchFamily="18" charset="0"/>
              </a:rPr>
              <a:t> 9 </a:t>
            </a:r>
            <a:r>
              <a:rPr lang="en-US" sz="4400" b="1" dirty="0" err="1">
                <a:latin typeface="Times New Roman" panose="02020603050405020304" pitchFamily="18" charset="0"/>
                <a:cs typeface="Times New Roman" panose="02020603050405020304" pitchFamily="18" charset="0"/>
              </a:rPr>
              <a:t>năm</a:t>
            </a:r>
            <a:r>
              <a:rPr lang="en-US" sz="4400" b="1" dirty="0">
                <a:latin typeface="Times New Roman" panose="02020603050405020304" pitchFamily="18" charset="0"/>
                <a:cs typeface="Times New Roman" panose="02020603050405020304" pitchFamily="18" charset="0"/>
              </a:rPr>
              <a:t> 2021</a:t>
            </a:r>
          </a:p>
        </p:txBody>
      </p:sp>
    </p:spTree>
    <p:extLst>
      <p:ext uri="{BB962C8B-B14F-4D97-AF65-F5344CB8AC3E}">
        <p14:creationId xmlns:p14="http://schemas.microsoft.com/office/powerpoint/2010/main" val="2659238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hù hợp nhiều loại slide » Tài liệu miễ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24136" y="0"/>
            <a:ext cx="6876864" cy="62079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04929" y="897565"/>
            <a:ext cx="6429644" cy="1246495"/>
          </a:xfrm>
          <a:prstGeom prst="rect">
            <a:avLst/>
          </a:prstGeom>
        </p:spPr>
        <p:txBody>
          <a:bodyPr wrap="square">
            <a:spAutoFit/>
          </a:bodyPr>
          <a:lstStyle/>
          <a:p>
            <a:pPr algn="just"/>
            <a:r>
              <a:rPr lang="vi-VN" sz="1500" b="1" dirty="0">
                <a:latin typeface="+mj-lt"/>
                <a:cs typeface="Times New Roman" pitchFamily="18" charset="0"/>
              </a:rPr>
              <a:t>a</a:t>
            </a:r>
            <a:r>
              <a:rPr lang="en-US" sz="1500" b="1" dirty="0">
                <a:latin typeface="+mj-lt"/>
                <a:cs typeface="Times New Roman" pitchFamily="18" charset="0"/>
              </a:rPr>
              <a:t>. </a:t>
            </a:r>
            <a:r>
              <a:rPr lang="vi-VN" sz="1500" dirty="0">
                <a:latin typeface="+mj-lt"/>
              </a:rPr>
              <a:t>Chủ tịch Hồ Chí Minh nói: </a:t>
            </a:r>
            <a:r>
              <a:rPr lang="en-US" sz="1500" dirty="0">
                <a:latin typeface="+mj-lt"/>
              </a:rPr>
              <a:t>“</a:t>
            </a:r>
            <a:r>
              <a:rPr lang="vi-VN" sz="1500" dirty="0">
                <a:latin typeface="+mj-lt"/>
              </a:rPr>
              <a:t>Tôi chỉ có một sự ham muốn, ham muốn tột bậc, là làm sao cho nước ta hoàn toàn độc lập, dân ta được hoàn toàn tự do, đồng bào ai cũng có cơm ăn, áo mặc, ai cũng được học hành.</a:t>
            </a:r>
            <a:r>
              <a:rPr lang="en-US" sz="1500" dirty="0">
                <a:latin typeface="+mj-lt"/>
              </a:rPr>
              <a:t>”</a:t>
            </a:r>
            <a:r>
              <a:rPr lang="vi-VN" sz="1500" dirty="0">
                <a:latin typeface="+mj-lt"/>
              </a:rPr>
              <a:t> Nguyện vọng đó chi phối mọi ý nghĩ và hành động trong suốt cuộc đời của Người.</a:t>
            </a:r>
          </a:p>
          <a:p>
            <a:pPr algn="r"/>
            <a:r>
              <a:rPr lang="en-US" sz="1500" i="1" dirty="0">
                <a:latin typeface="Times New Roman" pitchFamily="18" charset="0"/>
                <a:cs typeface="Times New Roman" pitchFamily="18" charset="0"/>
              </a:rPr>
              <a:t>Theo </a:t>
            </a:r>
            <a:r>
              <a:rPr lang="vi-VN" sz="1500" b="1" dirty="0">
                <a:latin typeface="+mj-lt"/>
              </a:rPr>
              <a:t>Trường Chinh</a:t>
            </a:r>
          </a:p>
        </p:txBody>
      </p:sp>
      <p:sp>
        <p:nvSpPr>
          <p:cNvPr id="8" name="Rectangle 7"/>
          <p:cNvSpPr/>
          <p:nvPr/>
        </p:nvSpPr>
        <p:spPr>
          <a:xfrm>
            <a:off x="1331640" y="2033224"/>
            <a:ext cx="6382004" cy="784830"/>
          </a:xfrm>
          <a:prstGeom prst="rect">
            <a:avLst/>
          </a:prstGeom>
        </p:spPr>
        <p:txBody>
          <a:bodyPr wrap="square">
            <a:spAutoFit/>
          </a:bodyPr>
          <a:lstStyle/>
          <a:p>
            <a:r>
              <a:rPr lang="vi-VN" sz="1500" b="1" dirty="0">
                <a:latin typeface="+mj-lt"/>
                <a:cs typeface="Times New Roman" pitchFamily="18" charset="0"/>
              </a:rPr>
              <a:t>b</a:t>
            </a:r>
            <a:r>
              <a:rPr lang="en-US" sz="1500" b="1" dirty="0">
                <a:latin typeface="+mj-lt"/>
                <a:cs typeface="Times New Roman" pitchFamily="18" charset="0"/>
              </a:rPr>
              <a:t>.</a:t>
            </a:r>
            <a:r>
              <a:rPr lang="vi-VN" sz="1500" b="1" dirty="0">
                <a:latin typeface="+mj-lt"/>
                <a:cs typeface="Times New Roman" pitchFamily="18" charset="0"/>
              </a:rPr>
              <a:t> </a:t>
            </a:r>
            <a:r>
              <a:rPr lang="vi-VN" sz="1500" dirty="0">
                <a:latin typeface="+mj-lt"/>
              </a:rPr>
              <a:t>Tôi </a:t>
            </a:r>
            <a:r>
              <a:rPr lang="en-US" sz="1500" dirty="0" err="1">
                <a:latin typeface="Times New Roman" panose="02020603050405020304" pitchFamily="18" charset="0"/>
                <a:cs typeface="Times New Roman" panose="02020603050405020304" pitchFamily="18" charset="0"/>
              </a:rPr>
              <a:t>xoè</a:t>
            </a:r>
            <a:r>
              <a:rPr lang="vi-VN" sz="1500" dirty="0">
                <a:latin typeface="+mj-lt"/>
              </a:rPr>
              <a:t> cả hai càng ra, bảo Nhà Trò:</a:t>
            </a:r>
          </a:p>
          <a:p>
            <a:r>
              <a:rPr lang="en-US" sz="1500" dirty="0">
                <a:latin typeface="+mj-lt"/>
              </a:rPr>
              <a:t>     </a:t>
            </a:r>
            <a:r>
              <a:rPr lang="vi-VN" sz="1500" dirty="0">
                <a:latin typeface="+mj-lt"/>
              </a:rPr>
              <a:t>- Em đừng sợ. Hãy trở về cùng với tôi đây</a:t>
            </a:r>
            <a:r>
              <a:rPr lang="en-US" sz="1500" dirty="0">
                <a:latin typeface="+mj-lt"/>
              </a:rPr>
              <a:t>.</a:t>
            </a:r>
          </a:p>
          <a:p>
            <a:r>
              <a:rPr lang="en-US" sz="1500" b="1" dirty="0">
                <a:latin typeface="+mj-lt"/>
              </a:rPr>
              <a:t>                                                                                      </a:t>
            </a:r>
            <a:r>
              <a:rPr lang="vi-VN" sz="1500" b="1" dirty="0">
                <a:latin typeface="+mj-lt"/>
              </a:rPr>
              <a:t>Tô Hoà</a:t>
            </a:r>
            <a:r>
              <a:rPr lang="en-US" sz="1500" b="1" dirty="0">
                <a:latin typeface="+mj-lt"/>
              </a:rPr>
              <a:t>i</a:t>
            </a:r>
            <a:endParaRPr lang="vi-VN" sz="1500" dirty="0">
              <a:latin typeface="+mj-lt"/>
            </a:endParaRPr>
          </a:p>
        </p:txBody>
      </p:sp>
      <p:sp>
        <p:nvSpPr>
          <p:cNvPr id="7" name="Rectangle 6"/>
          <p:cNvSpPr/>
          <p:nvPr/>
        </p:nvSpPr>
        <p:spPr>
          <a:xfrm>
            <a:off x="1331640" y="427181"/>
            <a:ext cx="6583725" cy="369332"/>
          </a:xfrm>
          <a:prstGeom prst="rect">
            <a:avLst/>
          </a:prstGeom>
        </p:spPr>
        <p:txBody>
          <a:bodyPr wrap="square">
            <a:spAutoFit/>
          </a:bodyPr>
          <a:lstStyle/>
          <a:p>
            <a:pPr algn="just"/>
            <a:r>
              <a:rPr lang="en-US" sz="1800" b="1" i="1" dirty="0" err="1">
                <a:solidFill>
                  <a:srgbClr val="002060"/>
                </a:solidFill>
                <a:latin typeface="Times New Roman" pitchFamily="18" charset="0"/>
                <a:cs typeface="Times New Roman" pitchFamily="18" charset="0"/>
              </a:rPr>
              <a:t>Trong</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các</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câu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văn</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câu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thơ</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sau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đây</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dấu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hai</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chấm</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có</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tác</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dụng</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gì</a:t>
            </a:r>
            <a:r>
              <a:rPr lang="en-US" sz="1800" b="1" i="1" dirty="0">
                <a:solidFill>
                  <a:srgbClr val="002060"/>
                </a:solidFill>
                <a:latin typeface="Times New Roman" pitchFamily="18" charset="0"/>
                <a:cs typeface="Times New Roman" pitchFamily="18" charset="0"/>
              </a:rPr>
              <a:t>?</a:t>
            </a:r>
          </a:p>
        </p:txBody>
      </p:sp>
      <p:sp>
        <p:nvSpPr>
          <p:cNvPr id="13" name="Rectangle 12"/>
          <p:cNvSpPr/>
          <p:nvPr/>
        </p:nvSpPr>
        <p:spPr>
          <a:xfrm>
            <a:off x="1322448" y="2784606"/>
            <a:ext cx="6620479" cy="2169825"/>
          </a:xfrm>
          <a:prstGeom prst="rect">
            <a:avLst/>
          </a:prstGeom>
        </p:spPr>
        <p:txBody>
          <a:bodyPr wrap="square">
            <a:spAutoFit/>
          </a:bodyPr>
          <a:lstStyle/>
          <a:p>
            <a:r>
              <a:rPr lang="vi-VN" sz="1500" b="1" dirty="0">
                <a:latin typeface="Times New Roman" pitchFamily="18" charset="0"/>
                <a:cs typeface="Times New Roman" pitchFamily="18" charset="0"/>
              </a:rPr>
              <a:t>c</a:t>
            </a:r>
            <a:r>
              <a:rPr lang="en-US" sz="1500" b="1" dirty="0">
                <a:latin typeface="Times New Roman" pitchFamily="18" charset="0"/>
                <a:cs typeface="Times New Roman" pitchFamily="18" charset="0"/>
              </a:rPr>
              <a:t>.</a:t>
            </a:r>
            <a:r>
              <a:rPr lang="vi-VN" sz="1500" b="1" dirty="0">
                <a:latin typeface="Times New Roman" pitchFamily="18" charset="0"/>
                <a:cs typeface="Times New Roman" pitchFamily="18" charset="0"/>
              </a:rPr>
              <a:t> </a:t>
            </a:r>
            <a:r>
              <a:rPr lang="en-US" sz="1500" b="1" dirty="0">
                <a:latin typeface="Times New Roman" pitchFamily="18" charset="0"/>
                <a:cs typeface="Times New Roman" pitchFamily="18" charset="0"/>
              </a:rPr>
              <a:t>        </a:t>
            </a:r>
            <a:r>
              <a:rPr lang="vi-VN" sz="1500" dirty="0">
                <a:latin typeface="Times New Roman" pitchFamily="18" charset="0"/>
                <a:cs typeface="Times New Roman" pitchFamily="18" charset="0"/>
              </a:rPr>
              <a:t>Bà thương không muốn bán</a:t>
            </a:r>
          </a:p>
          <a:p>
            <a:r>
              <a:rPr lang="vi-VN" sz="1500" dirty="0">
                <a:latin typeface="Times New Roman" pitchFamily="18" charset="0"/>
                <a:cs typeface="Times New Roman" pitchFamily="18" charset="0"/>
              </a:rPr>
              <a:t>            Bèn thả vào trong chum.</a:t>
            </a:r>
          </a:p>
          <a:p>
            <a:r>
              <a:rPr lang="vi-VN" sz="1500" dirty="0">
                <a:latin typeface="Times New Roman" pitchFamily="18" charset="0"/>
                <a:cs typeface="Times New Roman" pitchFamily="18" charset="0"/>
              </a:rPr>
              <a:t>            Rồi bà lại đi làm</a:t>
            </a:r>
          </a:p>
          <a:p>
            <a:r>
              <a:rPr lang="vi-VN" sz="1500" dirty="0">
                <a:latin typeface="Times New Roman" pitchFamily="18" charset="0"/>
                <a:cs typeface="Times New Roman" pitchFamily="18" charset="0"/>
              </a:rPr>
              <a:t>            Đến khi về thấy lạ:</a:t>
            </a:r>
          </a:p>
          <a:p>
            <a:r>
              <a:rPr lang="vi-VN" sz="1500" dirty="0">
                <a:latin typeface="Times New Roman" pitchFamily="18" charset="0"/>
                <a:cs typeface="Times New Roman" pitchFamily="18" charset="0"/>
              </a:rPr>
              <a:t>            Sân nhà sao sạch quá</a:t>
            </a:r>
          </a:p>
          <a:p>
            <a:r>
              <a:rPr lang="vi-VN" sz="1500" dirty="0">
                <a:latin typeface="Times New Roman" pitchFamily="18" charset="0"/>
                <a:cs typeface="Times New Roman" pitchFamily="18" charset="0"/>
              </a:rPr>
              <a:t>            Đàn lợn đã được ăn</a:t>
            </a:r>
          </a:p>
          <a:p>
            <a:r>
              <a:rPr lang="vi-VN" sz="1500" dirty="0">
                <a:latin typeface="Times New Roman" pitchFamily="18" charset="0"/>
                <a:cs typeface="Times New Roman" pitchFamily="18" charset="0"/>
              </a:rPr>
              <a:t>            Cơm nước nấu tinh tươm</a:t>
            </a:r>
          </a:p>
          <a:p>
            <a:r>
              <a:rPr lang="vi-VN" sz="1500" dirty="0">
                <a:latin typeface="Times New Roman" pitchFamily="18" charset="0"/>
                <a:cs typeface="Times New Roman" pitchFamily="18" charset="0"/>
              </a:rPr>
              <a:t>            Vườn rau tươi sạch cỏ.</a:t>
            </a:r>
          </a:p>
          <a:p>
            <a:r>
              <a:rPr lang="vi-VN" sz="1500" b="1" dirty="0">
                <a:latin typeface="Times New Roman" pitchFamily="18" charset="0"/>
                <a:cs typeface="Times New Roman" pitchFamily="18" charset="0"/>
              </a:rPr>
              <a:t>                                Phan Thị Thanh Nhàn</a:t>
            </a:r>
            <a:endParaRPr lang="vi-VN" sz="1500" dirty="0">
              <a:latin typeface="Times New Roman" pitchFamily="18" charset="0"/>
              <a:cs typeface="Times New Roman" pitchFamily="18" charset="0"/>
            </a:endParaRPr>
          </a:p>
        </p:txBody>
      </p:sp>
      <p:sp>
        <p:nvSpPr>
          <p:cNvPr id="16" name="Rectangle 15"/>
          <p:cNvSpPr/>
          <p:nvPr/>
        </p:nvSpPr>
        <p:spPr>
          <a:xfrm>
            <a:off x="1166425" y="37959"/>
            <a:ext cx="6402932" cy="415498"/>
          </a:xfrm>
          <a:prstGeom prst="rect">
            <a:avLst/>
          </a:prstGeom>
        </p:spPr>
        <p:txBody>
          <a:bodyPr wrap="square">
            <a:spAutoFit/>
          </a:bodyPr>
          <a:lstStyle/>
          <a:p>
            <a:pPr algn="just"/>
            <a:r>
              <a:rPr lang="en-US" sz="2100" b="1" dirty="0">
                <a:solidFill>
                  <a:srgbClr val="002060"/>
                </a:solidFill>
                <a:latin typeface="Times New Roman" pitchFamily="18" charset="0"/>
                <a:cs typeface="Times New Roman" pitchFamily="18" charset="0"/>
              </a:rPr>
              <a:t>I. NHẬN XÉT</a:t>
            </a:r>
          </a:p>
        </p:txBody>
      </p:sp>
    </p:spTree>
    <p:extLst>
      <p:ext uri="{BB962C8B-B14F-4D97-AF65-F5344CB8AC3E}">
        <p14:creationId xmlns:p14="http://schemas.microsoft.com/office/powerpoint/2010/main" val="201169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7"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0" y="325219"/>
            <a:ext cx="9143998" cy="530915"/>
          </a:xfrm>
          <a:prstGeom prst="rect">
            <a:avLst/>
          </a:prstGeom>
          <a:noFill/>
        </p:spPr>
        <p:txBody>
          <a:bodyPr wrap="square" lIns="68580" tIns="34290" rIns="68580" bIns="34290" rtlCol="0">
            <a:spAutoFit/>
          </a:bodyPr>
          <a:lstStyle/>
          <a:p>
            <a:pPr algn="ctr"/>
            <a:r>
              <a:rPr lang="en-US" sz="3000" u="sng" dirty="0" err="1">
                <a:solidFill>
                  <a:srgbClr val="0033CC"/>
                </a:solidFill>
                <a:latin typeface="Times New Roman" panose="02020603050405020304" pitchFamily="18" charset="0"/>
              </a:rPr>
              <a:t>Luyện</a:t>
            </a:r>
            <a:r>
              <a:rPr lang="en-US" sz="3000" u="sng" dirty="0">
                <a:solidFill>
                  <a:srgbClr val="0033CC"/>
                </a:solidFill>
                <a:latin typeface="Times New Roman" panose="02020603050405020304" pitchFamily="18" charset="0"/>
              </a:rPr>
              <a:t> </a:t>
            </a:r>
            <a:r>
              <a:rPr lang="en-US" sz="3000" u="sng" dirty="0" err="1">
                <a:solidFill>
                  <a:srgbClr val="0033CC"/>
                </a:solidFill>
                <a:latin typeface="Times New Roman" panose="02020603050405020304" pitchFamily="18" charset="0"/>
              </a:rPr>
              <a:t>từ</a:t>
            </a:r>
            <a:r>
              <a:rPr lang="en-US" sz="3000" u="sng" dirty="0">
                <a:solidFill>
                  <a:srgbClr val="0033CC"/>
                </a:solidFill>
                <a:latin typeface="Times New Roman" panose="02020603050405020304" pitchFamily="18" charset="0"/>
              </a:rPr>
              <a:t> </a:t>
            </a:r>
            <a:r>
              <a:rPr lang="en-US" sz="3000" u="sng" dirty="0" err="1">
                <a:solidFill>
                  <a:srgbClr val="0033CC"/>
                </a:solidFill>
                <a:latin typeface="Times New Roman" panose="02020603050405020304" pitchFamily="18" charset="0"/>
              </a:rPr>
              <a:t>và</a:t>
            </a:r>
            <a:r>
              <a:rPr lang="en-US" sz="3000" u="sng" dirty="0">
                <a:solidFill>
                  <a:srgbClr val="0033CC"/>
                </a:solidFill>
                <a:latin typeface="Times New Roman" panose="02020603050405020304" pitchFamily="18" charset="0"/>
              </a:rPr>
              <a:t> </a:t>
            </a:r>
            <a:r>
              <a:rPr lang="en-US" sz="3000" u="sng" dirty="0" err="1">
                <a:solidFill>
                  <a:srgbClr val="0033CC"/>
                </a:solidFill>
                <a:latin typeface="Times New Roman" panose="02020603050405020304" pitchFamily="18" charset="0"/>
              </a:rPr>
              <a:t>câu</a:t>
            </a:r>
            <a:endParaRPr lang="en-US" sz="3000" u="sng" dirty="0">
              <a:solidFill>
                <a:srgbClr val="0033CC"/>
              </a:solidFill>
              <a:latin typeface="Times New Roman" panose="02020603050405020304" pitchFamily="18" charset="0"/>
            </a:endParaRPr>
          </a:p>
        </p:txBody>
      </p:sp>
      <p:sp>
        <p:nvSpPr>
          <p:cNvPr id="5" name="Rectangle 4"/>
          <p:cNvSpPr/>
          <p:nvPr/>
        </p:nvSpPr>
        <p:spPr>
          <a:xfrm>
            <a:off x="2849201" y="819026"/>
            <a:ext cx="3279872" cy="654025"/>
          </a:xfrm>
          <a:prstGeom prst="rect">
            <a:avLst/>
          </a:prstGeom>
          <a:noFill/>
        </p:spPr>
        <p:txBody>
          <a:bodyPr wrap="none" lIns="68580" tIns="34290" rIns="68580" bIns="34290">
            <a:spAutoFit/>
          </a:bodyPr>
          <a:lstStyle/>
          <a:p>
            <a:pPr algn="ctr"/>
            <a:r>
              <a:rPr lang="en-US" sz="3800" b="1" dirty="0">
                <a:ln w="12700">
                  <a:solidFill>
                    <a:srgbClr val="FFFF00"/>
                  </a:solidFill>
                  <a:prstDash val="solid"/>
                </a:ln>
                <a:solidFill>
                  <a:srgbClr val="FF0000"/>
                </a:solidFill>
                <a:effectLst>
                  <a:outerShdw dist="38100" dir="2640000" algn="bl" rotWithShape="0">
                    <a:schemeClr val="accent1"/>
                  </a:outerShdw>
                </a:effectLst>
              </a:rPr>
              <a:t>DẤU HAI CHẤM</a:t>
            </a:r>
          </a:p>
        </p:txBody>
      </p:sp>
      <p:sp>
        <p:nvSpPr>
          <p:cNvPr id="6" name="TextBox 5"/>
          <p:cNvSpPr txBox="1"/>
          <p:nvPr/>
        </p:nvSpPr>
        <p:spPr>
          <a:xfrm flipH="1">
            <a:off x="639114" y="1832149"/>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 </a:t>
            </a:r>
            <a:r>
              <a:rPr lang="en-US" sz="3000" b="1" dirty="0" err="1">
                <a:solidFill>
                  <a:srgbClr val="FF0000"/>
                </a:solidFill>
                <a:latin typeface="Times New Roman" panose="02020603050405020304" pitchFamily="18" charset="0"/>
                <a:cs typeface="Times New Roman" panose="02020603050405020304" pitchFamily="18" charset="0"/>
              </a:rPr>
              <a:t>Nhận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xét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8765" y="2504317"/>
            <a:ext cx="8326484" cy="1454244"/>
          </a:xfrm>
          <a:prstGeom prst="rect">
            <a:avLst/>
          </a:prstGeom>
          <a:noFill/>
        </p:spPr>
        <p:txBody>
          <a:bodyPr wrap="square" lIns="68580" tIns="34290" rIns="68580" bIns="34290" rtlCol="0">
            <a:spAutoFit/>
          </a:bodyPr>
          <a:lstStyle/>
          <a:p>
            <a:pPr algn="just">
              <a:lnSpc>
                <a:spcPct val="150000"/>
              </a:lnSpc>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13531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_0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991" r="6918"/>
          <a:stretch/>
        </p:blipFill>
        <p:spPr bwMode="auto">
          <a:xfrm>
            <a:off x="7162540" y="0"/>
            <a:ext cx="1981460" cy="289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343" y="504812"/>
            <a:ext cx="6496095" cy="4501232"/>
          </a:xfrm>
          <a:prstGeom prst="rect">
            <a:avLst/>
          </a:prstGeom>
        </p:spPr>
        <p:txBody>
          <a:bodyPr wrap="square" lIns="68580" tIns="34290" rIns="68580" bIns="34290">
            <a:spAutoFit/>
          </a:bodyPr>
          <a:lstStyle/>
          <a:p>
            <a:pPr algn="just">
              <a:lnSpc>
                <a:spcPct val="150000"/>
              </a:lnSpc>
            </a:pPr>
            <a:r>
              <a:rPr lang="vi-VN"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 </a:t>
            </a:r>
            <a:r>
              <a:rPr lang="vi-VN" sz="2400" dirty="0">
                <a:latin typeface="Arial" panose="020B0604020202020204" pitchFamily="34" charset="0"/>
                <a:cs typeface="Arial" panose="020B0604020202020204" pitchFamily="34" charset="0"/>
              </a:rPr>
              <a:t>Chủ tịch Hồ Chí Minh nói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lnSpc>
                <a:spcPct val="150000"/>
              </a:lnSpc>
            </a:pPr>
            <a:r>
              <a:rPr lang="vi-VN" sz="2400" i="1" dirty="0">
                <a:solidFill>
                  <a:srgbClr val="00B050"/>
                </a:solidFill>
                <a:latin typeface="Arial" panose="020B0604020202020204" pitchFamily="34" charset="0"/>
                <a:cs typeface="Arial" panose="020B0604020202020204" pitchFamily="34" charset="0"/>
              </a:rPr>
              <a:t>(Theo Trường Chinh)</a:t>
            </a:r>
            <a:endParaRPr lang="en-US" sz="2400" i="1" dirty="0">
              <a:solidFill>
                <a:srgbClr val="00B050"/>
              </a:solidFill>
              <a:latin typeface="Arial" panose="020B0604020202020204" pitchFamily="34" charset="0"/>
              <a:cs typeface="Arial" panose="020B0604020202020204" pitchFamily="34" charset="0"/>
            </a:endParaRPr>
          </a:p>
        </p:txBody>
      </p:sp>
      <p:sp>
        <p:nvSpPr>
          <p:cNvPr id="3" name="Oval 2"/>
          <p:cNvSpPr/>
          <p:nvPr/>
        </p:nvSpPr>
        <p:spPr>
          <a:xfrm>
            <a:off x="5012597" y="504812"/>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44283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190274"/>
            <a:ext cx="8681156" cy="1531188"/>
          </a:xfrm>
          <a:prstGeom prst="rect">
            <a:avLst/>
          </a:prstGeom>
          <a:ln>
            <a:solidFill>
              <a:srgbClr val="FFFF00"/>
            </a:solidFill>
          </a:ln>
        </p:spPr>
        <p:txBody>
          <a:bodyPr wrap="square" lIns="68580" tIns="34290" rIns="68580" bIns="34290">
            <a:spAutoFit/>
          </a:bodyPr>
          <a:lstStyle/>
          <a:p>
            <a:pPr algn="just"/>
            <a:r>
              <a:rPr lang="vi-VN" sz="1900" dirty="0">
                <a:latin typeface="Arial" panose="020B0604020202020204" pitchFamily="34" charset="0"/>
                <a:cs typeface="Arial" panose="020B0604020202020204" pitchFamily="34" charset="0"/>
              </a:rPr>
              <a:t>        Chủ tịch Hồ Chí Minh nói : </a:t>
            </a:r>
            <a:r>
              <a:rPr lang="vi-VN" sz="1900" u="sng" dirty="0">
                <a:solidFill>
                  <a:srgbClr val="FF0000"/>
                </a:solidFill>
                <a:latin typeface="Arial" panose="020B0604020202020204" pitchFamily="34" charset="0"/>
                <a:cs typeface="Arial" panose="020B0604020202020204" pitchFamily="34" charset="0"/>
              </a:rPr>
              <a:t>“Tôi chỉ có một sự ham muốn, ham muốn tột bậc, là làm sao cho nước ta hoàn toàn độc lập, dân ta được hoàn toàn tự do, đồng bào ai cũng có cơm ăn, áo mặc, ai cũng được học hành”.</a:t>
            </a:r>
            <a:r>
              <a:rPr lang="vi-VN" sz="1900" dirty="0">
                <a:latin typeface="Arial" panose="020B0604020202020204" pitchFamily="34" charset="0"/>
                <a:cs typeface="Arial" panose="020B0604020202020204" pitchFamily="34" charset="0"/>
              </a:rPr>
              <a:t> Nguyện vọng đó chi phối mọi ý nghĩ và hành động trong suốt cuộc đời của Người.</a:t>
            </a:r>
          </a:p>
          <a:p>
            <a:pPr algn="r"/>
            <a:r>
              <a:rPr lang="vi-VN" sz="1900" i="1" dirty="0">
                <a:solidFill>
                  <a:srgbClr val="00B050"/>
                </a:solidFill>
                <a:latin typeface="Arial" panose="020B0604020202020204" pitchFamily="34" charset="0"/>
                <a:cs typeface="Arial" panose="020B0604020202020204" pitchFamily="34" charset="0"/>
              </a:rPr>
              <a:t>(Theo Trường Chinh)</a:t>
            </a:r>
            <a:endParaRPr lang="en-US" sz="19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1921053"/>
            <a:ext cx="8597734" cy="2862322"/>
          </a:xfrm>
          <a:prstGeom prst="rect">
            <a:avLst/>
          </a:prstGeom>
        </p:spPr>
        <p:txBody>
          <a:bodyPr wrap="square">
            <a:spAutoFit/>
          </a:bodyPr>
          <a:lstStyle/>
          <a:p>
            <a:pPr algn="just">
              <a:lnSpc>
                <a:spcPct val="150000"/>
              </a:lnSpc>
            </a:pPr>
            <a:r>
              <a:rPr lang="vi-VN" sz="2400" dirty="0">
                <a:solidFill>
                  <a:srgbClr val="7030A0"/>
                </a:solidFill>
                <a:latin typeface="Arial" panose="020B0604020202020204" pitchFamily="34" charset="0"/>
                <a:cs typeface="Arial" panose="020B0604020202020204" pitchFamily="34" charset="0"/>
              </a:rPr>
              <a:t>         Phần đằng sau dấu hai chấm có ý nghĩa gì ?</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A. Không có ý nghĩa gì.</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B. Lời nói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C. Liệt kê những nguyện vọng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D. Phần thừa ra trong câu.</a:t>
            </a:r>
          </a:p>
        </p:txBody>
      </p:sp>
      <p:sp>
        <p:nvSpPr>
          <p:cNvPr id="6" name="Rounded Rectangle 31">
            <a:extLst>
              <a:ext uri="{FF2B5EF4-FFF2-40B4-BE49-F238E27FC236}">
                <a16:creationId xmlns:a16="http://schemas.microsoft.com/office/drawing/2014/main" id="{E56232A7-4CFC-424D-9066-2B5CA8E5CFA8}"/>
              </a:ext>
            </a:extLst>
          </p:cNvPr>
          <p:cNvSpPr/>
          <p:nvPr/>
        </p:nvSpPr>
        <p:spPr>
          <a:xfrm>
            <a:off x="339732" y="1935212"/>
            <a:ext cx="717176" cy="59228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8" name="Oval 7"/>
          <p:cNvSpPr/>
          <p:nvPr/>
        </p:nvSpPr>
        <p:spPr>
          <a:xfrm>
            <a:off x="237212" y="3099462"/>
            <a:ext cx="482529" cy="505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488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TotalTime>
  <Words>2601</Words>
  <Application>Microsoft Office PowerPoint</Application>
  <PresentationFormat>On-screen Show (16:9)</PresentationFormat>
  <Paragraphs>220</Paragraphs>
  <Slides>29</Slides>
  <Notes>2</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Agency FB</vt:lpstr>
      <vt:lpstr>Arial</vt:lpstr>
      <vt:lpstr>Calibri</vt:lpstr>
      <vt:lpstr>Calibri Light</vt:lpstr>
      <vt:lpstr>Times New Roman</vt:lpstr>
      <vt:lpstr>VNI-Bodon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laptop</cp:lastModifiedBy>
  <cp:revision>51</cp:revision>
  <dcterms:created xsi:type="dcterms:W3CDTF">2021-08-01T15:11:43Z</dcterms:created>
  <dcterms:modified xsi:type="dcterms:W3CDTF">2021-09-29T10:46:20Z</dcterms:modified>
</cp:coreProperties>
</file>