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92" r:id="rId3"/>
    <p:sldId id="272" r:id="rId4"/>
    <p:sldId id="260" r:id="rId5"/>
    <p:sldId id="268" r:id="rId6"/>
    <p:sldId id="293" r:id="rId7"/>
    <p:sldId id="294" r:id="rId8"/>
    <p:sldId id="295" r:id="rId9"/>
    <p:sldId id="288" r:id="rId10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7280FF"/>
    <a:srgbClr val="030470"/>
    <a:srgbClr val="FFFFFF"/>
    <a:srgbClr val="FF99FF"/>
    <a:srgbClr val="FF66FF"/>
    <a:srgbClr val="B50B7C"/>
    <a:srgbClr val="E9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49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84" y="9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CD13A51-C5E4-47B6-8870-665410A7A8C3}" type="datetimeFigureOut">
              <a:rPr lang="zh-CN" altLang="en-US" smtClean="0"/>
              <a:pPr/>
              <a:t>2021/10/22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F608899-20A8-46AD-AA03-3D1308691BC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637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041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752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497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810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6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64848"/>
      </p:ext>
    </p:extLst>
  </p:cSld>
  <p:clrMapOvr>
    <a:masterClrMapping/>
  </p:clrMapOvr>
  <p:transition spd="slow" advClick="0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268095"/>
      </p:ext>
    </p:extLst>
  </p:cSld>
  <p:clrMapOvr>
    <a:masterClrMapping/>
  </p:clrMapOvr>
  <p:transition spd="slow" advClick="0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144707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51650"/>
      </p:ext>
    </p:extLst>
  </p:cSld>
  <p:clrMapOvr>
    <a:masterClrMapping/>
  </p:clrMapOvr>
  <p:transition spd="slow" advClick="0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40335"/>
      </p:ext>
    </p:extLst>
  </p:cSld>
  <p:clrMapOvr>
    <a:masterClrMapping/>
  </p:clrMapOvr>
  <p:transition spd="slow" advClick="0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849343"/>
      </p:ext>
    </p:extLst>
  </p:cSld>
  <p:clrMapOvr>
    <a:masterClrMapping/>
  </p:clrMapOvr>
  <p:transition spd="slow" advClick="0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596965"/>
      </p:ext>
    </p:extLst>
  </p:cSld>
  <p:clrMapOvr>
    <a:masterClrMapping/>
  </p:clrMapOvr>
  <p:transition spd="slow" advClick="0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95574"/>
      </p:ext>
    </p:extLst>
  </p:cSld>
  <p:clrMapOvr>
    <a:masterClrMapping/>
  </p:clrMapOvr>
  <p:transition spd="slow" advClick="0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72110"/>
      </p:ext>
    </p:extLst>
  </p:cSld>
  <p:clrMapOvr>
    <a:masterClrMapping/>
  </p:clrMapOvr>
  <p:transition spd="slow"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96B880E-3BE9-4A10-966A-C1D42C70BCF6}" type="datetimeFigureOut">
              <a:rPr lang="zh-CN" altLang="en-US" smtClean="0"/>
              <a:pPr/>
              <a:t>2021/10/22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354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428219" y="222390"/>
            <a:ext cx="2504126" cy="252503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3119556" cy="224245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119556" y="151029"/>
            <a:ext cx="5580311" cy="266775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pic>
        <p:nvPicPr>
          <p:cNvPr id="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65468" y="-2463800"/>
            <a:ext cx="812800" cy="812800"/>
          </a:xfrm>
          <a:prstGeom prst="rect">
            <a:avLst/>
          </a:prstGeom>
        </p:spPr>
      </p:pic>
      <p:sp>
        <p:nvSpPr>
          <p:cNvPr id="11" name="WordArt 21"/>
          <p:cNvSpPr>
            <a:spLocks noChangeArrowheads="1" noChangeShapeType="1" noTextEdit="1"/>
          </p:cNvSpPr>
          <p:nvPr/>
        </p:nvSpPr>
        <p:spPr bwMode="auto">
          <a:xfrm>
            <a:off x="2702961" y="2505770"/>
            <a:ext cx="6413500" cy="33940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Nấu cơm </a:t>
            </a:r>
          </a:p>
          <a:p>
            <a:pPr algn="ctr"/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( Tiết 2)</a:t>
            </a:r>
          </a:p>
          <a:p>
            <a:pPr algn="ctr"/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070338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4F62214-08D4-48E7-B069-2071D75DC994}"/>
              </a:ext>
            </a:extLst>
          </p:cNvPr>
          <p:cNvSpPr/>
          <p:nvPr/>
        </p:nvSpPr>
        <p:spPr>
          <a:xfrm>
            <a:off x="-37738" y="0"/>
            <a:ext cx="12229738" cy="68580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矩形: 圆角 3">
            <a:extLst>
              <a:ext uri="{FF2B5EF4-FFF2-40B4-BE49-F238E27FC236}">
                <a16:creationId xmlns:a16="http://schemas.microsoft.com/office/drawing/2014/main" id="{A136FC7F-8355-4DF6-BDF3-2D4E135B47F8}"/>
              </a:ext>
            </a:extLst>
          </p:cNvPr>
          <p:cNvSpPr/>
          <p:nvPr/>
        </p:nvSpPr>
        <p:spPr>
          <a:xfrm>
            <a:off x="361029" y="320185"/>
            <a:ext cx="11524131" cy="6158752"/>
          </a:xfrm>
          <a:prstGeom prst="roundRect">
            <a:avLst>
              <a:gd name="adj" fmla="val 88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5">
            <a:extLst>
              <a:ext uri="{FF2B5EF4-FFF2-40B4-BE49-F238E27FC236}">
                <a16:creationId xmlns:a16="http://schemas.microsoft.com/office/drawing/2014/main" id="{49128A6C-9B3A-4BE3-B5DF-532139AD7E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-245766" y="-227595"/>
            <a:ext cx="2181379" cy="1962968"/>
          </a:xfrm>
          <a:prstGeom prst="rect">
            <a:avLst/>
          </a:prstGeom>
        </p:spPr>
      </p:pic>
      <p:pic>
        <p:nvPicPr>
          <p:cNvPr id="21" name="图片 7">
            <a:extLst>
              <a:ext uri="{FF2B5EF4-FFF2-40B4-BE49-F238E27FC236}">
                <a16:creationId xmlns:a16="http://schemas.microsoft.com/office/drawing/2014/main" id="{F4A0B3E0-E672-42D9-AEF8-70DC3FD8B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9" t="58089" r="766"/>
          <a:stretch/>
        </p:blipFill>
        <p:spPr>
          <a:xfrm>
            <a:off x="9422367" y="4976749"/>
            <a:ext cx="2021675" cy="1881251"/>
          </a:xfrm>
          <a:prstGeom prst="rect">
            <a:avLst/>
          </a:prstGeom>
        </p:spPr>
      </p:pic>
      <p:grpSp>
        <p:nvGrpSpPr>
          <p:cNvPr id="22" name="组合 30">
            <a:extLst>
              <a:ext uri="{FF2B5EF4-FFF2-40B4-BE49-F238E27FC236}">
                <a16:creationId xmlns:a16="http://schemas.microsoft.com/office/drawing/2014/main" id="{B9619C74-E27D-4F96-A49E-217454753DD1}"/>
              </a:ext>
            </a:extLst>
          </p:cNvPr>
          <p:cNvGrpSpPr/>
          <p:nvPr/>
        </p:nvGrpSpPr>
        <p:grpSpPr>
          <a:xfrm>
            <a:off x="157151" y="5038009"/>
            <a:ext cx="2959109" cy="2067451"/>
            <a:chOff x="157150" y="4974509"/>
            <a:chExt cx="2959109" cy="2067450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422E1D74-9C81-4BE9-A8E1-99A23814D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518F9C4-121E-4F68-A71A-41D528DC0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25" name="图片 13">
            <a:extLst>
              <a:ext uri="{FF2B5EF4-FFF2-40B4-BE49-F238E27FC236}">
                <a16:creationId xmlns:a16="http://schemas.microsoft.com/office/drawing/2014/main" id="{1DF8A07C-E55D-4685-ADFE-5E2CEAD2F1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5" t="73164" r="1896" b="11876"/>
          <a:stretch/>
        </p:blipFill>
        <p:spPr>
          <a:xfrm rot="2222251">
            <a:off x="10195876" y="653661"/>
            <a:ext cx="2181379" cy="887539"/>
          </a:xfrm>
          <a:prstGeom prst="rect">
            <a:avLst/>
          </a:prstGeom>
        </p:spPr>
      </p:pic>
      <p:pic>
        <p:nvPicPr>
          <p:cNvPr id="26" name="图片 15">
            <a:extLst>
              <a:ext uri="{FF2B5EF4-FFF2-40B4-BE49-F238E27FC236}">
                <a16:creationId xmlns:a16="http://schemas.microsoft.com/office/drawing/2014/main" id="{9BDF0654-D91E-4B36-B616-3856F03B98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6" t="53925"/>
          <a:stretch/>
        </p:blipFill>
        <p:spPr>
          <a:xfrm>
            <a:off x="163327" y="2602889"/>
            <a:ext cx="2246471" cy="1551035"/>
          </a:xfrm>
          <a:prstGeom prst="rect">
            <a:avLst/>
          </a:prstGeom>
        </p:spPr>
      </p:pic>
      <p:pic>
        <p:nvPicPr>
          <p:cNvPr id="27" name="图片 17">
            <a:extLst>
              <a:ext uri="{FF2B5EF4-FFF2-40B4-BE49-F238E27FC236}">
                <a16:creationId xmlns:a16="http://schemas.microsoft.com/office/drawing/2014/main" id="{2CC2552A-6E25-46CB-942B-4D754448A3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9836391" y="2725983"/>
            <a:ext cx="2021675" cy="1514744"/>
          </a:xfrm>
          <a:prstGeom prst="rect">
            <a:avLst/>
          </a:prstGeom>
        </p:spPr>
      </p:pic>
      <p:pic>
        <p:nvPicPr>
          <p:cNvPr id="28" name="图片 19">
            <a:extLst>
              <a:ext uri="{FF2B5EF4-FFF2-40B4-BE49-F238E27FC236}">
                <a16:creationId xmlns:a16="http://schemas.microsoft.com/office/drawing/2014/main" id="{523E01A7-B2EA-41D9-8601-9A32BF6CEC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8347797" y="519463"/>
            <a:ext cx="1963371" cy="888988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4EEF8670-A06F-4D05-8800-34A9005FFD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27" y="4860208"/>
            <a:ext cx="3221436" cy="22749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448813"/>
            <a:ext cx="565785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268" y="2499518"/>
            <a:ext cx="92297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142" y="3498056"/>
            <a:ext cx="9937750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617592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图片包含 镜子&#10;&#10;已生成高可信度的说明">
            <a:extLst>
              <a:ext uri="{FF2B5EF4-FFF2-40B4-BE49-F238E27FC236}">
                <a16:creationId xmlns:a16="http://schemas.microsoft.com/office/drawing/2014/main" id="{2386D0FD-564B-4106-9CA6-C3A029319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6"/>
          <a:stretch/>
        </p:blipFill>
        <p:spPr>
          <a:xfrm>
            <a:off x="-1198400" y="880799"/>
            <a:ext cx="13140030" cy="517653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D675D76-3844-46FC-8058-DFAE000D86B5}"/>
              </a:ext>
            </a:extLst>
          </p:cNvPr>
          <p:cNvSpPr txBox="1"/>
          <p:nvPr/>
        </p:nvSpPr>
        <p:spPr>
          <a:xfrm>
            <a:off x="2949469" y="1401173"/>
            <a:ext cx="7145931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 b="1" dirty="0">
                <a:solidFill>
                  <a:srgbClr val="FF3399"/>
                </a:solidFill>
                <a:latin typeface="iCiel LesFruits" pitchFamily="2" charset="0"/>
                <a:ea typeface="inpin heiti" charset="-122"/>
              </a:rPr>
              <a:t>YÊU CẦU CẦN ĐẠT</a:t>
            </a:r>
            <a:endParaRPr lang="zh-CN" altLang="en-US" sz="7200" b="1" dirty="0">
              <a:solidFill>
                <a:srgbClr val="FF3399"/>
              </a:solidFill>
              <a:latin typeface="iCiel LesFruits" pitchFamily="2" charset="0"/>
              <a:ea typeface="inpin heiti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5C515CC-BACD-41C6-BF7E-0B1A6B65CC2E}"/>
              </a:ext>
            </a:extLst>
          </p:cNvPr>
          <p:cNvSpPr/>
          <p:nvPr/>
        </p:nvSpPr>
        <p:spPr>
          <a:xfrm>
            <a:off x="1883616" y="2601502"/>
            <a:ext cx="8784769" cy="2270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Biết</a:t>
            </a:r>
            <a:r>
              <a:rPr lang="en-US" sz="4000" dirty="0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nấu</a:t>
            </a:r>
            <a:r>
              <a:rPr lang="en-US" sz="4000" dirty="0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cơm</a:t>
            </a:r>
            <a:r>
              <a:rPr lang="en-US" sz="4000" dirty="0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.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kiến</a:t>
            </a:r>
            <a:r>
              <a:rPr lang="en-US" sz="4000" dirty="0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thức</a:t>
            </a:r>
            <a:r>
              <a:rPr lang="en-US" sz="4000" dirty="0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nấu</a:t>
            </a:r>
            <a:r>
              <a:rPr lang="en-US" sz="4000" dirty="0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cơm</a:t>
            </a:r>
            <a:r>
              <a:rPr lang="en-US" sz="4000" dirty="0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giúp</a:t>
            </a:r>
            <a:r>
              <a:rPr lang="en-US" sz="4000" dirty="0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gia</a:t>
            </a:r>
            <a:r>
              <a:rPr lang="en-US" sz="4000" dirty="0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đình</a:t>
            </a:r>
            <a:r>
              <a:rPr lang="en-US" sz="4000" dirty="0">
                <a:solidFill>
                  <a:srgbClr val="FF0000"/>
                </a:solidFill>
                <a:latin typeface="iCiel Bambola" pitchFamily="50" charset="0"/>
                <a:cs typeface="Times New Roman" pitchFamily="18" charset="0"/>
              </a:rPr>
              <a:t>.</a:t>
            </a:r>
          </a:p>
          <a:p>
            <a:pPr>
              <a:lnSpc>
                <a:spcPct val="125000"/>
              </a:lnSpc>
            </a:pPr>
            <a:endParaRPr lang="zh-CN" altLang="en-US" sz="2000" dirty="0">
              <a:latin typeface="inpin heiti" charset="-122"/>
              <a:ea typeface="inpin heiti" charset="-122"/>
            </a:endParaRPr>
          </a:p>
        </p:txBody>
      </p:sp>
      <p:pic>
        <p:nvPicPr>
          <p:cNvPr id="32" name="图片 31" descr="图片包含 物体&#10;&#10;已生成高可信度的说明">
            <a:extLst>
              <a:ext uri="{FF2B5EF4-FFF2-40B4-BE49-F238E27FC236}">
                <a16:creationId xmlns:a16="http://schemas.microsoft.com/office/drawing/2014/main" id="{1138BADF-4321-45EB-BA6D-37BA4E7635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1" y="278316"/>
            <a:ext cx="922304" cy="922304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E655AF2-DA6D-4881-9CC9-456516AB7C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1747D41-488B-4746-95E4-4A8292E8B9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>
            <a:off x="10668387" y="242616"/>
            <a:ext cx="1184446" cy="119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1438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8561424" y="4401985"/>
            <a:ext cx="4113169" cy="267588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C4AEED-22FE-4F83-95CB-52D8D961B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5849" r="82411" b="48213"/>
          <a:stretch/>
        </p:blipFill>
        <p:spPr>
          <a:xfrm>
            <a:off x="2039756" y="-542232"/>
            <a:ext cx="3040563" cy="214015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9E600F-6FF1-4443-A222-FC1AEA9B4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526227">
            <a:off x="10026584" y="-928777"/>
            <a:ext cx="2889115" cy="29132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-1" y="31855"/>
            <a:ext cx="3222171" cy="23162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01985"/>
            <a:ext cx="12192000" cy="240262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BB9479E-CE6B-415F-9429-11EEF90509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861569" y="3201788"/>
            <a:ext cx="1187466" cy="119738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84" y="1242119"/>
            <a:ext cx="9418637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70" y="2463725"/>
            <a:ext cx="5702409" cy="285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120785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4584506"/>
            <a:ext cx="12192000" cy="2273493"/>
          </a:xfrm>
          <a:prstGeom prst="rect">
            <a:avLst/>
          </a:prstGeom>
        </p:spPr>
      </p:pic>
      <p:sp>
        <p:nvSpPr>
          <p:cNvPr id="10" name="直接连接符 20"/>
          <p:cNvSpPr>
            <a:spLocks noChangeShapeType="1"/>
          </p:cNvSpPr>
          <p:nvPr/>
        </p:nvSpPr>
        <p:spPr bwMode="auto">
          <a:xfrm flipH="1">
            <a:off x="6621527" y="3613034"/>
            <a:ext cx="590580" cy="590551"/>
          </a:xfrm>
          <a:prstGeom prst="line">
            <a:avLst/>
          </a:prstGeom>
          <a:noFill/>
          <a:ln w="9525" cap="flat" cmpd="sng">
            <a:solidFill>
              <a:srgbClr val="FD7B8B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 dirty="0">
              <a:latin typeface="inpin heiti" charset="-122"/>
              <a:ea typeface="inpin heiti" charset="-122"/>
            </a:endParaRPr>
          </a:p>
        </p:txBody>
      </p:sp>
      <p:pic>
        <p:nvPicPr>
          <p:cNvPr id="15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0" y="147232"/>
            <a:ext cx="922304" cy="92230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22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509"/>
            <a:ext cx="5129076" cy="5129076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168874" y="381000"/>
            <a:ext cx="6553200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j-cs"/>
              </a:defRPr>
            </a:lvl1pPr>
          </a:lstStyle>
          <a:p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2.Nấu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cơm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nồi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cơm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điện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4609668" y="3810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a.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Chuẩn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4903076" y="1636742"/>
            <a:ext cx="709448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Hãy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kể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dụng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cụ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liệu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chuẩn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ể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026371" y="3222509"/>
            <a:ext cx="684789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-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ể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chuẩn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005484072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19" grpId="1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0" y="0"/>
            <a:ext cx="1218353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Thảo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luận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Chọn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từ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thích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hợp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en-US" sz="2800" dirty="0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iền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vào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chỗ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trống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ở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d</a:t>
            </a:r>
            <a:r>
              <a:rPr lang="vi-VN" altLang="en-US" sz="2800" dirty="0">
                <a:solidFill>
                  <a:srgbClr val="0000FF"/>
                </a:solidFill>
                <a:latin typeface="Times New Roman" pitchFamily="18" charset="0"/>
              </a:rPr>
              <a:t>ư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ới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</a:rPr>
              <a:t>sau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203200" y="838200"/>
            <a:ext cx="1168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Cho nước vào nồi, lau khô 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áy nồi, cắm 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iện bật nấc nấu, san 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ều gạo trong nồi.</a:t>
            </a:r>
            <a:r>
              <a:rPr lang="en-US" altLang="en-US" sz="2800" b="1">
                <a:latin typeface="Times New Roman" pitchFamily="18" charset="0"/>
              </a:rPr>
              <a:t> </a:t>
            </a:r>
          </a:p>
        </p:txBody>
      </p:sp>
      <p:pic>
        <p:nvPicPr>
          <p:cNvPr id="135177" name="Picture 9" descr="yu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44"/>
          <a:stretch>
            <a:fillRect/>
          </a:stretch>
        </p:blipFill>
        <p:spPr bwMode="auto">
          <a:xfrm>
            <a:off x="0" y="1828800"/>
            <a:ext cx="5689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8" name="Picture 10" descr="yu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6" r="32584"/>
          <a:stretch>
            <a:fillRect/>
          </a:stretch>
        </p:blipFill>
        <p:spPr bwMode="auto">
          <a:xfrm>
            <a:off x="6096000" y="1905000"/>
            <a:ext cx="6096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9" name="Rectangle 11"/>
          <p:cNvSpPr>
            <a:spLocks noChangeArrowheads="1"/>
          </p:cNvSpPr>
          <p:nvPr/>
        </p:nvSpPr>
        <p:spPr bwMode="auto">
          <a:xfrm>
            <a:off x="1320800" y="3962400"/>
            <a:ext cx="355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a. Cho n</a:t>
            </a:r>
            <a:r>
              <a:rPr lang="vi-VN" altLang="en-US" sz="2800">
                <a:solidFill>
                  <a:srgbClr val="FF0000"/>
                </a:solidFill>
                <a:latin typeface="Times New Roman" pitchFamily="18" charset="0"/>
              </a:rPr>
              <a:t>ư</a:t>
            </a: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ớc vào nồi</a:t>
            </a:r>
          </a:p>
        </p:txBody>
      </p:sp>
      <p:sp>
        <p:nvSpPr>
          <p:cNvPr id="135180" name="Rectangle 12"/>
          <p:cNvSpPr>
            <a:spLocks noChangeArrowheads="1"/>
          </p:cNvSpPr>
          <p:nvPr/>
        </p:nvSpPr>
        <p:spPr bwMode="auto">
          <a:xfrm>
            <a:off x="7010400" y="3886200"/>
            <a:ext cx="17796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b. San  gạo</a:t>
            </a:r>
          </a:p>
        </p:txBody>
      </p:sp>
      <p:pic>
        <p:nvPicPr>
          <p:cNvPr id="135181" name="Picture 13" descr="yu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2"/>
          <a:stretch>
            <a:fillRect/>
          </a:stretch>
        </p:blipFill>
        <p:spPr bwMode="auto">
          <a:xfrm>
            <a:off x="304800" y="4419600"/>
            <a:ext cx="52832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82" name="Rectangle 14"/>
          <p:cNvSpPr>
            <a:spLocks noChangeArrowheads="1"/>
          </p:cNvSpPr>
          <p:nvPr/>
        </p:nvSpPr>
        <p:spPr bwMode="auto">
          <a:xfrm>
            <a:off x="914401" y="6400801"/>
            <a:ext cx="30444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c. Lau  khô </a:t>
            </a:r>
            <a:r>
              <a:rPr lang="vi-VN" altLang="en-US" sz="280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áy nồi </a:t>
            </a:r>
          </a:p>
        </p:txBody>
      </p:sp>
      <p:pic>
        <p:nvPicPr>
          <p:cNvPr id="135183" name="Picture 15" descr=";;'''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343400"/>
            <a:ext cx="5588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84" name="Rectangle 16"/>
          <p:cNvSpPr>
            <a:spLocks noChangeArrowheads="1"/>
          </p:cNvSpPr>
          <p:nvPr/>
        </p:nvSpPr>
        <p:spPr bwMode="auto">
          <a:xfrm>
            <a:off x="6299200" y="6324601"/>
            <a:ext cx="5892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d. Cắm </a:t>
            </a:r>
            <a:r>
              <a:rPr lang="vi-VN" altLang="en-US" sz="280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iện bật nấc nấu</a:t>
            </a:r>
          </a:p>
        </p:txBody>
      </p:sp>
      <p:sp>
        <p:nvSpPr>
          <p:cNvPr id="7180" name="Rectangle 20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</a:pPr>
            <a:endParaRPr lang="vi-VN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016264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5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9" grpId="0"/>
      <p:bldP spid="135180" grpId="0"/>
      <p:bldP spid="135182" grpId="0"/>
      <p:bldP spid="1351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524000"/>
            <a:ext cx="8229600" cy="914400"/>
          </a:xfrm>
        </p:spPr>
        <p:txBody>
          <a:bodyPr/>
          <a:lstStyle/>
          <a:p>
            <a:pPr algn="l" eaLnBrk="1" hangingPunct="1"/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2. Nấu cơm bằng nồi cơm điện:</a:t>
            </a: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101600" y="2378076"/>
            <a:ext cx="101600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22884" name="AutoShape 4"/>
          <p:cNvSpPr>
            <a:spLocks noChangeArrowheads="1"/>
          </p:cNvSpPr>
          <p:nvPr/>
        </p:nvSpPr>
        <p:spPr bwMode="auto">
          <a:xfrm>
            <a:off x="406400" y="3962400"/>
            <a:ext cx="2032000" cy="11430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en-US">
              <a:latin typeface="Times New Roman" pitchFamily="18" charset="0"/>
            </a:endParaRPr>
          </a:p>
        </p:txBody>
      </p:sp>
      <p:sp>
        <p:nvSpPr>
          <p:cNvPr id="122886" name="AutoShape 6"/>
          <p:cNvSpPr>
            <a:spLocks noChangeArrowheads="1"/>
          </p:cNvSpPr>
          <p:nvPr/>
        </p:nvSpPr>
        <p:spPr bwMode="auto">
          <a:xfrm>
            <a:off x="2438400" y="3276600"/>
            <a:ext cx="8534400" cy="25908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en-US">
              <a:latin typeface="Times New Roman" pitchFamily="18" charset="0"/>
            </a:endParaRPr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2844800" y="3352801"/>
            <a:ext cx="8026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Cho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gạo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nứớc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sạch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nồi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lau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khô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Times New Roman" pitchFamily="18" charset="0"/>
              </a:rPr>
              <a:t>đ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áy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nồi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vi-VN" altLang="en-US" sz="3600" b="1" dirty="0">
                <a:solidFill>
                  <a:schemeClr val="bg1"/>
                </a:solidFill>
                <a:latin typeface="Times New Roman" pitchFamily="18" charset="0"/>
              </a:rPr>
              <a:t>đ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ậy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nắp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cắm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Times New Roman" pitchFamily="18" charset="0"/>
              </a:rPr>
              <a:t>đ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iện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bật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nấc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nấu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, san </a:t>
            </a:r>
            <a:r>
              <a:rPr lang="vi-VN" altLang="en-US" sz="3600" b="1" dirty="0">
                <a:solidFill>
                  <a:schemeClr val="bg1"/>
                </a:solidFill>
                <a:latin typeface="Times New Roman" pitchFamily="18" charset="0"/>
              </a:rPr>
              <a:t>đ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ều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gạo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nồi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8199" name="Rectangle 20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</a:pPr>
            <a:endParaRPr lang="vi-VN" altLang="en-US">
              <a:latin typeface="Times New Roman" pitchFamily="18" charset="0"/>
            </a:endParaRPr>
          </a:p>
        </p:txBody>
      </p:sp>
      <p:sp>
        <p:nvSpPr>
          <p:cNvPr id="8200" name="Rectangle 1"/>
          <p:cNvSpPr>
            <a:spLocks noChangeArrowheads="1"/>
          </p:cNvSpPr>
          <p:nvPr/>
        </p:nvSpPr>
        <p:spPr bwMode="auto">
          <a:xfrm>
            <a:off x="0" y="533401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 u="sng">
                <a:solidFill>
                  <a:srgbClr val="190BC8"/>
                </a:solidFill>
                <a:latin typeface="Times New Roman" pitchFamily="18" charset="0"/>
              </a:rPr>
              <a:t>Kĩ thuật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267201" y="990600"/>
            <a:ext cx="30471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 Nấu cơm </a:t>
            </a:r>
            <a:r>
              <a:rPr lang="en-US" altLang="en-US" sz="2800" b="1" i="1">
                <a:solidFill>
                  <a:srgbClr val="0000FF"/>
                </a:solidFill>
                <a:latin typeface="Times New Roman" pitchFamily="18" charset="0"/>
              </a:rPr>
              <a:t>(Tiết 2)</a:t>
            </a: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-1" y="31855"/>
            <a:ext cx="3222171" cy="231622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244" y="-571540"/>
            <a:ext cx="3871912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382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/>
      <p:bldP spid="122883" grpId="1"/>
      <p:bldP spid="122884" grpId="0" animBg="1"/>
      <p:bldP spid="122886" grpId="0" animBg="1"/>
      <p:bldP spid="12288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3200" y="228601"/>
            <a:ext cx="6807200" cy="593725"/>
          </a:xfrm>
        </p:spPr>
        <p:txBody>
          <a:bodyPr/>
          <a:lstStyle/>
          <a:p>
            <a:pPr marL="571500" indent="-571500" eaLnBrk="1" hangingPunct="1">
              <a:buFont typeface="Wingdings" pitchFamily="2" charset="2"/>
              <a:buChar char="v"/>
            </a:pP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</a:rPr>
              <a:t>Thảo luận nhóm 4:</a:t>
            </a: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304800" y="457200"/>
            <a:ext cx="1188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- So sánh những nguyên liệu và dụng cụ cần chuẩn bị </a:t>
            </a:r>
            <a:r>
              <a:rPr lang="vi-VN" altLang="en-US" sz="3200" b="1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ể nấu c</a:t>
            </a:r>
            <a:r>
              <a:rPr lang="vi-VN" altLang="en-US" sz="3200" b="1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m bằng nồi c</a:t>
            </a:r>
            <a:r>
              <a:rPr lang="vi-VN" altLang="en-US" sz="3200" b="1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vi-VN" altLang="en-US" sz="3200" b="1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iện và nấu c</a:t>
            </a:r>
            <a:r>
              <a:rPr lang="vi-VN" altLang="en-US" sz="3200" b="1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m bằng bếp </a:t>
            </a:r>
            <a:r>
              <a:rPr lang="vi-VN" altLang="en-US" sz="3200" b="1">
                <a:solidFill>
                  <a:srgbClr val="0000FF"/>
                </a:solidFill>
                <a:latin typeface="Times New Roman" pitchFamily="18" charset="0"/>
              </a:rPr>
              <a:t>đ</a:t>
            </a:r>
            <a:r>
              <a:rPr lang="en-US" altLang="en-US" sz="3200" b="1">
                <a:solidFill>
                  <a:srgbClr val="0000FF"/>
                </a:solidFill>
                <a:latin typeface="Times New Roman" pitchFamily="18" charset="0"/>
              </a:rPr>
              <a:t>un?</a:t>
            </a:r>
            <a:endParaRPr lang="en-US" altLang="en-US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4935" name="AutoShape 7"/>
          <p:cNvSpPr>
            <a:spLocks noChangeArrowheads="1"/>
          </p:cNvSpPr>
          <p:nvPr/>
        </p:nvSpPr>
        <p:spPr bwMode="auto">
          <a:xfrm>
            <a:off x="406400" y="3962400"/>
            <a:ext cx="2032000" cy="11430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en-US">
              <a:latin typeface="Times New Roman" pitchFamily="18" charset="0"/>
            </a:endParaRPr>
          </a:p>
        </p:txBody>
      </p:sp>
      <p:sp>
        <p:nvSpPr>
          <p:cNvPr id="124936" name="AutoShape 8"/>
          <p:cNvSpPr>
            <a:spLocks noChangeArrowheads="1"/>
          </p:cNvSpPr>
          <p:nvPr/>
        </p:nvSpPr>
        <p:spPr bwMode="auto">
          <a:xfrm>
            <a:off x="2743200" y="2667000"/>
            <a:ext cx="8229600" cy="32004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en-US">
              <a:latin typeface="Times New Roman" pitchFamily="18" charset="0"/>
            </a:endParaRP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>
            <a:off x="3664607" y="2669738"/>
            <a:ext cx="80264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Giống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nhau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: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Chuẩn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bị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gạo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n</a:t>
            </a:r>
            <a:r>
              <a:rPr lang="vi-VN" altLang="en-US" sz="3600" b="1" dirty="0">
                <a:solidFill>
                  <a:schemeClr val="bg1"/>
                </a:solidFill>
                <a:latin typeface="Times New Roman" pitchFamily="18" charset="0"/>
              </a:rPr>
              <a:t>ư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ớc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sạch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rá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chậu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vo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gạo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Khác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nhau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: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Dụng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cụ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nấu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nguồn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cung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cấp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nhiệt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khi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</a:rPr>
              <a:t>nấu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 c</a:t>
            </a:r>
            <a:r>
              <a:rPr lang="vi-VN" altLang="en-US" sz="3600" b="1" dirty="0">
                <a:solidFill>
                  <a:schemeClr val="bg1"/>
                </a:solidFill>
                <a:latin typeface="Times New Roman" pitchFamily="18" charset="0"/>
              </a:rPr>
              <a:t>ơ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</a:rPr>
              <a:t>m.</a:t>
            </a:r>
          </a:p>
        </p:txBody>
      </p:sp>
      <p:sp>
        <p:nvSpPr>
          <p:cNvPr id="9223" name="Rectangle 20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</a:pPr>
            <a:endParaRPr lang="vi-VN" altLang="en-US">
              <a:latin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2530475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028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4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/>
      <p:bldP spid="124935" grpId="0" animBg="1"/>
      <p:bldP spid="124936" grpId="0" animBg="1"/>
      <p:bldP spid="1249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3">
            <a:extLst>
              <a:ext uri="{FF2B5EF4-FFF2-40B4-BE49-F238E27FC236}">
                <a16:creationId xmlns:a16="http://schemas.microsoft.com/office/drawing/2014/main" id="{E6B4D265-4B0F-40D5-898C-6AE2D842B4A8}"/>
              </a:ext>
            </a:extLst>
          </p:cNvPr>
          <p:cNvSpPr txBox="1"/>
          <p:nvPr/>
        </p:nvSpPr>
        <p:spPr>
          <a:xfrm>
            <a:off x="5093442" y="2682343"/>
            <a:ext cx="50786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7200" b="1" dirty="0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Koni" pitchFamily="50" charset="0"/>
                <a:ea typeface="inpin heiti" charset="-122"/>
              </a:rPr>
              <a:t>HẸN GẶP LẠI</a:t>
            </a:r>
            <a:endParaRPr lang="zh-CN" altLang="en-US" sz="7200" b="1" dirty="0">
              <a:ln w="3175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Koni" pitchFamily="50" charset="0"/>
              <a:ea typeface="inpin heiti" charset="-122"/>
            </a:endParaRPr>
          </a:p>
        </p:txBody>
      </p:sp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0" y="147233"/>
            <a:ext cx="922304" cy="9223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9"/>
            <a:ext cx="2307771" cy="16245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CD3FFAA-D5BD-4CE4-9AE5-6F2E5392FF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0" y="4584507"/>
            <a:ext cx="12192000" cy="227349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B001A4E-4637-4204-B202-D33EC085C8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38" y="1470701"/>
            <a:ext cx="2529633" cy="43609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02166" y="2128345"/>
            <a:ext cx="5785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33241" y="2313011"/>
            <a:ext cx="499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221849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jimo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315</Words>
  <Application>Microsoft Macintosh PowerPoint</Application>
  <PresentationFormat>Widescreen</PresentationFormat>
  <Paragraphs>30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等线</vt:lpstr>
      <vt:lpstr>Arial</vt:lpstr>
      <vt:lpstr>iCiel Bambola</vt:lpstr>
      <vt:lpstr>iCiel Koni</vt:lpstr>
      <vt:lpstr>iCiel LesFruits</vt:lpstr>
      <vt:lpstr>inpin heiti</vt:lpstr>
      <vt:lpstr>Times New Roman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Nấu cơm bằng nồi cơm điện:</vt:lpstr>
      <vt:lpstr>Thảo luận nhóm 4: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jimo</dc:title>
  <dc:creator>jimo</dc:creator>
  <cp:lastModifiedBy>Thuy Tien</cp:lastModifiedBy>
  <cp:revision>55</cp:revision>
  <dcterms:created xsi:type="dcterms:W3CDTF">2017-09-15T01:01:39Z</dcterms:created>
  <dcterms:modified xsi:type="dcterms:W3CDTF">2021-10-22T06:44:28Z</dcterms:modified>
</cp:coreProperties>
</file>