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  <p:sldMasterId id="2147483696" r:id="rId8"/>
  </p:sldMasterIdLst>
  <p:notesMasterIdLst>
    <p:notesMasterId r:id="rId26"/>
  </p:notesMasterIdLst>
  <p:sldIdLst>
    <p:sldId id="285" r:id="rId9"/>
    <p:sldId id="286" r:id="rId10"/>
    <p:sldId id="279" r:id="rId11"/>
    <p:sldId id="291" r:id="rId12"/>
    <p:sldId id="292" r:id="rId13"/>
    <p:sldId id="287" r:id="rId14"/>
    <p:sldId id="264" r:id="rId15"/>
    <p:sldId id="256" r:id="rId16"/>
    <p:sldId id="289" r:id="rId17"/>
    <p:sldId id="258" r:id="rId18"/>
    <p:sldId id="257" r:id="rId19"/>
    <p:sldId id="270" r:id="rId20"/>
    <p:sldId id="290" r:id="rId21"/>
    <p:sldId id="280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00"/>
    <a:srgbClr val="006600"/>
    <a:srgbClr val="FF0000"/>
    <a:srgbClr val="339933"/>
    <a:srgbClr val="FF33CC"/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403" y="-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8513009-D547-4FA5-A3EF-265C101FB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882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CCA98AD-7587-44D8-8D39-5E7455F1B8A4}" type="slidenum">
              <a:rPr lang="en-US" altLang="en-US">
                <a:solidFill>
                  <a:srgbClr val="000000"/>
                </a:solidFill>
                <a:cs typeface="Arial" pitchFamily="34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fld id="{84E26421-0996-4819-9FF6-E7F66F0F0410}" type="slidenum">
              <a:rPr lang="en-US" altLang="en-US">
                <a:solidFill>
                  <a:srgbClr val="000000"/>
                </a:solidFill>
              </a:rPr>
              <a:pPr eaLnBrk="0" hangingPunct="0"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7C0417C-4836-46A6-B2B6-E0ABF921016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8A4A51E-2B7C-4A79-B9A2-081E28137195}" type="slidenum">
              <a:rPr lang="en-US" altLang="en-US">
                <a:cs typeface="Arial" pitchFamily="34" charset="0"/>
              </a:rPr>
              <a:pPr/>
              <a:t>15</a:t>
            </a:fld>
            <a:endParaRPr lang="en-US" altLang="en-US"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B46DC-7893-4E69-B1C7-2F7734F7C0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90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0743B-88BE-45FF-8804-783AAE217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09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04365-FE84-4991-8148-F30469E514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21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EE6D1-776D-4D89-96C9-6547354E46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32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F0776-D342-4AE2-839A-D210D21A5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791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BC151-FF0A-4874-84F3-33E006E515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680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C4413-A411-40B1-B0F9-E8BB83B57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33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83604-6CB9-4CB7-B5B3-95EBA90E7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974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D5D08-E846-48A2-AAB7-0135FDBA89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092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246BD-DDB9-4629-B63D-C837DCEA2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84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6F609-87B7-4D19-893F-52A97F41E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55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2D006-2A5E-4FD1-B8C2-A30EBBCFF7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791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7A5B8-B3E1-4C3E-8EE7-C6B544EBC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045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D75C5-70BA-414C-A3D5-1E6D123902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732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4A253-F812-45D2-A43A-6B46DED359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824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99E62-63B4-49DD-A11F-501AC6ACFD79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43033-DE7D-4A0A-93A0-8EDDBF4CE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275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98FA-4AAA-4D6F-A383-35BD4DD7BC47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7FE81-63C5-4628-B6CC-B0B57136C5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849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F1DC1-C743-4482-860A-A6C90637705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8052B-1620-43F4-9F5F-1E2675AC10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519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94EB-DE64-4C89-87FB-FC457C42538D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5F26C-B429-486F-B4AE-859ED74B81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047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FF40-54D8-4267-827C-1D081D41448C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EAB0E-8DA4-4F11-B181-F8EA7DD261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60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72E80-9994-43F6-BE07-FA98696E564E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CC9B2-F894-4285-84E3-1CFC48F3A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009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50DF4-8D72-4CB9-A6C1-D76AC8A68C0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90ED7-4A74-44AC-80A1-1D59A673B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2120D-5BED-4047-A960-D429E8F8B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301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7E937-D628-48C1-A092-3E2949C22180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A57B2-5051-4750-AA03-EC709A9F8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516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B0FF7-3627-499E-99BE-36850369D21A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22D9-4C77-4C56-A472-A059FE3A6E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825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ED7D9-A2AB-4A41-80E0-A41F4CDBACD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011CF-B12C-471C-84D6-0FB69EEA6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702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7939-20A9-4B00-83DA-4A42BB87E56A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BAF56-6651-4090-9B19-C93CC4F6D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58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585C4-5B9C-4813-8E0E-D1C63567F8F9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9A470-4496-4BF5-9E97-FB6E893F0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774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3871E-11B2-420E-8F7B-8E0ECDF6A022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3E338-795F-485F-8511-F880F062B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150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83906-1C52-4855-9B51-9D68AC9DC768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CE2E6-ECB3-4BEC-B215-005A40B41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474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23F-0B27-4E39-B239-2609D4599928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B50B0-796B-48C0-BA6B-280A242455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24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3D87-3F9E-470A-ACCE-23ADC2442310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DA59B-A5C5-4727-8753-1469A0905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217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2A4C2-7307-45A9-843E-0D49D24B3218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E8533-2DEA-49C4-846B-2A1B4AECEA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67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423E2-2654-4357-A25D-C64F1B1993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4274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B09FB-5323-45E3-9C33-D1A118456EA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D4253-A4C1-4D59-9BCA-F6079AF46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109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C229-168E-483C-A1EE-39E820FA0981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EDAEC-26E4-41CF-8E9E-FB9776CDE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983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E0C2-E808-40DD-9195-C4A123AD1C71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B5FAE-2905-4AE4-84C4-E28710AC7E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007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D047A-E6CF-47F1-88A2-CC720F416633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B0ED8-FAB9-4308-B8E1-6B4B0A1CC7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819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98B41-D08E-4A39-9B9A-7CAD4D6097CD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E42A3-9A48-4464-9772-CF4C666DC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141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6118A-4F23-4E37-965B-26C60A7A8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159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F5CCA-6F9F-4AE6-8EE2-1858A189B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567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5C6F2-E960-4BB9-B20D-8D9E01A76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9521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0D019-70B1-4DED-BD9C-65B5BA1AE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369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0F9A4-A967-4CD9-AC99-C0D05BA65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51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B6C6B-68CB-4ACA-BC44-E9EA19F4BE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2368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6BEFA-E39D-4B0C-BDAE-E548F61F9B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26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100FD-926C-4159-80EB-AE10B2388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599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F1001-F267-45D4-B62E-A4D32EDDC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8877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3EAB2-194A-4797-B3DF-09D8A5A06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0647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8A753-8D8A-44C0-8B00-8C8105D41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290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26258-123E-48A8-AEDA-BCD5C9DC2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95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2B153-7DD2-4C1A-9DEF-726627337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90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9C947-ED63-4574-BCFF-2EA4335044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93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95D76-6608-4A1E-A477-69C05FC0F0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03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AD7EC-0449-43CA-BB57-3D84069EF2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61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3E1ED38-9E7D-4FB2-9714-A22901E9E2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B708BD8C-33A0-4907-AC1F-0830C290C8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4FE5729-AF63-465B-968B-99A49786A699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4159FEC-9C91-4CE8-AE4F-F7226D5435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5155CA9-1A09-44DC-B78A-44193438DB77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7100373-AD72-4002-A3EE-2C2E2A3B89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019F9F37-C12F-4C3D-976C-F19C029F83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828800"/>
            <a:ext cx="71696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LUYỆN TỪ VÀ CÂU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491038" y="3141663"/>
            <a:ext cx="34909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8000">
                <a:solidFill>
                  <a:srgbClr val="FF0000"/>
                </a:solidFill>
                <a:latin typeface="Montserrat Black" pitchFamily="2" charset="0"/>
              </a:rPr>
              <a:t>LỚP 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09600" y="17463"/>
            <a:ext cx="11201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Có thể dùng những thành ngữ, tục ngữ </a:t>
            </a:r>
            <a:r>
              <a:rPr lang="en-US" alt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 dưới </a:t>
            </a:r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 để nói về tính trung thực hoặc về lòng tự trọng?</a:t>
            </a:r>
          </a:p>
        </p:txBody>
      </p:sp>
      <p:graphicFrame>
        <p:nvGraphicFramePr>
          <p:cNvPr id="6158" name="Group 14"/>
          <p:cNvGraphicFramePr>
            <a:graphicFrameLocks noGrp="1"/>
          </p:cNvGraphicFramePr>
          <p:nvPr/>
        </p:nvGraphicFramePr>
        <p:xfrm>
          <a:off x="228600" y="3019425"/>
          <a:ext cx="11811000" cy="3838575"/>
        </p:xfrm>
        <a:graphic>
          <a:graphicData uri="http://schemas.openxmlformats.org/drawingml/2006/table">
            <a:tbl>
              <a:tblPr/>
              <a:tblGrid>
                <a:gridCol w="5905500"/>
                <a:gridCol w="5905500"/>
              </a:tblGrid>
              <a:tr h="7730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55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9" name="Text Box 15"/>
          <p:cNvSpPr txBox="1">
            <a:spLocks noChangeArrowheads="1"/>
          </p:cNvSpPr>
          <p:nvPr/>
        </p:nvSpPr>
        <p:spPr bwMode="auto">
          <a:xfrm>
            <a:off x="782638" y="3067050"/>
            <a:ext cx="4572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990000"/>
                </a:solidFill>
                <a:latin typeface="Times New Roman" pitchFamily="18" charset="0"/>
              </a:rPr>
              <a:t>a. Tính trung thực </a:t>
            </a:r>
          </a:p>
        </p:txBody>
      </p:sp>
      <p:sp>
        <p:nvSpPr>
          <p:cNvPr id="6170" name="Text Box 19"/>
          <p:cNvSpPr txBox="1">
            <a:spLocks noChangeArrowheads="1"/>
          </p:cNvSpPr>
          <p:nvPr/>
        </p:nvSpPr>
        <p:spPr bwMode="auto">
          <a:xfrm>
            <a:off x="6854825" y="3032125"/>
            <a:ext cx="4572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</a:rPr>
              <a:t>b. Lòng tự trọng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879475" y="1185863"/>
            <a:ext cx="4038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a. Thẳng như ruột ngựa.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65188" y="1795463"/>
            <a:ext cx="44958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b. Giấy rách phải giữ lấy lề.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900113" y="2406650"/>
            <a:ext cx="4114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c. Thuốc đắng giã tật.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172200" y="1271588"/>
            <a:ext cx="563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d. Cây ngay không sợ chết đứng.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172200" y="1912938"/>
            <a:ext cx="52578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e. Đói cho sạch, rách cho thơm.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8600" y="3846513"/>
            <a:ext cx="50292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a. Thẳng như ruột ngựa.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156206" y="3846513"/>
            <a:ext cx="5700713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b. Giấy rách phải giữ lấy lề.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8600" y="4745038"/>
            <a:ext cx="48006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c. Thuốc đắng giã tật.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28600" y="5643563"/>
            <a:ext cx="6781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d. Cây ngay không sợ chết đứng.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149062" y="4724400"/>
            <a:ext cx="589053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e. Đói cho sạch, rách cho thơm.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69" grpId="0"/>
      <p:bldP spid="6170" grpId="0"/>
      <p:bldP spid="6153" grpId="0"/>
      <p:bldP spid="6153" grpId="1"/>
      <p:bldP spid="2" grpId="0"/>
      <p:bldP spid="2" grpId="1"/>
      <p:bldP spid="3" grpId="0"/>
      <p:bldP spid="3" grpId="1"/>
      <p:bldP spid="4" grpId="0"/>
      <p:bldP spid="4" grpId="1"/>
      <p:bldP spid="6157" grpId="0"/>
      <p:bldP spid="6157" grpId="1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457200" y="1371600"/>
            <a:ext cx="1130458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571500" indent="-571500" eaLnBrk="1" hangingPunct="1">
              <a:buFontTx/>
              <a:buChar char="•"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Cọp chết để da, người ta chết để tiếng. </a:t>
            </a:r>
          </a:p>
          <a:p>
            <a:pPr marL="571500" indent="-571500" eaLnBrk="1" hangingPunct="1">
              <a:buFontTx/>
              <a:buChar char="•"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 dự quý hơn tiền bạc. </a:t>
            </a:r>
          </a:p>
          <a:p>
            <a:pPr marL="571500" indent="-571500" eaLnBrk="1" hangingPunct="1">
              <a:buFontTx/>
              <a:buChar char="•"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Đói miếng hơn tiếng đời. </a:t>
            </a:r>
          </a:p>
          <a:p>
            <a:pPr marL="571500" indent="-571500" eaLnBrk="1" hangingPunct="1">
              <a:buFontTx/>
              <a:buChar char="•"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 tiếng còn hơn được miếng.</a:t>
            </a:r>
          </a:p>
          <a:p>
            <a:pPr marL="571500" indent="-571500" eaLnBrk="1" hangingPunct="1">
              <a:buFontTx/>
              <a:buChar char="•"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 một miếng, tiếng một đời. </a:t>
            </a:r>
          </a:p>
          <a:p>
            <a:pPr marL="571500" indent="-571500" eaLnBrk="1" hangingPunct="1">
              <a:buFontTx/>
              <a:buChar char="•"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 rách cốt cách người thương. </a:t>
            </a:r>
          </a:p>
          <a:p>
            <a:pPr marL="571500" indent="-571500" eaLnBrk="1" hangingPunct="1">
              <a:buFontTx/>
              <a:buChar char="•"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 quần áo lúc mới may, giữ thanh danh lúc còn trẻ.</a:t>
            </a:r>
          </a:p>
          <a:p>
            <a:pPr marL="571500" indent="-571500" eaLnBrk="1" hangingPunct="1">
              <a:buFontTx/>
              <a:buChar char="•"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 chết nết còn.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61988" y="228600"/>
            <a:ext cx="108966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số câu thành ngữ nói về lòng tự trọng.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057400" y="838200"/>
            <a:ext cx="88392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 nói thẳng. </a:t>
            </a:r>
          </a:p>
          <a:p>
            <a:pPr eaLnBrk="1" hangingPunct="1">
              <a:buFontTx/>
              <a:buChar char="•"/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 ngay nói thật mọi tật mọi lành. </a:t>
            </a:r>
          </a:p>
          <a:p>
            <a:pPr eaLnBrk="1" hangingPunct="1">
              <a:buFontTx/>
              <a:buChar char="•"/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 loạn mới biết tôi trung.</a:t>
            </a:r>
          </a:p>
          <a:p>
            <a:pPr eaLnBrk="1" hangingPunct="1">
              <a:buFontTx/>
              <a:buChar char="•"/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 ngang chẳng góp, lời tà chẳng thưa. </a:t>
            </a:r>
          </a:p>
          <a:p>
            <a:pPr eaLnBrk="1" hangingPunct="1">
              <a:buFontTx/>
              <a:buChar char="•"/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 thà ma vật không chết. </a:t>
            </a:r>
          </a:p>
          <a:p>
            <a:pPr eaLnBrk="1" hangingPunct="1">
              <a:buFontTx/>
              <a:buChar char="•"/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 lòng trước, được lòng sau. </a:t>
            </a:r>
          </a:p>
          <a:p>
            <a:pPr eaLnBrk="1" hangingPunct="1">
              <a:buFontTx/>
              <a:buChar char="•"/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 thà là cha quỷ quái.</a:t>
            </a:r>
          </a:p>
          <a:p>
            <a:pPr eaLnBrk="1" hangingPunct="1">
              <a:buFontTx/>
              <a:buChar char="•"/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 gian thì sợ người ngay </a:t>
            </a:r>
          </a:p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 ngay chẳng sợ đường cày cong queo. </a:t>
            </a:r>
          </a:p>
          <a:p>
            <a:pPr eaLnBrk="1" hangingPunct="1">
              <a:buFontTx/>
              <a:buChar char="•"/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 ngoan chẳng lọ thật thà </a:t>
            </a:r>
          </a:p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Lường thưng tráo đấu chẳng qua đong đầy.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100138" y="0"/>
            <a:ext cx="10210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số câu thành ngữ nói về lòng trung thực.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762000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2438400"/>
            <a:ext cx="4281487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2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</a:rPr>
              <a:t>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SOA\Khung nen bieu tuong\Khung nen bieu tuong\[Muare.asia]-FramesChildrenVol32\muare.asia - babyvol32 -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2192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2209800"/>
            <a:ext cx="4799712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Trò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chơi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đoán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 ô </a:t>
            </a:r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chữ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clappinghand6l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38" y="5991225"/>
            <a:ext cx="9286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AutoShape 3"/>
          <p:cNvSpPr>
            <a:spLocks noChangeArrowheads="1"/>
          </p:cNvSpPr>
          <p:nvPr/>
        </p:nvSpPr>
        <p:spPr bwMode="auto">
          <a:xfrm>
            <a:off x="1847850" y="2014538"/>
            <a:ext cx="990600" cy="457200"/>
          </a:xfrm>
          <a:prstGeom prst="rightArrow">
            <a:avLst>
              <a:gd name="adj1" fmla="val 55556"/>
              <a:gd name="adj2" fmla="val 78672"/>
            </a:avLst>
          </a:prstGeom>
          <a:gradFill rotWithShape="1">
            <a:gsLst>
              <a:gs pos="0">
                <a:schemeClr val="hlink"/>
              </a:gs>
              <a:gs pos="100000">
                <a:schemeClr val="fol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>
                <a:cs typeface="Arial" pitchFamily="34" charset="0"/>
              </a:rPr>
              <a:t>C1 </a:t>
            </a:r>
          </a:p>
        </p:txBody>
      </p:sp>
      <p:sp>
        <p:nvSpPr>
          <p:cNvPr id="142340" name="AutoShape 4"/>
          <p:cNvSpPr>
            <a:spLocks noChangeArrowheads="1"/>
          </p:cNvSpPr>
          <p:nvPr/>
        </p:nvSpPr>
        <p:spPr bwMode="auto">
          <a:xfrm>
            <a:off x="1828800" y="2651125"/>
            <a:ext cx="990600" cy="457200"/>
          </a:xfrm>
          <a:prstGeom prst="rightArrow">
            <a:avLst>
              <a:gd name="adj1" fmla="val 55556"/>
              <a:gd name="adj2" fmla="val 78672"/>
            </a:avLst>
          </a:prstGeom>
          <a:gradFill rotWithShape="1">
            <a:gsLst>
              <a:gs pos="0">
                <a:schemeClr val="hlink"/>
              </a:gs>
              <a:gs pos="100000">
                <a:schemeClr val="fol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>
                <a:cs typeface="Arial" pitchFamily="34" charset="0"/>
              </a:rPr>
              <a:t>C2</a:t>
            </a:r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>
            <a:off x="1828800" y="3311525"/>
            <a:ext cx="990600" cy="457200"/>
          </a:xfrm>
          <a:prstGeom prst="rightArrow">
            <a:avLst>
              <a:gd name="adj1" fmla="val 55556"/>
              <a:gd name="adj2" fmla="val 78672"/>
            </a:avLst>
          </a:prstGeom>
          <a:gradFill rotWithShape="1">
            <a:gsLst>
              <a:gs pos="0">
                <a:schemeClr val="hlink"/>
              </a:gs>
              <a:gs pos="100000">
                <a:schemeClr val="fol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>
                <a:cs typeface="Arial" pitchFamily="34" charset="0"/>
              </a:rPr>
              <a:t>C3</a:t>
            </a:r>
          </a:p>
        </p:txBody>
      </p:sp>
      <p:sp>
        <p:nvSpPr>
          <p:cNvPr id="142342" name="AutoShape 6"/>
          <p:cNvSpPr>
            <a:spLocks noChangeArrowheads="1"/>
          </p:cNvSpPr>
          <p:nvPr/>
        </p:nvSpPr>
        <p:spPr bwMode="auto">
          <a:xfrm>
            <a:off x="1828800" y="3921125"/>
            <a:ext cx="990600" cy="457200"/>
          </a:xfrm>
          <a:prstGeom prst="rightArrow">
            <a:avLst>
              <a:gd name="adj1" fmla="val 55556"/>
              <a:gd name="adj2" fmla="val 78672"/>
            </a:avLst>
          </a:prstGeom>
          <a:gradFill rotWithShape="1">
            <a:gsLst>
              <a:gs pos="0">
                <a:schemeClr val="hlink"/>
              </a:gs>
              <a:gs pos="100000">
                <a:schemeClr val="fol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>
                <a:cs typeface="Arial" pitchFamily="34" charset="0"/>
              </a:rPr>
              <a:t>C4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1524000" y="0"/>
            <a:ext cx="48863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1: Có niềm tin vào bản thân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1524000" y="457200"/>
            <a:ext cx="93440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2: Ăn ở nhân hậu, thành thật, trước sau như một.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524000" y="882650"/>
            <a:ext cx="10058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3: </a:t>
            </a:r>
            <a:r>
              <a:rPr lang="en-US" altLang="en-US" sz="2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đồng nghĩa với ngay </a:t>
            </a:r>
            <a:r>
              <a:rPr lang="en-US" altLang="en-US" sz="2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thẳng, thật </a:t>
            </a:r>
            <a:r>
              <a:rPr lang="en-US" altLang="en-US" sz="2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endParaRPr lang="en-US" altLang="en-US" sz="2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1524000" y="1339850"/>
            <a:ext cx="62944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4: Hài lòng, hãnh diện về cái mình có 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5172075" y="2000250"/>
            <a:ext cx="277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T   Ự  </a:t>
            </a:r>
            <a:r>
              <a:rPr lang="en-US" altLang="en-US" b="1" smtClean="0">
                <a:solidFill>
                  <a:srgbClr val="0000CC"/>
                </a:solidFill>
                <a:cs typeface="Arial" pitchFamily="34" charset="0"/>
              </a:rPr>
              <a:t>T    </a:t>
            </a: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I   </a:t>
            </a:r>
            <a:r>
              <a:rPr lang="en-US" altLang="en-US" b="1" smtClean="0">
                <a:solidFill>
                  <a:srgbClr val="FF0000"/>
                </a:solidFill>
                <a:cs typeface="Arial" pitchFamily="34" charset="0"/>
              </a:rPr>
              <a:t>N</a:t>
            </a:r>
            <a:endParaRPr lang="en-US" altLang="en-US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3390900" y="2617788"/>
            <a:ext cx="6056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cs typeface="Arial" pitchFamily="34" charset="0"/>
              </a:rPr>
              <a:t> </a:t>
            </a: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T</a:t>
            </a:r>
            <a:r>
              <a:rPr lang="en-US" altLang="en-US" b="1">
                <a:cs typeface="Arial" pitchFamily="34" charset="0"/>
              </a:rPr>
              <a:t>   </a:t>
            </a:r>
            <a:r>
              <a:rPr lang="en-US" altLang="en-US" b="1">
                <a:solidFill>
                  <a:srgbClr val="FF0000"/>
                </a:solidFill>
                <a:cs typeface="Arial" pitchFamily="34" charset="0"/>
              </a:rPr>
              <a:t>R</a:t>
            </a:r>
            <a:r>
              <a:rPr lang="en-US" altLang="en-US" b="1">
                <a:cs typeface="Arial" pitchFamily="34" charset="0"/>
              </a:rPr>
              <a:t>  </a:t>
            </a: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U   N</a:t>
            </a:r>
            <a:r>
              <a:rPr lang="en-US" altLang="en-US" b="1">
                <a:cs typeface="Arial" pitchFamily="34" charset="0"/>
              </a:rPr>
              <a:t>  </a:t>
            </a:r>
            <a:r>
              <a:rPr lang="en-US" altLang="en-US" b="1">
                <a:solidFill>
                  <a:srgbClr val="FF0000"/>
                </a:solidFill>
                <a:cs typeface="Arial" pitchFamily="34" charset="0"/>
              </a:rPr>
              <a:t>G</a:t>
            </a:r>
            <a:r>
              <a:rPr lang="en-US" altLang="en-US" b="1">
                <a:cs typeface="Arial" pitchFamily="34" charset="0"/>
              </a:rPr>
              <a:t>  </a:t>
            </a: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H  Ậ  U</a:t>
            </a: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4605338" y="3232150"/>
            <a:ext cx="4941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en-US" altLang="en-US" b="1">
                <a:cs typeface="Arial" pitchFamily="34" charset="0"/>
              </a:rPr>
              <a:t>  </a:t>
            </a: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R   U  N  G  T   H</a:t>
            </a:r>
            <a:r>
              <a:rPr lang="en-US" altLang="en-US" b="1">
                <a:solidFill>
                  <a:schemeClr val="tx2"/>
                </a:solidFill>
                <a:cs typeface="Arial" pitchFamily="34" charset="0"/>
              </a:rPr>
              <a:t>  </a:t>
            </a:r>
            <a:r>
              <a:rPr lang="en-US" altLang="en-US" b="1">
                <a:solidFill>
                  <a:srgbClr val="FF0000"/>
                </a:solidFill>
                <a:cs typeface="Arial" pitchFamily="34" charset="0"/>
              </a:rPr>
              <a:t>Ự</a:t>
            </a:r>
            <a:r>
              <a:rPr lang="en-US" altLang="en-US" b="1">
                <a:cs typeface="Arial" pitchFamily="34" charset="0"/>
              </a:rPr>
              <a:t>   </a:t>
            </a: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C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4025900" y="3852863"/>
            <a:ext cx="2686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en-US" altLang="en-US" b="1">
                <a:cs typeface="Arial" pitchFamily="34" charset="0"/>
              </a:rPr>
              <a:t>  </a:t>
            </a:r>
            <a:r>
              <a:rPr lang="en-US" altLang="en-US" b="1">
                <a:solidFill>
                  <a:srgbClr val="0000CC"/>
                </a:solidFill>
                <a:cs typeface="Arial" pitchFamily="34" charset="0"/>
              </a:rPr>
              <a:t>Ự   H  À  </a:t>
            </a:r>
            <a:r>
              <a:rPr lang="en-US" altLang="en-US" b="1">
                <a:solidFill>
                  <a:srgbClr val="FF0000"/>
                </a:solidFill>
                <a:cs typeface="Arial" pitchFamily="34" charset="0"/>
              </a:rPr>
              <a:t>O</a:t>
            </a:r>
          </a:p>
        </p:txBody>
      </p:sp>
      <p:sp>
        <p:nvSpPr>
          <p:cNvPr id="142351" name="AutoShape 15"/>
          <p:cNvSpPr>
            <a:spLocks noChangeArrowheads="1"/>
          </p:cNvSpPr>
          <p:nvPr/>
        </p:nvSpPr>
        <p:spPr bwMode="auto">
          <a:xfrm>
            <a:off x="6899275" y="3922713"/>
            <a:ext cx="457200" cy="4572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chemeClr val="hlink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>
                <a:cs typeface="Arial" pitchFamily="34" charset="0"/>
              </a:rPr>
              <a:t>D4</a:t>
            </a:r>
          </a:p>
        </p:txBody>
      </p:sp>
      <p:sp>
        <p:nvSpPr>
          <p:cNvPr id="142352" name="AutoShape 16"/>
          <p:cNvSpPr>
            <a:spLocks noChangeArrowheads="1"/>
          </p:cNvSpPr>
          <p:nvPr/>
        </p:nvSpPr>
        <p:spPr bwMode="auto">
          <a:xfrm>
            <a:off x="9683750" y="3260725"/>
            <a:ext cx="457200" cy="4572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chemeClr val="hlink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>
                <a:cs typeface="Arial" pitchFamily="34" charset="0"/>
              </a:rPr>
              <a:t>D3</a:t>
            </a:r>
          </a:p>
        </p:txBody>
      </p:sp>
      <p:sp>
        <p:nvSpPr>
          <p:cNvPr id="142353" name="AutoShape 17"/>
          <p:cNvSpPr>
            <a:spLocks noChangeArrowheads="1"/>
          </p:cNvSpPr>
          <p:nvPr/>
        </p:nvSpPr>
        <p:spPr bwMode="auto">
          <a:xfrm>
            <a:off x="8108950" y="2640013"/>
            <a:ext cx="457200" cy="4572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chemeClr val="hlink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>
                <a:cs typeface="Arial" pitchFamily="34" charset="0"/>
              </a:rPr>
              <a:t>D2</a:t>
            </a:r>
          </a:p>
        </p:txBody>
      </p:sp>
      <p:sp>
        <p:nvSpPr>
          <p:cNvPr id="142354" name="AutoShape 18"/>
          <p:cNvSpPr>
            <a:spLocks noChangeArrowheads="1"/>
          </p:cNvSpPr>
          <p:nvPr/>
        </p:nvSpPr>
        <p:spPr bwMode="auto">
          <a:xfrm>
            <a:off x="8509000" y="2016125"/>
            <a:ext cx="457200" cy="4572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chemeClr val="hlink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>
                <a:cs typeface="Arial" pitchFamily="34" charset="0"/>
              </a:rPr>
              <a:t> D1</a:t>
            </a:r>
          </a:p>
        </p:txBody>
      </p:sp>
      <p:graphicFrame>
        <p:nvGraphicFramePr>
          <p:cNvPr id="142355" name="Group 19"/>
          <p:cNvGraphicFramePr>
            <a:graphicFrameLocks noGrp="1"/>
          </p:cNvGraphicFramePr>
          <p:nvPr/>
        </p:nvGraphicFramePr>
        <p:xfrm>
          <a:off x="2743200" y="4724400"/>
          <a:ext cx="6096000" cy="739775"/>
        </p:xfrm>
        <a:graphic>
          <a:graphicData uri="http://schemas.openxmlformats.org/drawingml/2006/table">
            <a:tbl>
              <a:tblPr/>
              <a:tblGrid>
                <a:gridCol w="871538"/>
                <a:gridCol w="869950"/>
                <a:gridCol w="871537"/>
                <a:gridCol w="869950"/>
                <a:gridCol w="871538"/>
                <a:gridCol w="869950"/>
                <a:gridCol w="871537"/>
              </a:tblGrid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</a:tr>
            </a:tbl>
          </a:graphicData>
        </a:graphic>
      </p:graphicFrame>
      <p:sp>
        <p:nvSpPr>
          <p:cNvPr id="142373" name="Text Box 37"/>
          <p:cNvSpPr txBox="1">
            <a:spLocks noChangeArrowheads="1"/>
          </p:cNvSpPr>
          <p:nvPr/>
        </p:nvSpPr>
        <p:spPr bwMode="auto">
          <a:xfrm>
            <a:off x="2725738" y="4800600"/>
            <a:ext cx="6088062" cy="57943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>
                <a:cs typeface="Arial" pitchFamily="34" charset="0"/>
              </a:rPr>
              <a:t>   </a:t>
            </a:r>
            <a:r>
              <a:rPr lang="vi-VN" altLang="en-US" b="1">
                <a:solidFill>
                  <a:srgbClr val="FF0000"/>
                </a:solidFill>
                <a:cs typeface="Arial" pitchFamily="34" charset="0"/>
              </a:rPr>
              <a:t>T     Ự     T     R     Ọ      N     G</a:t>
            </a:r>
            <a:endParaRPr lang="vi-VN" altLang="en-US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5130800" y="20034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5676900" y="2003425"/>
            <a:ext cx="6096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6299200" y="20034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6858000" y="2003425"/>
            <a:ext cx="6096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7467600" y="2016125"/>
            <a:ext cx="635000" cy="584200"/>
          </a:xfrm>
          <a:prstGeom prst="rect">
            <a:avLst/>
          </a:prstGeom>
          <a:noFill/>
          <a:ln w="38100">
            <a:solidFill>
              <a:srgbClr val="D6240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5067300" y="32226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5613400" y="32226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6159500" y="32226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6718300" y="32226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7277100" y="32226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600" name="Rectangle 48"/>
          <p:cNvSpPr>
            <a:spLocks noChangeArrowheads="1"/>
          </p:cNvSpPr>
          <p:nvPr/>
        </p:nvSpPr>
        <p:spPr bwMode="auto">
          <a:xfrm>
            <a:off x="7823200" y="32226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601" name="Rectangle 49"/>
          <p:cNvSpPr>
            <a:spLocks noChangeArrowheads="1"/>
          </p:cNvSpPr>
          <p:nvPr/>
        </p:nvSpPr>
        <p:spPr bwMode="auto">
          <a:xfrm>
            <a:off x="8940800" y="32226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602" name="Rectangle 50"/>
          <p:cNvSpPr>
            <a:spLocks noChangeArrowheads="1"/>
          </p:cNvSpPr>
          <p:nvPr/>
        </p:nvSpPr>
        <p:spPr bwMode="auto">
          <a:xfrm>
            <a:off x="8396288" y="3224213"/>
            <a:ext cx="558800" cy="5969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603" name="Rectangle 51"/>
          <p:cNvSpPr>
            <a:spLocks noChangeArrowheads="1"/>
          </p:cNvSpPr>
          <p:nvPr/>
        </p:nvSpPr>
        <p:spPr bwMode="auto">
          <a:xfrm>
            <a:off x="4497388" y="3222625"/>
            <a:ext cx="558800" cy="596900"/>
          </a:xfrm>
          <a:prstGeom prst="rect">
            <a:avLst/>
          </a:prstGeom>
          <a:noFill/>
          <a:ln w="38100">
            <a:solidFill>
              <a:srgbClr val="D6240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604" name="Rectangle 52"/>
          <p:cNvSpPr>
            <a:spLocks noChangeArrowheads="1"/>
          </p:cNvSpPr>
          <p:nvPr/>
        </p:nvSpPr>
        <p:spPr bwMode="auto">
          <a:xfrm>
            <a:off x="4470400" y="3844925"/>
            <a:ext cx="6096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605" name="Rectangle 53"/>
          <p:cNvSpPr>
            <a:spLocks noChangeArrowheads="1"/>
          </p:cNvSpPr>
          <p:nvPr/>
        </p:nvSpPr>
        <p:spPr bwMode="auto">
          <a:xfrm>
            <a:off x="5092700" y="38449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5651500" y="3844925"/>
            <a:ext cx="6096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607" name="Rectangle 55"/>
          <p:cNvSpPr>
            <a:spLocks noChangeArrowheads="1"/>
          </p:cNvSpPr>
          <p:nvPr/>
        </p:nvSpPr>
        <p:spPr bwMode="auto">
          <a:xfrm>
            <a:off x="6261100" y="3844925"/>
            <a:ext cx="558800" cy="596900"/>
          </a:xfrm>
          <a:prstGeom prst="rect">
            <a:avLst/>
          </a:prstGeom>
          <a:noFill/>
          <a:ln w="38100">
            <a:solidFill>
              <a:srgbClr val="D6240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608" name="Rectangle 56"/>
          <p:cNvSpPr>
            <a:spLocks noChangeArrowheads="1"/>
          </p:cNvSpPr>
          <p:nvPr/>
        </p:nvSpPr>
        <p:spPr bwMode="auto">
          <a:xfrm>
            <a:off x="3454400" y="26130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609" name="Rectangle 57"/>
          <p:cNvSpPr>
            <a:spLocks noChangeArrowheads="1"/>
          </p:cNvSpPr>
          <p:nvPr/>
        </p:nvSpPr>
        <p:spPr bwMode="auto">
          <a:xfrm>
            <a:off x="4584700" y="26130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610" name="Rectangle 58"/>
          <p:cNvSpPr>
            <a:spLocks noChangeArrowheads="1"/>
          </p:cNvSpPr>
          <p:nvPr/>
        </p:nvSpPr>
        <p:spPr bwMode="auto">
          <a:xfrm>
            <a:off x="5130800" y="26130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611" name="Rectangle 59"/>
          <p:cNvSpPr>
            <a:spLocks noChangeArrowheads="1"/>
          </p:cNvSpPr>
          <p:nvPr/>
        </p:nvSpPr>
        <p:spPr bwMode="auto">
          <a:xfrm>
            <a:off x="6248400" y="26130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612" name="Rectangle 60"/>
          <p:cNvSpPr>
            <a:spLocks noChangeArrowheads="1"/>
          </p:cNvSpPr>
          <p:nvPr/>
        </p:nvSpPr>
        <p:spPr bwMode="auto">
          <a:xfrm>
            <a:off x="6794500" y="26130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613" name="Rectangle 61"/>
          <p:cNvSpPr>
            <a:spLocks noChangeArrowheads="1"/>
          </p:cNvSpPr>
          <p:nvPr/>
        </p:nvSpPr>
        <p:spPr bwMode="auto">
          <a:xfrm>
            <a:off x="7353300" y="26130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614" name="Rectangle 62"/>
          <p:cNvSpPr>
            <a:spLocks noChangeArrowheads="1"/>
          </p:cNvSpPr>
          <p:nvPr/>
        </p:nvSpPr>
        <p:spPr bwMode="auto">
          <a:xfrm>
            <a:off x="3910013" y="3844925"/>
            <a:ext cx="558800" cy="5969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615" name="Rectangle 63"/>
          <p:cNvSpPr>
            <a:spLocks noChangeArrowheads="1"/>
          </p:cNvSpPr>
          <p:nvPr/>
        </p:nvSpPr>
        <p:spPr bwMode="auto">
          <a:xfrm>
            <a:off x="5689600" y="2613025"/>
            <a:ext cx="558800" cy="596900"/>
          </a:xfrm>
          <a:prstGeom prst="rect">
            <a:avLst/>
          </a:prstGeom>
          <a:noFill/>
          <a:ln w="38100">
            <a:solidFill>
              <a:srgbClr val="D6240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3616" name="Rectangle 64"/>
          <p:cNvSpPr>
            <a:spLocks noChangeArrowheads="1"/>
          </p:cNvSpPr>
          <p:nvPr/>
        </p:nvSpPr>
        <p:spPr bwMode="auto">
          <a:xfrm>
            <a:off x="4038600" y="2613025"/>
            <a:ext cx="558800" cy="596900"/>
          </a:xfrm>
          <a:prstGeom prst="rect">
            <a:avLst/>
          </a:prstGeom>
          <a:noFill/>
          <a:ln w="38100">
            <a:solidFill>
              <a:srgbClr val="D6240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657600" y="4800600"/>
            <a:ext cx="0" cy="6191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508500" y="4800600"/>
            <a:ext cx="0" cy="579438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346700" y="4781550"/>
            <a:ext cx="0" cy="63817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237288" y="4800600"/>
            <a:ext cx="0" cy="579438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096125" y="4781550"/>
            <a:ext cx="0" cy="63817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015288" y="4781550"/>
            <a:ext cx="0" cy="63817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725738" y="4781550"/>
            <a:ext cx="0" cy="63817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624" name="Picture 16" descr="bflow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825" y="4711700"/>
            <a:ext cx="1458913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" name="Group 30"/>
          <p:cNvGrpSpPr>
            <a:grpSpLocks/>
          </p:cNvGrpSpPr>
          <p:nvPr/>
        </p:nvGrpSpPr>
        <p:grpSpPr bwMode="auto">
          <a:xfrm>
            <a:off x="1046163" y="4711700"/>
            <a:ext cx="2039937" cy="2097088"/>
            <a:chOff x="2544" y="2999"/>
            <a:chExt cx="1285" cy="1321"/>
          </a:xfrm>
        </p:grpSpPr>
        <p:pic>
          <p:nvPicPr>
            <p:cNvPr id="23626" name="Picture 31" descr="0036">
              <a:hlinkClick r:id="rId6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999"/>
              <a:ext cx="1285" cy="1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27" name="Text Box 32"/>
            <p:cNvSpPr txBox="1">
              <a:spLocks noChangeArrowheads="1"/>
            </p:cNvSpPr>
            <p:nvPr/>
          </p:nvSpPr>
          <p:spPr bwMode="auto">
            <a:xfrm>
              <a:off x="3024" y="3600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0000"/>
                </a:solidFill>
                <a:latin typeface="VNI-Times" pitchFamily="2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3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61337 -0.2469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-12361"/>
                                    </p:animMotion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2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2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4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2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2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2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5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2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5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2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5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2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51"/>
                  </p:tgtEl>
                </p:cond>
              </p:nextCondLst>
            </p:seq>
          </p:childTnLst>
        </p:cTn>
      </p:par>
    </p:tnLst>
    <p:bldLst>
      <p:bldP spid="142339" grpId="0" animBg="1"/>
      <p:bldP spid="142340" grpId="0" animBg="1"/>
      <p:bldP spid="142341" grpId="0" animBg="1"/>
      <p:bldP spid="142342" grpId="0" animBg="1"/>
      <p:bldP spid="142343" grpId="0"/>
      <p:bldP spid="142343" grpId="1"/>
      <p:bldP spid="142344" grpId="0"/>
      <p:bldP spid="142344" grpId="1"/>
      <p:bldP spid="142345" grpId="0"/>
      <p:bldP spid="142345" grpId="1"/>
      <p:bldP spid="142346" grpId="0"/>
      <p:bldP spid="142346" grpId="1"/>
      <p:bldP spid="142347" grpId="0"/>
      <p:bldP spid="142348" grpId="0"/>
      <p:bldP spid="142349" grpId="0"/>
      <p:bldP spid="142350" grpId="0"/>
      <p:bldP spid="142351" grpId="0" animBg="1"/>
      <p:bldP spid="142352" grpId="0" animBg="1"/>
      <p:bldP spid="142353" grpId="0" animBg="1"/>
      <p:bldP spid="142354" grpId="0" animBg="1"/>
      <p:bldP spid="1423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 rot="19813034">
            <a:off x="-547084" y="1804131"/>
            <a:ext cx="5410201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02" panose="02000000000000000000" pitchFamily="2" charset="0"/>
              </a:rPr>
              <a:t>DẶN DÒ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5900" y="3216938"/>
            <a:ext cx="92202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rgbClr val="0000FF"/>
                </a:solidFill>
              </a:rPr>
              <a:t>- Ôn lại các từ đã học thuộc chủ điểm Trung thực –      </a:t>
            </a:r>
          </a:p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rgbClr val="0000FF"/>
                </a:solidFill>
              </a:rPr>
              <a:t>  Tự trọng.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9816" y="4619715"/>
            <a:ext cx="9220200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rgbClr val="0000FF"/>
                </a:solidFill>
              </a:rPr>
              <a:t>- Chuẩn bị bài sau: Danh từ trang 52.</a:t>
            </a:r>
            <a:endParaRPr lang="en-US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2696" y="2176922"/>
            <a:ext cx="10253641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Hẹn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gặp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lại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các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 con ở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những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tiết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học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 </a:t>
            </a:r>
            <a:r>
              <a:rPr lang="en-US" sz="6600" b="1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tiếp</a:t>
            </a:r>
            <a:r>
              <a:rPr lang="en-US" sz="66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 </a:t>
            </a:r>
            <a:r>
              <a:rPr lang="en-US" sz="6600" b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theo!</a:t>
            </a:r>
            <a:endParaRPr lang="en-US" sz="6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77850" y="1066800"/>
            <a:ext cx="11033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altLang="en-US" sz="7200">
                <a:solidFill>
                  <a:srgbClr val="FF0066"/>
                </a:solidFill>
                <a:ea typeface="Kids"/>
                <a:cs typeface="Arial" pitchFamily="34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525"/>
            <a:ext cx="12192000" cy="6858000"/>
          </a:xfr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79475" y="1824038"/>
            <a:ext cx="11277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*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Từ ghép được chia thành mấy loại? Là những loại nào? Cho ví dụ.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9475" y="3438525"/>
            <a:ext cx="105505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* Từ láy được chia thành mấy loại? Là những loại nào? Cho ví dụ.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7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295403" y="731838"/>
            <a:ext cx="10388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prstClr val="white"/>
                </a:solidFill>
                <a:latin typeface="HP001 4 hàng" pitchFamily="34" charset="0"/>
              </a:rPr>
              <a:t>Thứ ba ngày 5 tháng 10 năm 2021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2986088" y="1371600"/>
            <a:ext cx="7605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prstClr val="white"/>
                </a:solidFill>
                <a:latin typeface="HP001 4 hàng" pitchFamily="34" charset="0"/>
              </a:rPr>
              <a:t>Luyện từ và câu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1143000" y="2016128"/>
            <a:ext cx="1021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altLang="en-US" sz="3200" b="1" smtClean="0">
                <a:solidFill>
                  <a:srgbClr val="FFFF00"/>
                </a:solidFill>
                <a:latin typeface="HP001 4 hàng" pitchFamily="34" charset="0"/>
              </a:rPr>
              <a:t>Mở rộng vốn từ: Trung thực - Tự trọng </a:t>
            </a:r>
            <a:r>
              <a:rPr lang="en-US" altLang="en-US" sz="3200" b="1" smtClean="0">
                <a:solidFill>
                  <a:prstClr val="white"/>
                </a:solidFill>
                <a:latin typeface="HP001 4 hàng" pitchFamily="34" charset="0"/>
              </a:rPr>
              <a:t>(trang 48)</a:t>
            </a:r>
          </a:p>
        </p:txBody>
      </p:sp>
    </p:spTree>
    <p:extLst>
      <p:ext uri="{BB962C8B-B14F-4D97-AF65-F5344CB8AC3E}">
        <p14:creationId xmlns:p14="http://schemas.microsoft.com/office/powerpoint/2010/main" val="2501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525"/>
            <a:ext cx="12192000" cy="6858000"/>
          </a:xfr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04799" y="1991982"/>
            <a:ext cx="115824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FF"/>
                </a:solidFill>
                <a:latin typeface="+mj-lt"/>
              </a:rPr>
              <a:t>- </a:t>
            </a:r>
            <a:r>
              <a:rPr lang="en-US" altLang="en-US" sz="3600" b="1" smtClean="0">
                <a:solidFill>
                  <a:srgbClr val="0000FF"/>
                </a:solidFill>
                <a:latin typeface="+mj-lt"/>
              </a:rPr>
              <a:t>Mở rộng vốn từ thuộc chủ điểm Trung thực – Tự trọng.</a:t>
            </a:r>
            <a:endParaRPr lang="en-US" altLang="en-US" sz="44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04798" y="3600271"/>
            <a:ext cx="115824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+mj-lt"/>
              </a:rPr>
              <a:t>-</a:t>
            </a:r>
            <a:r>
              <a:rPr lang="en-US" altLang="en-US" sz="36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smtClean="0">
                <a:solidFill>
                  <a:srgbClr val="0000FF"/>
                </a:solidFill>
                <a:latin typeface="+mj-lt"/>
              </a:rPr>
              <a:t>Nắm được nghĩa và biết cách dùng các từ ngữ thuộc chủ điểm để đặt câu.</a:t>
            </a:r>
            <a:endParaRPr lang="en-US" altLang="en-US" sz="36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4572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YÊU CẦU CẦN ĐẠT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7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2362200" y="1676400"/>
            <a:ext cx="76200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1500" b="1" smtClean="0">
                <a:solidFill>
                  <a:srgbClr val="FF0000"/>
                </a:solidFill>
              </a:rPr>
              <a:t>KHÁM PHÁ</a:t>
            </a:r>
            <a:endParaRPr lang="en-US" altLang="en-US" sz="115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52400" y="152400"/>
            <a:ext cx="1188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Tìm những từ cùng nghĩa và những từ trái nghĩa với trung thực.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209800" y="1398588"/>
            <a:ext cx="5181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Từ trái nghĩa: gian dối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524000" y="733425"/>
            <a:ext cx="7467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alt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Từ cùng nghĩa: thật thà</a:t>
            </a:r>
          </a:p>
        </p:txBody>
      </p:sp>
      <p:graphicFrame>
        <p:nvGraphicFramePr>
          <p:cNvPr id="209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215169"/>
              </p:ext>
            </p:extLst>
          </p:nvPr>
        </p:nvGraphicFramePr>
        <p:xfrm>
          <a:off x="152400" y="2362200"/>
          <a:ext cx="11887200" cy="4038600"/>
        </p:xfrm>
        <a:graphic>
          <a:graphicData uri="http://schemas.openxmlformats.org/drawingml/2006/table">
            <a:tbl>
              <a:tblPr/>
              <a:tblGrid>
                <a:gridCol w="5943600"/>
                <a:gridCol w="5943600"/>
              </a:tblGrid>
              <a:tr h="8140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alt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kumimoji="0" lang="en-US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kumimoji="0" lang="en-US" alt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45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6172200" y="3352800"/>
            <a:ext cx="5715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ối 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trá, gian dối, gian lận, gian manh, gian ngoan,  gian trá, lừa bịp, lừa đảo, lừa dối, bịp bợm, lừa 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lọc…</a:t>
            </a:r>
            <a:endParaRPr lang="en-US" alt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228600" y="3340100"/>
            <a:ext cx="5715000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hẳng 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tính, thẳng thắn, ngay thẳng, ngay thật, chân thật, thật thà, thành thật, thật lòng, thật tình, thật tâm, chính 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trực…</a:t>
            </a:r>
            <a:endParaRPr lang="en-US" alt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7" grpId="0"/>
      <p:bldP spid="2066" grpId="0"/>
      <p:bldP spid="2091" grpId="0"/>
      <p:bldP spid="20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2590800" y="3048000"/>
            <a:ext cx="739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2400" y="92075"/>
            <a:ext cx="11887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Đặt câu với một từ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nghĩa với trung thực 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 một từ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 nghĩa với trung thực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819400" y="1954213"/>
            <a:ext cx="8229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Chúng ta không được </a:t>
            </a:r>
            <a:r>
              <a:rPr lang="en-US" alt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gian lận</a:t>
            </a:r>
            <a:r>
              <a:rPr lang="en-US" alt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trong thi cử.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2819400" y="1281113"/>
            <a:ext cx="7543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Bạn Lan rất </a:t>
            </a:r>
            <a:r>
              <a:rPr lang="en-US" alt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thật thà</a:t>
            </a:r>
            <a:r>
              <a:rPr lang="en-US" alt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1219200" y="1255713"/>
            <a:ext cx="2133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Ví dụ: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57200" y="3246438"/>
            <a:ext cx="8001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a.Tin vào bản thân mình.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152400" y="2647950"/>
            <a:ext cx="11582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Dòng nào dưới đây nêu đúng nghĩa của từ 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 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trọng?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457200" y="5443538"/>
            <a:ext cx="10972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Đánh giá mình quá cao và coi thường người khác.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457200" y="4692650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Coi trọng và giữ gìn phẩm giá của mình.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457200" y="3954463"/>
            <a:ext cx="9144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Quyết định lấy công việc của mình.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638800" y="3352800"/>
            <a:ext cx="129540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tin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9088438" y="6005513"/>
            <a:ext cx="3103562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cao (tự kiêu)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8077200" y="3954463"/>
            <a:ext cx="1905000" cy="523875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quyết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8991600" y="4685247"/>
            <a:ext cx="1752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trọng</a:t>
            </a:r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1576388" y="6089650"/>
            <a:ext cx="6248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? Thế nào tự trọng?</a:t>
            </a:r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457200" y="615315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* Tự trọng là: Coi trọng và giữ gìn phẩm giá của mình.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1" dur="2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1" grpId="0"/>
      <p:bldP spid="4120" grpId="0"/>
      <p:bldP spid="4121" grpId="0"/>
      <p:bldP spid="4104" grpId="0"/>
      <p:bldP spid="4123" grpId="0"/>
      <p:bldP spid="4124" grpId="0"/>
      <p:bldP spid="4125" grpId="0"/>
      <p:bldP spid="4125" grpId="1"/>
      <p:bldP spid="4126" grpId="0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31" grpId="0"/>
      <p:bldP spid="4131" grpId="1"/>
      <p:bldP spid="4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780415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8200" y="2057400"/>
            <a:ext cx="4281487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2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</a:rPr>
              <a:t>LUYỆN TẬP, 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274EA5EE2C96234183A9376392CFB4B4" ma:contentTypeVersion="8" ma:contentTypeDescription="Tạo tài liệu mới." ma:contentTypeScope="" ma:versionID="0251f9f5209d8b11791ef8b27a28dfdd">
  <xsd:schema xmlns:xsd="http://www.w3.org/2001/XMLSchema" xmlns:xs="http://www.w3.org/2001/XMLSchema" xmlns:p="http://schemas.microsoft.com/office/2006/metadata/properties" xmlns:ns2="56568334-b38c-437c-9116-9209b71f020d" targetNamespace="http://schemas.microsoft.com/office/2006/metadata/properties" ma:root="true" ma:fieldsID="c2467c01573676f831ba9174d16627d0" ns2:_="">
    <xsd:import namespace="56568334-b38c-437c-9116-9209b71f0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68334-b38c-437c-9116-9209b71f0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03E2D2-70CD-46AE-BAA0-21681ECB37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568334-b38c-437c-9116-9209b71f0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19008A-88D8-466F-8AD0-EB99EA1900E5}">
  <ds:schemaRefs>
    <ds:schemaRef ds:uri="http://purl.org/dc/terms/"/>
    <ds:schemaRef ds:uri="http://schemas.microsoft.com/office/2006/documentManagement/types"/>
    <ds:schemaRef ds:uri="56568334-b38c-437c-9116-9209b71f020d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8EB380-3861-411A-B00F-83CBA86543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655</Words>
  <Application>Microsoft Office PowerPoint</Application>
  <PresentationFormat>Custom</PresentationFormat>
  <Paragraphs>100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Default Design</vt:lpstr>
      <vt:lpstr>1_Default Design</vt:lpstr>
      <vt:lpstr>2_Office Theme</vt:lpstr>
      <vt:lpstr>1_Office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Informatic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Thai Son</dc:creator>
  <cp:lastModifiedBy>ACER</cp:lastModifiedBy>
  <cp:revision>56</cp:revision>
  <dcterms:created xsi:type="dcterms:W3CDTF">2009-09-25T13:29:28Z</dcterms:created>
  <dcterms:modified xsi:type="dcterms:W3CDTF">2021-10-03T06:23:46Z</dcterms:modified>
</cp:coreProperties>
</file>