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03" r:id="rId3"/>
    <p:sldMasterId id="2147483717" r:id="rId4"/>
    <p:sldMasterId id="2147483729" r:id="rId5"/>
  </p:sldMasterIdLst>
  <p:notesMasterIdLst>
    <p:notesMasterId r:id="rId45"/>
  </p:notesMasterIdLst>
  <p:sldIdLst>
    <p:sldId id="305" r:id="rId6"/>
    <p:sldId id="302" r:id="rId7"/>
    <p:sldId id="266" r:id="rId8"/>
    <p:sldId id="307" r:id="rId9"/>
    <p:sldId id="309" r:id="rId10"/>
    <p:sldId id="328" r:id="rId11"/>
    <p:sldId id="272" r:id="rId12"/>
    <p:sldId id="329" r:id="rId13"/>
    <p:sldId id="364" r:id="rId14"/>
    <p:sldId id="330" r:id="rId15"/>
    <p:sldId id="274" r:id="rId16"/>
    <p:sldId id="332" r:id="rId17"/>
    <p:sldId id="333" r:id="rId18"/>
    <p:sldId id="334" r:id="rId19"/>
    <p:sldId id="335" r:id="rId20"/>
    <p:sldId id="308" r:id="rId21"/>
    <p:sldId id="336" r:id="rId22"/>
    <p:sldId id="278" r:id="rId23"/>
    <p:sldId id="347" r:id="rId24"/>
    <p:sldId id="313" r:id="rId25"/>
    <p:sldId id="317" r:id="rId26"/>
    <p:sldId id="367" r:id="rId27"/>
    <p:sldId id="339" r:id="rId28"/>
    <p:sldId id="366" r:id="rId29"/>
    <p:sldId id="290" r:id="rId30"/>
    <p:sldId id="291" r:id="rId31"/>
    <p:sldId id="351" r:id="rId32"/>
    <p:sldId id="352" r:id="rId33"/>
    <p:sldId id="304" r:id="rId34"/>
    <p:sldId id="29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EA9BD-E12D-4D8D-917F-963DA0343357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9A81F-1AD5-405E-B9C4-C01E4C89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AF490-3A13-49DC-A7C2-466007005409}" type="slidenum">
              <a:rPr lang="en-US" smtClean="0">
                <a:ea typeface="-윤명조230" pitchFamily="18" charset="-127"/>
              </a:rPr>
              <a:pPr/>
              <a:t>3</a:t>
            </a:fld>
            <a:endParaRPr lang="en-US">
              <a:ea typeface="-윤명조230" pitchFamily="18" charset="-127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BCBE0-9D97-4ED3-804D-DDCE0ABD182E}" type="slidenum">
              <a:rPr lang="en-US" smtClean="0">
                <a:ea typeface="-윤명조230" pitchFamily="18" charset="-127"/>
              </a:rPr>
              <a:pPr/>
              <a:t>7</a:t>
            </a:fld>
            <a:endParaRPr lang="en-US">
              <a:ea typeface="-윤명조230" pitchFamily="18" charset="-127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43A45-6ADD-4E95-820C-E4A9AB19C217}" type="slidenum">
              <a:rPr lang="en-US" altLang="en-US">
                <a:latin typeface="Arial" panose="020B0604020202020204" pitchFamily="34" charset="0"/>
                <a:ea typeface="-윤명조230" pitchFamily="18" charset="-127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  <a:ea typeface="-윤명조230" pitchFamily="18" charset="-127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2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03CFC-188E-42DE-98A1-ACE498325082}" type="slidenum">
              <a:rPr lang="en-US" smtClean="0">
                <a:ea typeface="-윤명조230" pitchFamily="18" charset="-127"/>
              </a:rPr>
              <a:pPr/>
              <a:t>18</a:t>
            </a:fld>
            <a:endParaRPr lang="en-US">
              <a:ea typeface="-윤명조230" pitchFamily="18" charset="-127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A5DF4-E516-48E2-ADDF-93DFB93729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BD84DA-1062-4965-9DCD-B35C9708CD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04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43A45-6ADD-4E95-820C-E4A9AB19C2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-윤명조230" pitchFamily="18" charset="-127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-윤명조230" pitchFamily="18" charset="-127"/>
              <a:cs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3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A81F-1AD5-405E-B9C4-C01E4C8952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9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00B86-FF63-48E1-B180-37642A3C5B1F}" type="slidenum">
              <a:rPr lang="en-US" smtClean="0">
                <a:ea typeface="-윤명조230" pitchFamily="18" charset="-127"/>
              </a:rPr>
              <a:pPr/>
              <a:t>30</a:t>
            </a:fld>
            <a:endParaRPr lang="en-US">
              <a:ea typeface="-윤명조230" pitchFamily="18" charset="-127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1524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600200"/>
            <a:ext cx="3810000" cy="125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810000" cy="125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43000" y="3009900"/>
            <a:ext cx="3810000" cy="125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3009900"/>
            <a:ext cx="3810000" cy="125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50FF-CC52-465A-AD86-2C9B5BCC15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7848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F383-5713-4DE8-8656-28589CE729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E0C33-8446-4D84-A2C9-ACA2704686B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178D23-F8AB-4C04-8149-83284B88C9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6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3023F4-EB94-4435-A409-18724F90BB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9ADF5-7ECC-4D58-B0A4-D0111F7CF3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25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117D4-8D04-4D6C-BEF7-3FFA156FF6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5CA3D-99CE-4F14-B64E-1885D13EF3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23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D3422-69CC-4608-A87C-8B05E9C6423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B4E188-A8E4-4117-8CE0-C46CA561F7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10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1992A-26C6-423E-B62B-E5DBD1801E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467086-D3C8-4BAB-86A5-A91C47FEB7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68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A584AE-B160-4092-BB15-16D1014239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A1932-F2B9-429C-921A-CDC06CD229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3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B479B-59CD-4407-8058-12CA7387476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97F3B1-9E88-4407-9417-06B0B75731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25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B8F7AD-3012-4326-A1DB-E3C55BEFF6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DF1C35-C147-4C0A-9F10-E7A699D07A5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0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030758-7186-44F1-8323-E510D05114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6C76C-1EFF-433C-BDE4-D8FDFCC27A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7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5CE76F-A3AE-4464-B387-9ADE947ACF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B7D3-3787-43A5-8F8D-599DBF72EB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53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633F15-41A1-468B-9168-2A0775E7A3F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130DB-1F7F-415A-8947-AA9DA38926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911D36-AD81-4432-B8D3-59629A7D40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98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B0FC4-FC54-4290-ADC4-3BC239EEAC5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730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009E5-C08E-4A71-92EB-3B4830E7B3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330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475845-DD73-4A11-AACB-8797AFE944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13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8F64E-E934-4287-9F44-91C74C1FA4F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2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ECC2C-60B8-4BA8-A311-7FDAF18D4B3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319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4186DB-967F-48E6-8EC6-BF648FB262F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696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65444-FA25-483C-9534-E71383B5918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947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3B5BC-A225-4D1D-AB35-09D24084C4D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11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C1B1F4-3703-45B9-8B1F-F171308B2A2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005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C0DFDB-A47A-45AA-A788-48C2B987CC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223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ABF473-4DB2-4C11-BD92-FECF5E422C7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083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EDF580-5E32-4B86-95D1-802AD662758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88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45CE5-37D0-41B4-A369-4FA6114EF8D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73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13BC9-4446-42C5-A5B9-F45AB7FBCC6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87297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0681E-FDE1-4441-AE0C-ED819CD55EF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380077"/>
      </p:ext>
    </p:extLst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2E22E-933C-4B29-9034-8A265D8127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022646"/>
      </p:ext>
    </p:extLst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8F213F-6001-45AA-BCF7-D7378DE8391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191209"/>
      </p:ext>
    </p:extLst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66BCDE-744B-4CB1-8288-435E72CEDE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699516"/>
      </p:ext>
    </p:extLst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004D3-CCB7-415C-A831-61EFEC39055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319210"/>
      </p:ext>
    </p:extLst>
  </p:cSld>
  <p:clrMapOvr>
    <a:masterClrMapping/>
  </p:clrMapOvr>
  <p:transition spd="med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BBD961-E789-476A-A1E9-9653D7C5086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619241"/>
      </p:ext>
    </p:extLst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035EA-B108-4FF7-9634-7F0A490C9A9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396393"/>
      </p:ext>
    </p:extLst>
  </p:cSld>
  <p:clrMapOvr>
    <a:masterClrMapping/>
  </p:clrMapOvr>
  <p:transition spd="med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03166-3BE7-4AD0-822A-E0772772621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51636"/>
      </p:ext>
    </p:extLst>
  </p:cSld>
  <p:clrMapOvr>
    <a:masterClrMapping/>
  </p:clrMapOvr>
  <p:transition spd="med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004318-6AC2-4175-99B8-9A13461B6B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04835"/>
      </p:ext>
    </p:extLst>
  </p:cSld>
  <p:clrMapOvr>
    <a:masterClrMapping/>
  </p:clrMapOvr>
  <p:transition spd="med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4154D-378D-46EE-90FD-53D54585E6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512193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E0C33-8446-4D84-A2C9-ACA2704686B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178D23-F8AB-4C04-8149-83284B88C9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75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3023F4-EB94-4435-A409-18724F90BB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9ADF5-7ECC-4D58-B0A4-D0111F7CF3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41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117D4-8D04-4D6C-BEF7-3FFA156FF6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5CA3D-99CE-4F14-B64E-1885D13EF3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78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D3422-69CC-4608-A87C-8B05E9C6423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B4E188-A8E4-4117-8CE0-C46CA561F7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29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1992A-26C6-423E-B62B-E5DBD1801E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467086-D3C8-4BAB-86A5-A91C47FEB7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13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A584AE-B160-4092-BB15-16D1014239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A1932-F2B9-429C-921A-CDC06CD229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42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B479B-59CD-4407-8058-12CA7387476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97F3B1-9E88-4407-9417-06B0B75731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69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B8F7AD-3012-4326-A1DB-E3C55BEFF6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DF1C35-C147-4C0A-9F10-E7A699D07A5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030758-7186-44F1-8323-E510D05114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6C76C-1EFF-433C-BDE4-D8FDFCC27A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05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5CE76F-A3AE-4464-B387-9ADE947ACF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B7D3-3787-43A5-8F8D-599DBF72EB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5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633F15-41A1-468B-9168-2A0775E7A3F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22-02-21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130DB-1F7F-415A-8947-AA9DA38926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11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911D36-AD81-4432-B8D3-59629A7D40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1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4F309-5B42-4923-8EC1-653258003548}" type="datetimeFigureOut">
              <a:rPr lang="en-US" smtClean="0"/>
              <a:t>22-02-21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F0DD4-7BA9-481F-B2DD-9079B81D93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80CC41-71F4-4BE3-A0D3-370639B9956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5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D9B5B-9173-4FD3-BAC1-AFADBBED699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6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E7391-E4C2-4156-97F6-9A3DF5F72C9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99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80CC41-71F4-4BE3-A0D3-370639B9956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JOHN%20THI\My%20Documents\SU%20-%20CAO%20THI%20NGOC%20HAO\songbd%20nay.mpg" TargetMode="External"/><Relationship Id="rId5" Type="http://schemas.openxmlformats.org/officeDocument/2006/relationships/image" Target="../media/image22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8458200" cy="2133600"/>
          </a:xfrm>
          <a:prstGeom prst="rect">
            <a:avLst/>
          </a:prstGeom>
        </p:spPr>
        <p:txBody>
          <a:bodyPr spcFirstLastPara="1" wrap="none" fromWordArt="1">
            <a:prstTxWarp prst="textTriangle">
              <a:avLst>
                <a:gd name="adj" fmla="val 19601"/>
              </a:avLst>
            </a:prstTxWarp>
          </a:bodyPr>
          <a:lstStyle/>
          <a:p>
            <a:pPr algn="ctr"/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5400" b="1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líp</a:t>
            </a:r>
            <a:r>
              <a:rPr lang="en-US" sz="5400" b="1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4A1</a:t>
            </a:r>
            <a:endParaRPr lang="en-US" sz="54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581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2020 - 2021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Kiều Công Tiễn giết Dương Đình Nghệ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52400"/>
            <a:ext cx="8912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525" y="5434013"/>
            <a:ext cx="914400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3 năm 937,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Dương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Kiều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hại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520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9144000" cy="6821488"/>
            <a:chOff x="0" y="0"/>
            <a:chExt cx="5760" cy="4297"/>
          </a:xfrm>
        </p:grpSpPr>
        <p:pic>
          <p:nvPicPr>
            <p:cNvPr id="15369" name="Picture 6" descr="Slide1"/>
            <p:cNvPicPr>
              <a:picLocks noChangeAspect="1" noChangeArrowheads="1"/>
            </p:cNvPicPr>
            <p:nvPr/>
          </p:nvPicPr>
          <p:blipFill>
            <a:blip r:embed="rId3"/>
            <a:srcRect t="20512" r="14423"/>
            <a:stretch>
              <a:fillRect/>
            </a:stretch>
          </p:blipFill>
          <p:spPr bwMode="auto">
            <a:xfrm>
              <a:off x="0" y="0"/>
              <a:ext cx="5760" cy="356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88775" name="Text Box 7"/>
            <p:cNvSpPr txBox="1">
              <a:spLocks noChangeArrowheads="1"/>
            </p:cNvSpPr>
            <p:nvPr/>
          </p:nvSpPr>
          <p:spPr bwMode="auto">
            <a:xfrm>
              <a:off x="0" y="3696"/>
              <a:ext cx="5760" cy="6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mùa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đông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Mậu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Tuất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(938)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Ngô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Quyền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kéo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vũ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bão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thù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4310063" y="3600450"/>
            <a:ext cx="403225" cy="1676400"/>
          </a:xfrm>
          <a:prstGeom prst="line">
            <a:avLst/>
          </a:prstGeom>
          <a:noFill/>
          <a:ln w="1079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88783" name="Oval 15"/>
          <p:cNvSpPr>
            <a:spLocks noChangeArrowheads="1"/>
          </p:cNvSpPr>
          <p:nvPr/>
        </p:nvSpPr>
        <p:spPr bwMode="auto">
          <a:xfrm>
            <a:off x="4770438" y="3100388"/>
            <a:ext cx="185737" cy="236537"/>
          </a:xfrm>
          <a:prstGeom prst="ellipse">
            <a:avLst/>
          </a:prstGeom>
          <a:solidFill>
            <a:srgbClr val="990033"/>
          </a:solidFill>
          <a:ln w="952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83" grpId="0" animBg="1"/>
      <p:bldP spid="28878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252413" y="5943600"/>
            <a:ext cx="88915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Tiễn cho người sang cầu cứu nhà Nam Hán.</a:t>
            </a:r>
            <a:endParaRPr kumimoji="0" lang="vi-VN" altLang="en-US" sz="3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699" name="Picture 18" descr="Kiều Công Tiễn cầu Nam Há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7750"/>
            <a:ext cx="82296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7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-윤명조230" pitchFamily="18" charset="-127"/>
                <a:cs typeface="Arial" panose="020B0604020202020204" pitchFamily="34" charset="0"/>
              </a:rPr>
              <a:t>     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-윤명조230" pitchFamily="18" charset="-127"/>
                <a:cs typeface="Arial" panose="020B0604020202020204" pitchFamily="34" charset="0"/>
              </a:rPr>
              <a:t>Nhân cớ đó, nhà Nam Hán đem 2 vạn thủy quân sang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-윤명조230" pitchFamily="18" charset="-127"/>
                <a:cs typeface="Arial" panose="020B0604020202020204" pitchFamily="34" charset="0"/>
              </a:rPr>
              <a:t>xâm chiếm nước ta.</a:t>
            </a:r>
          </a:p>
        </p:txBody>
      </p:sp>
      <p:pic>
        <p:nvPicPr>
          <p:cNvPr id="30723" name="Picture 8" descr="t32d0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4300"/>
            <a:ext cx="8797925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49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-76200" y="5865813"/>
            <a:ext cx="92964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-윤명조230" pitchFamily="18" charset="-127"/>
                <a:cs typeface="Arial" panose="020B0604020202020204" pitchFamily="34" charset="0"/>
              </a:rPr>
              <a:t>   Ngô Quyền bắt giết Kiều Công Tiễn và chuẩn bị đón đánh quân Nam Hán.</a:t>
            </a:r>
          </a:p>
        </p:txBody>
      </p:sp>
      <p:pic>
        <p:nvPicPr>
          <p:cNvPr id="31747" name="Picture 3" descr="slide0048_image02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72163"/>
          </a:xfrm>
        </p:spPr>
      </p:pic>
    </p:spTree>
    <p:extLst>
      <p:ext uri="{BB962C8B-B14F-4D97-AF65-F5344CB8AC3E}">
        <p14:creationId xmlns:p14="http://schemas.microsoft.com/office/powerpoint/2010/main" val="2633625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12"/>
          <p:cNvSpPr txBox="1">
            <a:spLocks noChangeArrowheads="1"/>
          </p:cNvSpPr>
          <p:nvPr/>
        </p:nvSpPr>
        <p:spPr bwMode="auto">
          <a:xfrm>
            <a:off x="333375" y="1352550"/>
            <a:ext cx="80772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sz="2800" b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Hoạt động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của trận Bạch Đằng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42900" y="1814513"/>
            <a:ext cx="720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sz="2800" b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Hoạt </a:t>
            </a:r>
            <a:r>
              <a:rPr lang="vi-VN" sz="2800" b="1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động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vi-VN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 của trận Bạch Đằng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15913" y="2846388"/>
            <a:ext cx="8534400" cy="21336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SGK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“Sang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đánh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ta…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hoàn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toàn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thất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bại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61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3048000"/>
            <a:ext cx="7162800" cy="76200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smtClean="0">
              <a:solidFill>
                <a:schemeClr val="tx1"/>
              </a:solidFill>
            </a:endParaRPr>
          </a:p>
          <a:p>
            <a:pPr algn="ctr"/>
            <a:r>
              <a:rPr lang="vi-VN" sz="2400" b="1" smtClean="0">
                <a:solidFill>
                  <a:schemeClr val="tx1"/>
                </a:solidFill>
              </a:rPr>
              <a:t>Cửa </a:t>
            </a:r>
            <a:r>
              <a:rPr lang="vi-VN" sz="2400" b="1" dirty="0">
                <a:solidFill>
                  <a:schemeClr val="tx1"/>
                </a:solidFill>
              </a:rPr>
              <a:t>sông Bạch Đằng nằm ở địa phương nào?</a:t>
            </a:r>
          </a:p>
          <a:p>
            <a:pPr algn="ctr"/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524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vi-VN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 nhân của trận Bạch Đằng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6758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 biến của </a:t>
            </a:r>
            <a:r>
              <a:rPr lang="en-US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trận Bạch Đằng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3048000"/>
            <a:ext cx="7162800" cy="76200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smtClean="0">
              <a:solidFill>
                <a:schemeClr val="tx1"/>
              </a:solidFill>
            </a:endParaRPr>
          </a:p>
          <a:p>
            <a:pPr algn="ctr"/>
            <a:r>
              <a:rPr lang="vi-VN" sz="2400" b="1" smtClean="0">
                <a:solidFill>
                  <a:schemeClr val="tx1"/>
                </a:solidFill>
              </a:rPr>
              <a:t>Cửa </a:t>
            </a:r>
            <a:r>
              <a:rPr lang="vi-VN" sz="2400" b="1" dirty="0">
                <a:solidFill>
                  <a:schemeClr val="tx1"/>
                </a:solidFill>
              </a:rPr>
              <a:t>sông Bạch Đằng nằm ở địa phương nào?</a:t>
            </a:r>
          </a:p>
          <a:p>
            <a:pPr algn="ctr"/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524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vi-VN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 nhân của trận Bạch Đằng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676400" y="4038600"/>
            <a:ext cx="6096000" cy="533400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Cửa sông Bạch Đằng nằm ở Quảng Ninh</a:t>
            </a:r>
          </a:p>
        </p:txBody>
      </p:sp>
      <p:sp>
        <p:nvSpPr>
          <p:cNvPr id="15" name="Bent-Up Arrow 14"/>
          <p:cNvSpPr/>
          <p:nvPr/>
        </p:nvSpPr>
        <p:spPr>
          <a:xfrm rot="5400000">
            <a:off x="952500" y="3848100"/>
            <a:ext cx="6096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28600" y="20675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 biến và kết quả của </a:t>
            </a:r>
            <a:r>
              <a:rPr lang="en-US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trận Bạch Đằng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Slide1"/>
          <p:cNvPicPr>
            <a:picLocks noChangeAspect="1" noChangeArrowheads="1"/>
          </p:cNvPicPr>
          <p:nvPr/>
        </p:nvPicPr>
        <p:blipFill>
          <a:blip r:embed="rId4"/>
          <a:srcRect t="20512" r="14423"/>
          <a:stretch>
            <a:fillRect/>
          </a:stretch>
        </p:blipFill>
        <p:spPr bwMode="auto">
          <a:xfrm>
            <a:off x="257175" y="1041400"/>
            <a:ext cx="8616950" cy="56324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7993" name="Arc 9"/>
          <p:cNvSpPr>
            <a:spLocks/>
          </p:cNvSpPr>
          <p:nvPr/>
        </p:nvSpPr>
        <p:spPr bwMode="auto">
          <a:xfrm rot="7049409">
            <a:off x="6445250" y="3521075"/>
            <a:ext cx="1916113" cy="1522413"/>
          </a:xfrm>
          <a:custGeom>
            <a:avLst/>
            <a:gdLst>
              <a:gd name="G0" fmla="+- 16083 0 0"/>
              <a:gd name="G1" fmla="+- 21600 0 0"/>
              <a:gd name="G2" fmla="+- 21600 0 0"/>
              <a:gd name="T0" fmla="*/ 0 w 37683"/>
              <a:gd name="T1" fmla="*/ 7182 h 32478"/>
              <a:gd name="T2" fmla="*/ 34744 w 37683"/>
              <a:gd name="T3" fmla="*/ 32478 h 32478"/>
              <a:gd name="T4" fmla="*/ 16083 w 37683"/>
              <a:gd name="T5" fmla="*/ 21600 h 32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83" h="32478" fill="none" extrusionOk="0">
                <a:moveTo>
                  <a:pt x="-1" y="7181"/>
                </a:moveTo>
                <a:cubicBezTo>
                  <a:pt x="4096" y="2611"/>
                  <a:pt x="9945" y="-1"/>
                  <a:pt x="16083" y="0"/>
                </a:cubicBezTo>
                <a:cubicBezTo>
                  <a:pt x="28012" y="0"/>
                  <a:pt x="37683" y="9670"/>
                  <a:pt x="37683" y="21600"/>
                </a:cubicBezTo>
                <a:cubicBezTo>
                  <a:pt x="37683" y="25422"/>
                  <a:pt x="36668" y="29175"/>
                  <a:pt x="34743" y="32477"/>
                </a:cubicBezTo>
              </a:path>
              <a:path w="37683" h="32478" stroke="0" extrusionOk="0">
                <a:moveTo>
                  <a:pt x="-1" y="7181"/>
                </a:moveTo>
                <a:cubicBezTo>
                  <a:pt x="4096" y="2611"/>
                  <a:pt x="9945" y="-1"/>
                  <a:pt x="16083" y="0"/>
                </a:cubicBezTo>
                <a:cubicBezTo>
                  <a:pt x="28012" y="0"/>
                  <a:pt x="37683" y="9670"/>
                  <a:pt x="37683" y="21600"/>
                </a:cubicBezTo>
                <a:cubicBezTo>
                  <a:pt x="37683" y="25422"/>
                  <a:pt x="36668" y="29175"/>
                  <a:pt x="34743" y="32477"/>
                </a:cubicBezTo>
                <a:lnTo>
                  <a:pt x="16083" y="21600"/>
                </a:lnTo>
                <a:close/>
              </a:path>
            </a:pathLst>
          </a:custGeom>
          <a:noFill/>
          <a:ln w="889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 rot="1392477">
            <a:off x="4518025" y="4230688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a typeface="-윤고딕120" pitchFamily="18" charset="-127"/>
              </a:rPr>
              <a:t>Sông Bạch Đằng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97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3" grpId="0" animBg="1"/>
      <p:bldP spid="297993" grpId="1" animBg="1"/>
      <p:bldP spid="2979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7"/>
          <p:cNvSpPr txBox="1">
            <a:spLocks noChangeArrowheads="1"/>
          </p:cNvSpPr>
          <p:nvPr/>
        </p:nvSpPr>
        <p:spPr bwMode="auto">
          <a:xfrm rot="-2970295">
            <a:off x="5897563" y="4235450"/>
            <a:ext cx="45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1000" y="1905000"/>
            <a:ext cx="1752600" cy="3962400"/>
          </a:xfrm>
          <a:prstGeom prst="rect">
            <a:avLst/>
          </a:prstGeom>
          <a:solidFill>
            <a:srgbClr val="99CC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đánh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giặc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Ngô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Quyền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14600" y="1600200"/>
            <a:ext cx="4572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Lợi dụng lúc thuỷ triều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lên, xuống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590800" y="3276600"/>
            <a:ext cx="4572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Cắm cọc gỗ đầu nhọn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xuống nơi hiểm yếu ở</a:t>
            </a:r>
            <a:r>
              <a:rPr kumimoji="0" lang="en-US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sông Bạch Đằng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048000" y="5410200"/>
            <a:ext cx="403701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Quân ta mai phục ở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 bên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bờ sông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2133600" y="2819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2133600" y="4114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2209800" y="53340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4764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57400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nào?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8305800" cy="123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47262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vi-VN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cũ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538"/>
            <a:ext cx="5181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172200" y="1676400"/>
            <a:ext cx="31242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Sông và cửa biển Bạch Đằng xưa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Quân thủy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Bãi cọc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Quân bộ mai phục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Quân địch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Quân địch tháo chạy</a:t>
            </a:r>
          </a:p>
        </p:txBody>
      </p: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5334000" y="3200400"/>
            <a:ext cx="762000" cy="228600"/>
            <a:chOff x="3216" y="2352"/>
            <a:chExt cx="684" cy="144"/>
          </a:xfrm>
        </p:grpSpPr>
        <p:sp>
          <p:nvSpPr>
            <p:cNvPr id="23567" name="AutoShape 7"/>
            <p:cNvSpPr>
              <a:spLocks noChangeArrowheads="1"/>
            </p:cNvSpPr>
            <p:nvPr/>
          </p:nvSpPr>
          <p:spPr bwMode="auto">
            <a:xfrm>
              <a:off x="3216" y="23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AutoShape 8"/>
            <p:cNvSpPr>
              <a:spLocks noChangeArrowheads="1"/>
            </p:cNvSpPr>
            <p:nvPr/>
          </p:nvSpPr>
          <p:spPr bwMode="auto">
            <a:xfrm>
              <a:off x="3384" y="23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AutoShape 9"/>
            <p:cNvSpPr>
              <a:spLocks noChangeArrowheads="1"/>
            </p:cNvSpPr>
            <p:nvPr/>
          </p:nvSpPr>
          <p:spPr bwMode="auto">
            <a:xfrm>
              <a:off x="3708" y="23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AutoShape 10"/>
            <p:cNvSpPr>
              <a:spLocks noChangeArrowheads="1"/>
            </p:cNvSpPr>
            <p:nvPr/>
          </p:nvSpPr>
          <p:spPr bwMode="auto">
            <a:xfrm>
              <a:off x="3552" y="23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7" name="AutoShape 11"/>
          <p:cNvSpPr>
            <a:spLocks noChangeArrowheads="1"/>
          </p:cNvSpPr>
          <p:nvPr/>
        </p:nvSpPr>
        <p:spPr bwMode="auto">
          <a:xfrm>
            <a:off x="5562600" y="4343400"/>
            <a:ext cx="609600" cy="3048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3558" name="AutoShape 12"/>
          <p:cNvSpPr>
            <a:spLocks noChangeArrowheads="1"/>
          </p:cNvSpPr>
          <p:nvPr/>
        </p:nvSpPr>
        <p:spPr bwMode="auto">
          <a:xfrm>
            <a:off x="5562600" y="2590800"/>
            <a:ext cx="533400" cy="304800"/>
          </a:xfrm>
          <a:prstGeom prst="notchedRightArrow">
            <a:avLst>
              <a:gd name="adj1" fmla="val 50000"/>
              <a:gd name="adj2" fmla="val 43750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9" name="Group 13"/>
          <p:cNvGrpSpPr>
            <a:grpSpLocks/>
          </p:cNvGrpSpPr>
          <p:nvPr/>
        </p:nvGrpSpPr>
        <p:grpSpPr bwMode="auto">
          <a:xfrm>
            <a:off x="5486400" y="4876800"/>
            <a:ext cx="723900" cy="228600"/>
            <a:chOff x="3096" y="3456"/>
            <a:chExt cx="360" cy="192"/>
          </a:xfrm>
        </p:grpSpPr>
        <p:sp>
          <p:nvSpPr>
            <p:cNvPr id="23564" name="AutoShape 14"/>
            <p:cNvSpPr>
              <a:spLocks noChangeArrowheads="1"/>
            </p:cNvSpPr>
            <p:nvPr/>
          </p:nvSpPr>
          <p:spPr bwMode="auto">
            <a:xfrm>
              <a:off x="3312" y="3456"/>
              <a:ext cx="14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Rectangle 15"/>
            <p:cNvSpPr>
              <a:spLocks noChangeArrowheads="1"/>
            </p:cNvSpPr>
            <p:nvPr/>
          </p:nvSpPr>
          <p:spPr bwMode="auto">
            <a:xfrm>
              <a:off x="3096" y="3504"/>
              <a:ext cx="96" cy="96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Rectangle 16"/>
            <p:cNvSpPr>
              <a:spLocks noChangeArrowheads="1"/>
            </p:cNvSpPr>
            <p:nvPr/>
          </p:nvSpPr>
          <p:spPr bwMode="auto">
            <a:xfrm>
              <a:off x="3216" y="3504"/>
              <a:ext cx="72" cy="96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5715000" y="914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Chú thích:</a:t>
            </a:r>
          </a:p>
        </p:txBody>
      </p:sp>
      <p:pic>
        <p:nvPicPr>
          <p:cNvPr id="23561" name="Picture 18" descr="mui 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719513"/>
            <a:ext cx="6080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9" descr="Ban do bo tri quan mai phuc thuy bo thoi Ngo Quyen"/>
          <p:cNvPicPr>
            <a:picLocks noChangeAspect="1" noChangeArrowheads="1"/>
          </p:cNvPicPr>
          <p:nvPr/>
        </p:nvPicPr>
        <p:blipFill>
          <a:blip r:embed="rId4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2" t="80682" r="11320" b="11363"/>
          <a:stretch>
            <a:fillRect/>
          </a:stretch>
        </p:blipFill>
        <p:spPr bwMode="auto">
          <a:xfrm>
            <a:off x="5562600" y="175260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20"/>
          <p:cNvSpPr txBox="1">
            <a:spLocks noChangeArrowheads="1"/>
          </p:cNvSpPr>
          <p:nvPr/>
        </p:nvSpPr>
        <p:spPr bwMode="auto">
          <a:xfrm>
            <a:off x="-76200" y="6243638"/>
            <a:ext cx="5562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</a:rPr>
              <a:t>Lược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</a:rPr>
              <a:t>đồ</a:t>
            </a:r>
            <a:r>
              <a:rPr lang="vi-VN" b="1" dirty="0">
                <a:solidFill>
                  <a:srgbClr val="800080"/>
                </a:solidFill>
                <a:latin typeface="Times New Roman" pitchFamily="18" charset="0"/>
              </a:rPr>
              <a:t> trận c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</a:rPr>
              <a:t>hiến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vi-VN" b="1" dirty="0">
                <a:solidFill>
                  <a:srgbClr val="800080"/>
                </a:solidFill>
                <a:latin typeface="Times New Roman" pitchFamily="18" charset="0"/>
              </a:rPr>
              <a:t>trên sông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</a:rPr>
              <a:t>Bạch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</a:rPr>
              <a:t>Đằng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</a:rPr>
              <a:t>năm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</a:rPr>
              <a:t> 938</a:t>
            </a:r>
          </a:p>
        </p:txBody>
      </p:sp>
    </p:spTree>
    <p:extLst>
      <p:ext uri="{BB962C8B-B14F-4D97-AF65-F5344CB8AC3E}">
        <p14:creationId xmlns:p14="http://schemas.microsoft.com/office/powerpoint/2010/main" val="20146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grpSp>
        <p:nvGrpSpPr>
          <p:cNvPr id="7177" name="Group 29"/>
          <p:cNvGrpSpPr>
            <a:grpSpLocks/>
          </p:cNvGrpSpPr>
          <p:nvPr/>
        </p:nvGrpSpPr>
        <p:grpSpPr bwMode="auto">
          <a:xfrm>
            <a:off x="-12700" y="5688012"/>
            <a:ext cx="481013" cy="1169988"/>
            <a:chOff x="384" y="1872"/>
            <a:chExt cx="877" cy="2256"/>
          </a:xfrm>
        </p:grpSpPr>
        <p:pic>
          <p:nvPicPr>
            <p:cNvPr id="7192" name="Picture 30" descr="CLRPENC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" y="2003"/>
              <a:ext cx="595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31" descr="CLRPENC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50"/>
            <a:stretch>
              <a:fillRect/>
            </a:stretch>
          </p:blipFill>
          <p:spPr bwMode="auto">
            <a:xfrm>
              <a:off x="1134" y="1872"/>
              <a:ext cx="7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384" y="3210"/>
              <a:ext cx="877" cy="918"/>
            </a:xfrm>
            <a:custGeom>
              <a:avLst/>
              <a:gdLst>
                <a:gd name="G0" fmla="+- 2778 0 0"/>
                <a:gd name="G1" fmla="+- 21600 0 2778"/>
                <a:gd name="G2" fmla="*/ 2778 1 2"/>
                <a:gd name="G3" fmla="+- 21600 0 G2"/>
                <a:gd name="G4" fmla="+/ 2778 21600 2"/>
                <a:gd name="G5" fmla="+/ G1 0 2"/>
                <a:gd name="G6" fmla="*/ 21600 21600 2778"/>
                <a:gd name="G7" fmla="*/ G6 1 2"/>
                <a:gd name="G8" fmla="+- 21600 0 G7"/>
                <a:gd name="G9" fmla="*/ 21600 1 2"/>
                <a:gd name="G10" fmla="+- 2778 0 G9"/>
                <a:gd name="G11" fmla="?: G10 G8 0"/>
                <a:gd name="G12" fmla="?: G10 G7 21600"/>
                <a:gd name="T0" fmla="*/ 20211 w 21600"/>
                <a:gd name="T1" fmla="*/ 10800 h 21600"/>
                <a:gd name="T2" fmla="*/ 10800 w 21600"/>
                <a:gd name="T3" fmla="*/ 21600 h 21600"/>
                <a:gd name="T4" fmla="*/ 1389 w 21600"/>
                <a:gd name="T5" fmla="*/ 10800 h 21600"/>
                <a:gd name="T6" fmla="*/ 10800 w 21600"/>
                <a:gd name="T7" fmla="*/ 0 h 21600"/>
                <a:gd name="T8" fmla="*/ 3189 w 21600"/>
                <a:gd name="T9" fmla="*/ 3189 h 21600"/>
                <a:gd name="T10" fmla="*/ 18411 w 21600"/>
                <a:gd name="T11" fmla="*/ 184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78" y="21600"/>
                  </a:lnTo>
                  <a:lnTo>
                    <a:pt x="1882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81800" y="6146888"/>
            <a:ext cx="2342807" cy="787312"/>
            <a:chOff x="6877393" y="6248400"/>
            <a:chExt cx="2342807" cy="787312"/>
          </a:xfrm>
        </p:grpSpPr>
        <p:pic>
          <p:nvPicPr>
            <p:cNvPr id="7171" name="Picture 30" descr="CLRPENC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613" y="6248400"/>
              <a:ext cx="720725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30" descr="CLRPENC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25" y="6248400"/>
              <a:ext cx="720725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30" descr="CLRPENC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6248400"/>
              <a:ext cx="720725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30" descr="CLRPENC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875" y="6248400"/>
              <a:ext cx="720725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7643813" y="6248400"/>
              <a:ext cx="1458912" cy="538163"/>
              <a:chOff x="7643813" y="6248400"/>
              <a:chExt cx="1458912" cy="538163"/>
            </a:xfrm>
          </p:grpSpPr>
          <p:pic>
            <p:nvPicPr>
              <p:cNvPr id="7173" name="Picture 30" descr="CLRPENC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3813" y="6248400"/>
                <a:ext cx="722312" cy="538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6" name="Picture 30" descr="CLRPENC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0" y="6248400"/>
                <a:ext cx="720725" cy="538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8707438" y="6781712"/>
              <a:ext cx="512762" cy="254000"/>
            </a:xfrm>
            <a:custGeom>
              <a:avLst/>
              <a:gdLst>
                <a:gd name="G0" fmla="+- 2778 0 0"/>
                <a:gd name="G1" fmla="+- 21600 0 2778"/>
                <a:gd name="G2" fmla="*/ 2778 1 2"/>
                <a:gd name="G3" fmla="+- 21600 0 G2"/>
                <a:gd name="G4" fmla="+/ 2778 21600 2"/>
                <a:gd name="G5" fmla="+/ G1 0 2"/>
                <a:gd name="G6" fmla="*/ 21600 21600 2778"/>
                <a:gd name="G7" fmla="*/ G6 1 2"/>
                <a:gd name="G8" fmla="+- 21600 0 G7"/>
                <a:gd name="G9" fmla="*/ 21600 1 2"/>
                <a:gd name="G10" fmla="+- 2778 0 G9"/>
                <a:gd name="G11" fmla="?: G10 G8 0"/>
                <a:gd name="G12" fmla="?: G10 G7 21600"/>
                <a:gd name="T0" fmla="*/ 20211 w 21600"/>
                <a:gd name="T1" fmla="*/ 10800 h 21600"/>
                <a:gd name="T2" fmla="*/ 10800 w 21600"/>
                <a:gd name="T3" fmla="*/ 21600 h 21600"/>
                <a:gd name="T4" fmla="*/ 1389 w 21600"/>
                <a:gd name="T5" fmla="*/ 10800 h 21600"/>
                <a:gd name="T6" fmla="*/ 10800 w 21600"/>
                <a:gd name="T7" fmla="*/ 0 h 21600"/>
                <a:gd name="T8" fmla="*/ 3189 w 21600"/>
                <a:gd name="T9" fmla="*/ 3189 h 21600"/>
                <a:gd name="T10" fmla="*/ 18411 w 21600"/>
                <a:gd name="T11" fmla="*/ 184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78" y="21600"/>
                  </a:lnTo>
                  <a:lnTo>
                    <a:pt x="1882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AutoShape 32"/>
            <p:cNvSpPr>
              <a:spLocks noChangeArrowheads="1"/>
            </p:cNvSpPr>
            <p:nvPr/>
          </p:nvSpPr>
          <p:spPr bwMode="auto">
            <a:xfrm>
              <a:off x="7321765" y="6748462"/>
              <a:ext cx="512762" cy="219075"/>
            </a:xfrm>
            <a:custGeom>
              <a:avLst/>
              <a:gdLst>
                <a:gd name="G0" fmla="+- 2778 0 0"/>
                <a:gd name="G1" fmla="+- 21600 0 2778"/>
                <a:gd name="G2" fmla="*/ 2778 1 2"/>
                <a:gd name="G3" fmla="+- 21600 0 G2"/>
                <a:gd name="G4" fmla="+/ 2778 21600 2"/>
                <a:gd name="G5" fmla="+/ G1 0 2"/>
                <a:gd name="G6" fmla="*/ 21600 21600 2778"/>
                <a:gd name="G7" fmla="*/ G6 1 2"/>
                <a:gd name="G8" fmla="+- 21600 0 G7"/>
                <a:gd name="G9" fmla="*/ 21600 1 2"/>
                <a:gd name="G10" fmla="+- 2778 0 G9"/>
                <a:gd name="G11" fmla="?: G10 G8 0"/>
                <a:gd name="G12" fmla="?: G10 G7 21600"/>
                <a:gd name="T0" fmla="*/ 20211 w 21600"/>
                <a:gd name="T1" fmla="*/ 10800 h 21600"/>
                <a:gd name="T2" fmla="*/ 10800 w 21600"/>
                <a:gd name="T3" fmla="*/ 21600 h 21600"/>
                <a:gd name="T4" fmla="*/ 1389 w 21600"/>
                <a:gd name="T5" fmla="*/ 10800 h 21600"/>
                <a:gd name="T6" fmla="*/ 10800 w 21600"/>
                <a:gd name="T7" fmla="*/ 0 h 21600"/>
                <a:gd name="T8" fmla="*/ 3189 w 21600"/>
                <a:gd name="T9" fmla="*/ 3189 h 21600"/>
                <a:gd name="T10" fmla="*/ 18411 w 21600"/>
                <a:gd name="T11" fmla="*/ 184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78" y="21600"/>
                  </a:lnTo>
                  <a:lnTo>
                    <a:pt x="1882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877393" y="6763179"/>
              <a:ext cx="512763" cy="227013"/>
            </a:xfrm>
            <a:custGeom>
              <a:avLst/>
              <a:gdLst>
                <a:gd name="G0" fmla="+- 2778 0 0"/>
                <a:gd name="G1" fmla="+- 21600 0 2778"/>
                <a:gd name="G2" fmla="*/ 2778 1 2"/>
                <a:gd name="G3" fmla="+- 21600 0 G2"/>
                <a:gd name="G4" fmla="+/ 2778 21600 2"/>
                <a:gd name="G5" fmla="+/ G1 0 2"/>
                <a:gd name="G6" fmla="*/ 21600 21600 2778"/>
                <a:gd name="G7" fmla="*/ G6 1 2"/>
                <a:gd name="G8" fmla="+- 21600 0 G7"/>
                <a:gd name="G9" fmla="*/ 21600 1 2"/>
                <a:gd name="G10" fmla="+- 2778 0 G9"/>
                <a:gd name="G11" fmla="?: G10 G8 0"/>
                <a:gd name="G12" fmla="?: G10 G7 21600"/>
                <a:gd name="T0" fmla="*/ 20211 w 21600"/>
                <a:gd name="T1" fmla="*/ 10800 h 21600"/>
                <a:gd name="T2" fmla="*/ 10800 w 21600"/>
                <a:gd name="T3" fmla="*/ 21600 h 21600"/>
                <a:gd name="T4" fmla="*/ 1389 w 21600"/>
                <a:gd name="T5" fmla="*/ 10800 h 21600"/>
                <a:gd name="T6" fmla="*/ 10800 w 21600"/>
                <a:gd name="T7" fmla="*/ 0 h 21600"/>
                <a:gd name="T8" fmla="*/ 3189 w 21600"/>
                <a:gd name="T9" fmla="*/ 3189 h 21600"/>
                <a:gd name="T10" fmla="*/ 18411 w 21600"/>
                <a:gd name="T11" fmla="*/ 184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78" y="21600"/>
                  </a:lnTo>
                  <a:lnTo>
                    <a:pt x="1882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7778750" y="6763179"/>
              <a:ext cx="512762" cy="231775"/>
            </a:xfrm>
            <a:custGeom>
              <a:avLst/>
              <a:gdLst>
                <a:gd name="G0" fmla="+- 2778 0 0"/>
                <a:gd name="G1" fmla="+- 21600 0 2778"/>
                <a:gd name="G2" fmla="*/ 2778 1 2"/>
                <a:gd name="G3" fmla="+- 21600 0 G2"/>
                <a:gd name="G4" fmla="+/ 2778 21600 2"/>
                <a:gd name="G5" fmla="+/ G1 0 2"/>
                <a:gd name="G6" fmla="*/ 21600 21600 2778"/>
                <a:gd name="G7" fmla="*/ G6 1 2"/>
                <a:gd name="G8" fmla="+- 21600 0 G7"/>
                <a:gd name="G9" fmla="*/ 21600 1 2"/>
                <a:gd name="G10" fmla="+- 2778 0 G9"/>
                <a:gd name="G11" fmla="?: G10 G8 0"/>
                <a:gd name="G12" fmla="?: G10 G7 21600"/>
                <a:gd name="T0" fmla="*/ 20211 w 21600"/>
                <a:gd name="T1" fmla="*/ 10800 h 21600"/>
                <a:gd name="T2" fmla="*/ 10800 w 21600"/>
                <a:gd name="T3" fmla="*/ 21600 h 21600"/>
                <a:gd name="T4" fmla="*/ 1389 w 21600"/>
                <a:gd name="T5" fmla="*/ 10800 h 21600"/>
                <a:gd name="T6" fmla="*/ 10800 w 21600"/>
                <a:gd name="T7" fmla="*/ 0 h 21600"/>
                <a:gd name="T8" fmla="*/ 3189 w 21600"/>
                <a:gd name="T9" fmla="*/ 3189 h 21600"/>
                <a:gd name="T10" fmla="*/ 18411 w 21600"/>
                <a:gd name="T11" fmla="*/ 184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78" y="21600"/>
                  </a:lnTo>
                  <a:lnTo>
                    <a:pt x="1882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8229599" y="6779742"/>
              <a:ext cx="512763" cy="231775"/>
            </a:xfrm>
            <a:custGeom>
              <a:avLst/>
              <a:gdLst>
                <a:gd name="G0" fmla="+- 2778 0 0"/>
                <a:gd name="G1" fmla="+- 21600 0 2778"/>
                <a:gd name="G2" fmla="*/ 2778 1 2"/>
                <a:gd name="G3" fmla="+- 21600 0 G2"/>
                <a:gd name="G4" fmla="+/ 2778 21600 2"/>
                <a:gd name="G5" fmla="+/ G1 0 2"/>
                <a:gd name="G6" fmla="*/ 21600 21600 2778"/>
                <a:gd name="G7" fmla="*/ G6 1 2"/>
                <a:gd name="G8" fmla="+- 21600 0 G7"/>
                <a:gd name="G9" fmla="*/ 21600 1 2"/>
                <a:gd name="G10" fmla="+- 2778 0 G9"/>
                <a:gd name="G11" fmla="?: G10 G8 0"/>
                <a:gd name="G12" fmla="?: G10 G7 21600"/>
                <a:gd name="T0" fmla="*/ 20211 w 21600"/>
                <a:gd name="T1" fmla="*/ 10800 h 21600"/>
                <a:gd name="T2" fmla="*/ 10800 w 21600"/>
                <a:gd name="T3" fmla="*/ 21600 h 21600"/>
                <a:gd name="T4" fmla="*/ 1389 w 21600"/>
                <a:gd name="T5" fmla="*/ 10800 h 21600"/>
                <a:gd name="T6" fmla="*/ 10800 w 21600"/>
                <a:gd name="T7" fmla="*/ 0 h 21600"/>
                <a:gd name="T8" fmla="*/ 3189 w 21600"/>
                <a:gd name="T9" fmla="*/ 3189 h 21600"/>
                <a:gd name="T10" fmla="*/ 18411 w 21600"/>
                <a:gd name="T11" fmla="*/ 184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78" y="21600"/>
                  </a:lnTo>
                  <a:lnTo>
                    <a:pt x="1882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2524" y="4191000"/>
            <a:ext cx="8425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nhau nghe về diễn biến và kết quả trận chiến trên sông Bạch Đằng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" descr="Kết quả hình ảnh cho hình nền powerpoint mới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Kết quả hình ảnh cho hình nền powerpoint mới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Kết quả hình ảnh cho hình nền powerpoint mới nhấ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55575" y="2520042"/>
            <a:ext cx="3197225" cy="1670957"/>
          </a:xfrm>
          <a:prstGeom prst="cloudCallout">
            <a:avLst>
              <a:gd name="adj1" fmla="val -25251"/>
              <a:gd name="adj2" fmla="val -7579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Thảo luận nhóm bốn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932" y="14594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>
                <a:solidFill>
                  <a:srgbClr val="002060"/>
                </a:solidFill>
              </a:rPr>
              <a:t>Hoạt động 2: </a:t>
            </a:r>
            <a:r>
              <a:rPr lang="vi-VN" b="1" dirty="0">
                <a:solidFill>
                  <a:srgbClr val="002060"/>
                </a:solidFill>
              </a:rPr>
              <a:t>Trận đánh lịch sử:</a:t>
            </a:r>
          </a:p>
        </p:txBody>
      </p:sp>
    </p:spTree>
    <p:extLst>
      <p:ext uri="{BB962C8B-B14F-4D97-AF65-F5344CB8AC3E}">
        <p14:creationId xmlns:p14="http://schemas.microsoft.com/office/powerpoint/2010/main" val="2850937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538"/>
            <a:ext cx="5181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172200" y="1676400"/>
            <a:ext cx="31242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Sông và cửa biển Bạch Đằng xưa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Quân thủy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Bãi cọc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Quân bộ mai phục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Quân địch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Quân địch tháo chạy</a:t>
            </a:r>
          </a:p>
        </p:txBody>
      </p: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5334000" y="3200400"/>
            <a:ext cx="762000" cy="228600"/>
            <a:chOff x="3216" y="2352"/>
            <a:chExt cx="684" cy="144"/>
          </a:xfrm>
        </p:grpSpPr>
        <p:sp>
          <p:nvSpPr>
            <p:cNvPr id="23567" name="AutoShape 7"/>
            <p:cNvSpPr>
              <a:spLocks noChangeArrowheads="1"/>
            </p:cNvSpPr>
            <p:nvPr/>
          </p:nvSpPr>
          <p:spPr bwMode="auto">
            <a:xfrm>
              <a:off x="3216" y="23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68" name="AutoShape 8"/>
            <p:cNvSpPr>
              <a:spLocks noChangeArrowheads="1"/>
            </p:cNvSpPr>
            <p:nvPr/>
          </p:nvSpPr>
          <p:spPr bwMode="auto">
            <a:xfrm>
              <a:off x="3384" y="23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69" name="AutoShape 9"/>
            <p:cNvSpPr>
              <a:spLocks noChangeArrowheads="1"/>
            </p:cNvSpPr>
            <p:nvPr/>
          </p:nvSpPr>
          <p:spPr bwMode="auto">
            <a:xfrm>
              <a:off x="3708" y="23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70" name="AutoShape 10"/>
            <p:cNvSpPr>
              <a:spLocks noChangeArrowheads="1"/>
            </p:cNvSpPr>
            <p:nvPr/>
          </p:nvSpPr>
          <p:spPr bwMode="auto">
            <a:xfrm>
              <a:off x="3552" y="23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557" name="AutoShape 11"/>
          <p:cNvSpPr>
            <a:spLocks noChangeArrowheads="1"/>
          </p:cNvSpPr>
          <p:nvPr/>
        </p:nvSpPr>
        <p:spPr bwMode="auto">
          <a:xfrm>
            <a:off x="5562600" y="4343400"/>
            <a:ext cx="609600" cy="3048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558" name="AutoShape 12"/>
          <p:cNvSpPr>
            <a:spLocks noChangeArrowheads="1"/>
          </p:cNvSpPr>
          <p:nvPr/>
        </p:nvSpPr>
        <p:spPr bwMode="auto">
          <a:xfrm>
            <a:off x="5562600" y="2590800"/>
            <a:ext cx="533400" cy="304800"/>
          </a:xfrm>
          <a:prstGeom prst="notchedRightArrow">
            <a:avLst>
              <a:gd name="adj1" fmla="val 50000"/>
              <a:gd name="adj2" fmla="val 43750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59" name="Group 13"/>
          <p:cNvGrpSpPr>
            <a:grpSpLocks/>
          </p:cNvGrpSpPr>
          <p:nvPr/>
        </p:nvGrpSpPr>
        <p:grpSpPr bwMode="auto">
          <a:xfrm>
            <a:off x="5486400" y="4876800"/>
            <a:ext cx="723900" cy="228600"/>
            <a:chOff x="3096" y="3456"/>
            <a:chExt cx="360" cy="192"/>
          </a:xfrm>
        </p:grpSpPr>
        <p:sp>
          <p:nvSpPr>
            <p:cNvPr id="23564" name="AutoShape 14"/>
            <p:cNvSpPr>
              <a:spLocks noChangeArrowheads="1"/>
            </p:cNvSpPr>
            <p:nvPr/>
          </p:nvSpPr>
          <p:spPr bwMode="auto">
            <a:xfrm>
              <a:off x="3312" y="3456"/>
              <a:ext cx="14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65" name="Rectangle 15"/>
            <p:cNvSpPr>
              <a:spLocks noChangeArrowheads="1"/>
            </p:cNvSpPr>
            <p:nvPr/>
          </p:nvSpPr>
          <p:spPr bwMode="auto">
            <a:xfrm>
              <a:off x="3096" y="3504"/>
              <a:ext cx="96" cy="96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66" name="Rectangle 16"/>
            <p:cNvSpPr>
              <a:spLocks noChangeArrowheads="1"/>
            </p:cNvSpPr>
            <p:nvPr/>
          </p:nvSpPr>
          <p:spPr bwMode="auto">
            <a:xfrm>
              <a:off x="3216" y="3504"/>
              <a:ext cx="72" cy="96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5715000" y="914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 thích:</a:t>
            </a:r>
          </a:p>
        </p:txBody>
      </p:sp>
      <p:pic>
        <p:nvPicPr>
          <p:cNvPr id="23561" name="Picture 18" descr="mui 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719513"/>
            <a:ext cx="6080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9" descr="Ban do bo tri quan mai phuc thuy bo thoi Ngo Quyen"/>
          <p:cNvPicPr>
            <a:picLocks noChangeAspect="1" noChangeArrowheads="1"/>
          </p:cNvPicPr>
          <p:nvPr/>
        </p:nvPicPr>
        <p:blipFill>
          <a:blip r:embed="rId4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2" t="80682" r="11320" b="11363"/>
          <a:stretch>
            <a:fillRect/>
          </a:stretch>
        </p:blipFill>
        <p:spPr bwMode="auto">
          <a:xfrm>
            <a:off x="5562600" y="175260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20"/>
          <p:cNvSpPr txBox="1">
            <a:spLocks noChangeArrowheads="1"/>
          </p:cNvSpPr>
          <p:nvPr/>
        </p:nvSpPr>
        <p:spPr bwMode="auto">
          <a:xfrm>
            <a:off x="-76200" y="6243638"/>
            <a:ext cx="5562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trận c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hiến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 sông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Đằng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938</a:t>
            </a:r>
          </a:p>
        </p:txBody>
      </p:sp>
    </p:spTree>
    <p:extLst>
      <p:ext uri="{BB962C8B-B14F-4D97-AF65-F5344CB8AC3E}">
        <p14:creationId xmlns:p14="http://schemas.microsoft.com/office/powerpoint/2010/main" val="4583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ll Users\Documents\My Pictures\Sample Pictures\Luoc 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AutoShape 4"/>
          <p:cNvSpPr>
            <a:spLocks noChangeArrowheads="1"/>
          </p:cNvSpPr>
          <p:nvPr/>
        </p:nvSpPr>
        <p:spPr bwMode="auto">
          <a:xfrm flipH="1">
            <a:off x="4191000" y="17526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 flipH="1">
            <a:off x="3657600" y="15240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 flipH="1">
            <a:off x="4343400" y="16764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2" name="AutoShape 7"/>
          <p:cNvSpPr>
            <a:spLocks noChangeArrowheads="1"/>
          </p:cNvSpPr>
          <p:nvPr/>
        </p:nvSpPr>
        <p:spPr bwMode="auto">
          <a:xfrm flipH="1">
            <a:off x="3444875" y="18161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 flipH="1">
            <a:off x="3778250" y="17526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4" name="AutoShape 9"/>
          <p:cNvSpPr>
            <a:spLocks noChangeArrowheads="1"/>
          </p:cNvSpPr>
          <p:nvPr/>
        </p:nvSpPr>
        <p:spPr bwMode="auto">
          <a:xfrm flipH="1">
            <a:off x="3886200" y="16002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5" name="AutoShape 10"/>
          <p:cNvSpPr>
            <a:spLocks noChangeArrowheads="1"/>
          </p:cNvSpPr>
          <p:nvPr/>
        </p:nvSpPr>
        <p:spPr bwMode="auto">
          <a:xfrm flipH="1">
            <a:off x="3549650" y="1647825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6" name="AutoShape 11"/>
          <p:cNvSpPr>
            <a:spLocks noChangeArrowheads="1"/>
          </p:cNvSpPr>
          <p:nvPr/>
        </p:nvSpPr>
        <p:spPr bwMode="auto">
          <a:xfrm flipH="1">
            <a:off x="4419600" y="14478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20177322">
            <a:off x="4592638" y="1652588"/>
            <a:ext cx="771525" cy="641350"/>
          </a:xfrm>
          <a:custGeom>
            <a:avLst/>
            <a:gdLst>
              <a:gd name="connsiteX0" fmla="*/ 520262 w 1103587"/>
              <a:gd name="connsiteY0" fmla="*/ 1245476 h 1245476"/>
              <a:gd name="connsiteX1" fmla="*/ 536028 w 1103587"/>
              <a:gd name="connsiteY1" fmla="*/ 882869 h 1245476"/>
              <a:gd name="connsiteX2" fmla="*/ 583325 w 1103587"/>
              <a:gd name="connsiteY2" fmla="*/ 835573 h 1245476"/>
              <a:gd name="connsiteX3" fmla="*/ 599090 w 1103587"/>
              <a:gd name="connsiteY3" fmla="*/ 788276 h 1245476"/>
              <a:gd name="connsiteX4" fmla="*/ 662152 w 1103587"/>
              <a:gd name="connsiteY4" fmla="*/ 693683 h 1245476"/>
              <a:gd name="connsiteX5" fmla="*/ 677918 w 1103587"/>
              <a:gd name="connsiteY5" fmla="*/ 646387 h 1245476"/>
              <a:gd name="connsiteX6" fmla="*/ 740980 w 1103587"/>
              <a:gd name="connsiteY6" fmla="*/ 551793 h 1245476"/>
              <a:gd name="connsiteX7" fmla="*/ 804042 w 1103587"/>
              <a:gd name="connsiteY7" fmla="*/ 457200 h 1245476"/>
              <a:gd name="connsiteX8" fmla="*/ 867104 w 1103587"/>
              <a:gd name="connsiteY8" fmla="*/ 362607 h 1245476"/>
              <a:gd name="connsiteX9" fmla="*/ 1056290 w 1103587"/>
              <a:gd name="connsiteY9" fmla="*/ 315311 h 1245476"/>
              <a:gd name="connsiteX10" fmla="*/ 1103587 w 1103587"/>
              <a:gd name="connsiteY10" fmla="*/ 299545 h 1245476"/>
              <a:gd name="connsiteX11" fmla="*/ 1008994 w 1103587"/>
              <a:gd name="connsiteY11" fmla="*/ 63062 h 1245476"/>
              <a:gd name="connsiteX12" fmla="*/ 740980 w 1103587"/>
              <a:gd name="connsiteY12" fmla="*/ 220718 h 1245476"/>
              <a:gd name="connsiteX13" fmla="*/ 646387 w 1103587"/>
              <a:gd name="connsiteY13" fmla="*/ 78828 h 1245476"/>
              <a:gd name="connsiteX14" fmla="*/ 756745 w 1103587"/>
              <a:gd name="connsiteY14" fmla="*/ 0 h 1245476"/>
              <a:gd name="connsiteX15" fmla="*/ 409904 w 1103587"/>
              <a:gd name="connsiteY15" fmla="*/ 0 h 1245476"/>
              <a:gd name="connsiteX16" fmla="*/ 409904 w 1103587"/>
              <a:gd name="connsiteY16" fmla="*/ 220718 h 1245476"/>
              <a:gd name="connsiteX17" fmla="*/ 409904 w 1103587"/>
              <a:gd name="connsiteY17" fmla="*/ 252249 h 1245476"/>
              <a:gd name="connsiteX18" fmla="*/ 409904 w 1103587"/>
              <a:gd name="connsiteY18" fmla="*/ 331076 h 1245476"/>
              <a:gd name="connsiteX19" fmla="*/ 520262 w 1103587"/>
              <a:gd name="connsiteY19" fmla="*/ 220718 h 1245476"/>
              <a:gd name="connsiteX20" fmla="*/ 614856 w 1103587"/>
              <a:gd name="connsiteY20" fmla="*/ 331076 h 1245476"/>
              <a:gd name="connsiteX21" fmla="*/ 488731 w 1103587"/>
              <a:gd name="connsiteY21" fmla="*/ 567559 h 1245476"/>
              <a:gd name="connsiteX22" fmla="*/ 378373 w 1103587"/>
              <a:gd name="connsiteY22" fmla="*/ 804042 h 1245476"/>
              <a:gd name="connsiteX23" fmla="*/ 220718 w 1103587"/>
              <a:gd name="connsiteY23" fmla="*/ 740980 h 1245476"/>
              <a:gd name="connsiteX24" fmla="*/ 299545 w 1103587"/>
              <a:gd name="connsiteY24" fmla="*/ 520262 h 1245476"/>
              <a:gd name="connsiteX25" fmla="*/ 0 w 1103587"/>
              <a:gd name="connsiteY25" fmla="*/ 740980 h 1245476"/>
              <a:gd name="connsiteX26" fmla="*/ 126125 w 1103587"/>
              <a:gd name="connsiteY26" fmla="*/ 1072056 h 1245476"/>
              <a:gd name="connsiteX27" fmla="*/ 173421 w 1103587"/>
              <a:gd name="connsiteY27" fmla="*/ 851338 h 1245476"/>
              <a:gd name="connsiteX28" fmla="*/ 331076 w 1103587"/>
              <a:gd name="connsiteY28" fmla="*/ 961697 h 1245476"/>
              <a:gd name="connsiteX29" fmla="*/ 331076 w 1103587"/>
              <a:gd name="connsiteY29" fmla="*/ 1245476 h 1245476"/>
              <a:gd name="connsiteX30" fmla="*/ 520262 w 1103587"/>
              <a:gd name="connsiteY30" fmla="*/ 1245476 h 1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3587" h="1245476">
                <a:moveTo>
                  <a:pt x="520262" y="1245476"/>
                </a:moveTo>
                <a:cubicBezTo>
                  <a:pt x="525517" y="1124607"/>
                  <a:pt x="517631" y="1002445"/>
                  <a:pt x="536028" y="882869"/>
                </a:cubicBezTo>
                <a:cubicBezTo>
                  <a:pt x="539418" y="860832"/>
                  <a:pt x="570958" y="854124"/>
                  <a:pt x="583325" y="835573"/>
                </a:cubicBezTo>
                <a:cubicBezTo>
                  <a:pt x="592543" y="821746"/>
                  <a:pt x="591019" y="802803"/>
                  <a:pt x="599090" y="788276"/>
                </a:cubicBezTo>
                <a:cubicBezTo>
                  <a:pt x="617494" y="755149"/>
                  <a:pt x="650168" y="729634"/>
                  <a:pt x="662152" y="693683"/>
                </a:cubicBezTo>
                <a:cubicBezTo>
                  <a:pt x="667407" y="677918"/>
                  <a:pt x="669847" y="660914"/>
                  <a:pt x="677918" y="646387"/>
                </a:cubicBezTo>
                <a:cubicBezTo>
                  <a:pt x="696322" y="613260"/>
                  <a:pt x="740980" y="551793"/>
                  <a:pt x="740980" y="551793"/>
                </a:cubicBezTo>
                <a:cubicBezTo>
                  <a:pt x="771130" y="461340"/>
                  <a:pt x="735153" y="545771"/>
                  <a:pt x="804042" y="457200"/>
                </a:cubicBezTo>
                <a:cubicBezTo>
                  <a:pt x="827308" y="427287"/>
                  <a:pt x="831153" y="374591"/>
                  <a:pt x="867104" y="362607"/>
                </a:cubicBezTo>
                <a:cubicBezTo>
                  <a:pt x="992023" y="320967"/>
                  <a:pt x="928913" y="336540"/>
                  <a:pt x="1056290" y="315311"/>
                </a:cubicBezTo>
                <a:lnTo>
                  <a:pt x="1103587" y="299545"/>
                </a:lnTo>
                <a:lnTo>
                  <a:pt x="1008994" y="63062"/>
                </a:lnTo>
                <a:lnTo>
                  <a:pt x="740980" y="220718"/>
                </a:lnTo>
                <a:lnTo>
                  <a:pt x="646387" y="78828"/>
                </a:lnTo>
                <a:lnTo>
                  <a:pt x="756745" y="0"/>
                </a:lnTo>
                <a:lnTo>
                  <a:pt x="409904" y="0"/>
                </a:lnTo>
                <a:lnTo>
                  <a:pt x="409904" y="220718"/>
                </a:lnTo>
                <a:lnTo>
                  <a:pt x="409904" y="252249"/>
                </a:lnTo>
                <a:lnTo>
                  <a:pt x="409904" y="331076"/>
                </a:lnTo>
                <a:lnTo>
                  <a:pt x="520262" y="220718"/>
                </a:lnTo>
                <a:lnTo>
                  <a:pt x="614856" y="331076"/>
                </a:lnTo>
                <a:lnTo>
                  <a:pt x="488731" y="567559"/>
                </a:lnTo>
                <a:lnTo>
                  <a:pt x="378373" y="804042"/>
                </a:lnTo>
                <a:lnTo>
                  <a:pt x="220718" y="740980"/>
                </a:lnTo>
                <a:lnTo>
                  <a:pt x="299545" y="520262"/>
                </a:lnTo>
                <a:lnTo>
                  <a:pt x="0" y="740980"/>
                </a:lnTo>
                <a:lnTo>
                  <a:pt x="126125" y="1072056"/>
                </a:lnTo>
                <a:lnTo>
                  <a:pt x="173421" y="851338"/>
                </a:lnTo>
                <a:lnTo>
                  <a:pt x="331076" y="961697"/>
                </a:lnTo>
                <a:lnTo>
                  <a:pt x="331076" y="1245476"/>
                </a:lnTo>
                <a:lnTo>
                  <a:pt x="520262" y="124547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5121733">
            <a:off x="2169319" y="2378869"/>
            <a:ext cx="665162" cy="685800"/>
          </a:xfrm>
          <a:custGeom>
            <a:avLst/>
            <a:gdLst>
              <a:gd name="connsiteX0" fmla="*/ 520262 w 1103587"/>
              <a:gd name="connsiteY0" fmla="*/ 1245476 h 1245476"/>
              <a:gd name="connsiteX1" fmla="*/ 536028 w 1103587"/>
              <a:gd name="connsiteY1" fmla="*/ 882869 h 1245476"/>
              <a:gd name="connsiteX2" fmla="*/ 583325 w 1103587"/>
              <a:gd name="connsiteY2" fmla="*/ 835573 h 1245476"/>
              <a:gd name="connsiteX3" fmla="*/ 599090 w 1103587"/>
              <a:gd name="connsiteY3" fmla="*/ 788276 h 1245476"/>
              <a:gd name="connsiteX4" fmla="*/ 662152 w 1103587"/>
              <a:gd name="connsiteY4" fmla="*/ 693683 h 1245476"/>
              <a:gd name="connsiteX5" fmla="*/ 677918 w 1103587"/>
              <a:gd name="connsiteY5" fmla="*/ 646387 h 1245476"/>
              <a:gd name="connsiteX6" fmla="*/ 740980 w 1103587"/>
              <a:gd name="connsiteY6" fmla="*/ 551793 h 1245476"/>
              <a:gd name="connsiteX7" fmla="*/ 804042 w 1103587"/>
              <a:gd name="connsiteY7" fmla="*/ 457200 h 1245476"/>
              <a:gd name="connsiteX8" fmla="*/ 867104 w 1103587"/>
              <a:gd name="connsiteY8" fmla="*/ 362607 h 1245476"/>
              <a:gd name="connsiteX9" fmla="*/ 1056290 w 1103587"/>
              <a:gd name="connsiteY9" fmla="*/ 315311 h 1245476"/>
              <a:gd name="connsiteX10" fmla="*/ 1103587 w 1103587"/>
              <a:gd name="connsiteY10" fmla="*/ 299545 h 1245476"/>
              <a:gd name="connsiteX11" fmla="*/ 1008994 w 1103587"/>
              <a:gd name="connsiteY11" fmla="*/ 63062 h 1245476"/>
              <a:gd name="connsiteX12" fmla="*/ 740980 w 1103587"/>
              <a:gd name="connsiteY12" fmla="*/ 220718 h 1245476"/>
              <a:gd name="connsiteX13" fmla="*/ 646387 w 1103587"/>
              <a:gd name="connsiteY13" fmla="*/ 78828 h 1245476"/>
              <a:gd name="connsiteX14" fmla="*/ 756745 w 1103587"/>
              <a:gd name="connsiteY14" fmla="*/ 0 h 1245476"/>
              <a:gd name="connsiteX15" fmla="*/ 409904 w 1103587"/>
              <a:gd name="connsiteY15" fmla="*/ 0 h 1245476"/>
              <a:gd name="connsiteX16" fmla="*/ 409904 w 1103587"/>
              <a:gd name="connsiteY16" fmla="*/ 220718 h 1245476"/>
              <a:gd name="connsiteX17" fmla="*/ 409904 w 1103587"/>
              <a:gd name="connsiteY17" fmla="*/ 252249 h 1245476"/>
              <a:gd name="connsiteX18" fmla="*/ 409904 w 1103587"/>
              <a:gd name="connsiteY18" fmla="*/ 331076 h 1245476"/>
              <a:gd name="connsiteX19" fmla="*/ 520262 w 1103587"/>
              <a:gd name="connsiteY19" fmla="*/ 220718 h 1245476"/>
              <a:gd name="connsiteX20" fmla="*/ 614856 w 1103587"/>
              <a:gd name="connsiteY20" fmla="*/ 331076 h 1245476"/>
              <a:gd name="connsiteX21" fmla="*/ 488731 w 1103587"/>
              <a:gd name="connsiteY21" fmla="*/ 567559 h 1245476"/>
              <a:gd name="connsiteX22" fmla="*/ 378373 w 1103587"/>
              <a:gd name="connsiteY22" fmla="*/ 804042 h 1245476"/>
              <a:gd name="connsiteX23" fmla="*/ 220718 w 1103587"/>
              <a:gd name="connsiteY23" fmla="*/ 740980 h 1245476"/>
              <a:gd name="connsiteX24" fmla="*/ 299545 w 1103587"/>
              <a:gd name="connsiteY24" fmla="*/ 520262 h 1245476"/>
              <a:gd name="connsiteX25" fmla="*/ 0 w 1103587"/>
              <a:gd name="connsiteY25" fmla="*/ 740980 h 1245476"/>
              <a:gd name="connsiteX26" fmla="*/ 126125 w 1103587"/>
              <a:gd name="connsiteY26" fmla="*/ 1072056 h 1245476"/>
              <a:gd name="connsiteX27" fmla="*/ 173421 w 1103587"/>
              <a:gd name="connsiteY27" fmla="*/ 851338 h 1245476"/>
              <a:gd name="connsiteX28" fmla="*/ 331076 w 1103587"/>
              <a:gd name="connsiteY28" fmla="*/ 961697 h 1245476"/>
              <a:gd name="connsiteX29" fmla="*/ 331076 w 1103587"/>
              <a:gd name="connsiteY29" fmla="*/ 1245476 h 1245476"/>
              <a:gd name="connsiteX30" fmla="*/ 520262 w 1103587"/>
              <a:gd name="connsiteY30" fmla="*/ 1245476 h 1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3587" h="1245476">
                <a:moveTo>
                  <a:pt x="520262" y="1245476"/>
                </a:moveTo>
                <a:cubicBezTo>
                  <a:pt x="525517" y="1124607"/>
                  <a:pt x="517631" y="1002445"/>
                  <a:pt x="536028" y="882869"/>
                </a:cubicBezTo>
                <a:cubicBezTo>
                  <a:pt x="539418" y="860832"/>
                  <a:pt x="570958" y="854124"/>
                  <a:pt x="583325" y="835573"/>
                </a:cubicBezTo>
                <a:cubicBezTo>
                  <a:pt x="592543" y="821746"/>
                  <a:pt x="591019" y="802803"/>
                  <a:pt x="599090" y="788276"/>
                </a:cubicBezTo>
                <a:cubicBezTo>
                  <a:pt x="617494" y="755149"/>
                  <a:pt x="650168" y="729634"/>
                  <a:pt x="662152" y="693683"/>
                </a:cubicBezTo>
                <a:cubicBezTo>
                  <a:pt x="667407" y="677918"/>
                  <a:pt x="669847" y="660914"/>
                  <a:pt x="677918" y="646387"/>
                </a:cubicBezTo>
                <a:cubicBezTo>
                  <a:pt x="696322" y="613260"/>
                  <a:pt x="740980" y="551793"/>
                  <a:pt x="740980" y="551793"/>
                </a:cubicBezTo>
                <a:cubicBezTo>
                  <a:pt x="771130" y="461340"/>
                  <a:pt x="735153" y="545771"/>
                  <a:pt x="804042" y="457200"/>
                </a:cubicBezTo>
                <a:cubicBezTo>
                  <a:pt x="827308" y="427287"/>
                  <a:pt x="831153" y="374591"/>
                  <a:pt x="867104" y="362607"/>
                </a:cubicBezTo>
                <a:cubicBezTo>
                  <a:pt x="992023" y="320967"/>
                  <a:pt x="928913" y="336540"/>
                  <a:pt x="1056290" y="315311"/>
                </a:cubicBezTo>
                <a:lnTo>
                  <a:pt x="1103587" y="299545"/>
                </a:lnTo>
                <a:lnTo>
                  <a:pt x="1008994" y="63062"/>
                </a:lnTo>
                <a:lnTo>
                  <a:pt x="740980" y="220718"/>
                </a:lnTo>
                <a:lnTo>
                  <a:pt x="646387" y="78828"/>
                </a:lnTo>
                <a:lnTo>
                  <a:pt x="756745" y="0"/>
                </a:lnTo>
                <a:lnTo>
                  <a:pt x="409904" y="0"/>
                </a:lnTo>
                <a:lnTo>
                  <a:pt x="409904" y="220718"/>
                </a:lnTo>
                <a:lnTo>
                  <a:pt x="409904" y="252249"/>
                </a:lnTo>
                <a:lnTo>
                  <a:pt x="409904" y="331076"/>
                </a:lnTo>
                <a:lnTo>
                  <a:pt x="520262" y="220718"/>
                </a:lnTo>
                <a:lnTo>
                  <a:pt x="614856" y="331076"/>
                </a:lnTo>
                <a:lnTo>
                  <a:pt x="488731" y="567559"/>
                </a:lnTo>
                <a:lnTo>
                  <a:pt x="378373" y="804042"/>
                </a:lnTo>
                <a:lnTo>
                  <a:pt x="220718" y="740980"/>
                </a:lnTo>
                <a:lnTo>
                  <a:pt x="299545" y="520262"/>
                </a:lnTo>
                <a:lnTo>
                  <a:pt x="0" y="740980"/>
                </a:lnTo>
                <a:lnTo>
                  <a:pt x="126125" y="1072056"/>
                </a:lnTo>
                <a:lnTo>
                  <a:pt x="173421" y="851338"/>
                </a:lnTo>
                <a:lnTo>
                  <a:pt x="331076" y="961697"/>
                </a:lnTo>
                <a:lnTo>
                  <a:pt x="331076" y="1245476"/>
                </a:lnTo>
                <a:lnTo>
                  <a:pt x="520262" y="124547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0800000">
            <a:off x="3733800" y="304800"/>
            <a:ext cx="665163" cy="685800"/>
          </a:xfrm>
          <a:custGeom>
            <a:avLst/>
            <a:gdLst>
              <a:gd name="connsiteX0" fmla="*/ 520262 w 1103587"/>
              <a:gd name="connsiteY0" fmla="*/ 1245476 h 1245476"/>
              <a:gd name="connsiteX1" fmla="*/ 536028 w 1103587"/>
              <a:gd name="connsiteY1" fmla="*/ 882869 h 1245476"/>
              <a:gd name="connsiteX2" fmla="*/ 583325 w 1103587"/>
              <a:gd name="connsiteY2" fmla="*/ 835573 h 1245476"/>
              <a:gd name="connsiteX3" fmla="*/ 599090 w 1103587"/>
              <a:gd name="connsiteY3" fmla="*/ 788276 h 1245476"/>
              <a:gd name="connsiteX4" fmla="*/ 662152 w 1103587"/>
              <a:gd name="connsiteY4" fmla="*/ 693683 h 1245476"/>
              <a:gd name="connsiteX5" fmla="*/ 677918 w 1103587"/>
              <a:gd name="connsiteY5" fmla="*/ 646387 h 1245476"/>
              <a:gd name="connsiteX6" fmla="*/ 740980 w 1103587"/>
              <a:gd name="connsiteY6" fmla="*/ 551793 h 1245476"/>
              <a:gd name="connsiteX7" fmla="*/ 804042 w 1103587"/>
              <a:gd name="connsiteY7" fmla="*/ 457200 h 1245476"/>
              <a:gd name="connsiteX8" fmla="*/ 867104 w 1103587"/>
              <a:gd name="connsiteY8" fmla="*/ 362607 h 1245476"/>
              <a:gd name="connsiteX9" fmla="*/ 1056290 w 1103587"/>
              <a:gd name="connsiteY9" fmla="*/ 315311 h 1245476"/>
              <a:gd name="connsiteX10" fmla="*/ 1103587 w 1103587"/>
              <a:gd name="connsiteY10" fmla="*/ 299545 h 1245476"/>
              <a:gd name="connsiteX11" fmla="*/ 1008994 w 1103587"/>
              <a:gd name="connsiteY11" fmla="*/ 63062 h 1245476"/>
              <a:gd name="connsiteX12" fmla="*/ 740980 w 1103587"/>
              <a:gd name="connsiteY12" fmla="*/ 220718 h 1245476"/>
              <a:gd name="connsiteX13" fmla="*/ 646387 w 1103587"/>
              <a:gd name="connsiteY13" fmla="*/ 78828 h 1245476"/>
              <a:gd name="connsiteX14" fmla="*/ 756745 w 1103587"/>
              <a:gd name="connsiteY14" fmla="*/ 0 h 1245476"/>
              <a:gd name="connsiteX15" fmla="*/ 409904 w 1103587"/>
              <a:gd name="connsiteY15" fmla="*/ 0 h 1245476"/>
              <a:gd name="connsiteX16" fmla="*/ 409904 w 1103587"/>
              <a:gd name="connsiteY16" fmla="*/ 220718 h 1245476"/>
              <a:gd name="connsiteX17" fmla="*/ 409904 w 1103587"/>
              <a:gd name="connsiteY17" fmla="*/ 252249 h 1245476"/>
              <a:gd name="connsiteX18" fmla="*/ 409904 w 1103587"/>
              <a:gd name="connsiteY18" fmla="*/ 331076 h 1245476"/>
              <a:gd name="connsiteX19" fmla="*/ 520262 w 1103587"/>
              <a:gd name="connsiteY19" fmla="*/ 220718 h 1245476"/>
              <a:gd name="connsiteX20" fmla="*/ 614856 w 1103587"/>
              <a:gd name="connsiteY20" fmla="*/ 331076 h 1245476"/>
              <a:gd name="connsiteX21" fmla="*/ 488731 w 1103587"/>
              <a:gd name="connsiteY21" fmla="*/ 567559 h 1245476"/>
              <a:gd name="connsiteX22" fmla="*/ 378373 w 1103587"/>
              <a:gd name="connsiteY22" fmla="*/ 804042 h 1245476"/>
              <a:gd name="connsiteX23" fmla="*/ 220718 w 1103587"/>
              <a:gd name="connsiteY23" fmla="*/ 740980 h 1245476"/>
              <a:gd name="connsiteX24" fmla="*/ 299545 w 1103587"/>
              <a:gd name="connsiteY24" fmla="*/ 520262 h 1245476"/>
              <a:gd name="connsiteX25" fmla="*/ 0 w 1103587"/>
              <a:gd name="connsiteY25" fmla="*/ 740980 h 1245476"/>
              <a:gd name="connsiteX26" fmla="*/ 126125 w 1103587"/>
              <a:gd name="connsiteY26" fmla="*/ 1072056 h 1245476"/>
              <a:gd name="connsiteX27" fmla="*/ 173421 w 1103587"/>
              <a:gd name="connsiteY27" fmla="*/ 851338 h 1245476"/>
              <a:gd name="connsiteX28" fmla="*/ 331076 w 1103587"/>
              <a:gd name="connsiteY28" fmla="*/ 961697 h 1245476"/>
              <a:gd name="connsiteX29" fmla="*/ 331076 w 1103587"/>
              <a:gd name="connsiteY29" fmla="*/ 1245476 h 1245476"/>
              <a:gd name="connsiteX30" fmla="*/ 520262 w 1103587"/>
              <a:gd name="connsiteY30" fmla="*/ 1245476 h 1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3587" h="1245476">
                <a:moveTo>
                  <a:pt x="520262" y="1245476"/>
                </a:moveTo>
                <a:cubicBezTo>
                  <a:pt x="525517" y="1124607"/>
                  <a:pt x="517631" y="1002445"/>
                  <a:pt x="536028" y="882869"/>
                </a:cubicBezTo>
                <a:cubicBezTo>
                  <a:pt x="539418" y="860832"/>
                  <a:pt x="570958" y="854124"/>
                  <a:pt x="583325" y="835573"/>
                </a:cubicBezTo>
                <a:cubicBezTo>
                  <a:pt x="592543" y="821746"/>
                  <a:pt x="591019" y="802803"/>
                  <a:pt x="599090" y="788276"/>
                </a:cubicBezTo>
                <a:cubicBezTo>
                  <a:pt x="617494" y="755149"/>
                  <a:pt x="650168" y="729634"/>
                  <a:pt x="662152" y="693683"/>
                </a:cubicBezTo>
                <a:cubicBezTo>
                  <a:pt x="667407" y="677918"/>
                  <a:pt x="669847" y="660914"/>
                  <a:pt x="677918" y="646387"/>
                </a:cubicBezTo>
                <a:cubicBezTo>
                  <a:pt x="696322" y="613260"/>
                  <a:pt x="740980" y="551793"/>
                  <a:pt x="740980" y="551793"/>
                </a:cubicBezTo>
                <a:cubicBezTo>
                  <a:pt x="771130" y="461340"/>
                  <a:pt x="735153" y="545771"/>
                  <a:pt x="804042" y="457200"/>
                </a:cubicBezTo>
                <a:cubicBezTo>
                  <a:pt x="827308" y="427287"/>
                  <a:pt x="831153" y="374591"/>
                  <a:pt x="867104" y="362607"/>
                </a:cubicBezTo>
                <a:cubicBezTo>
                  <a:pt x="992023" y="320967"/>
                  <a:pt x="928913" y="336540"/>
                  <a:pt x="1056290" y="315311"/>
                </a:cubicBezTo>
                <a:lnTo>
                  <a:pt x="1103587" y="299545"/>
                </a:lnTo>
                <a:lnTo>
                  <a:pt x="1008994" y="63062"/>
                </a:lnTo>
                <a:lnTo>
                  <a:pt x="740980" y="220718"/>
                </a:lnTo>
                <a:lnTo>
                  <a:pt x="646387" y="78828"/>
                </a:lnTo>
                <a:lnTo>
                  <a:pt x="756745" y="0"/>
                </a:lnTo>
                <a:lnTo>
                  <a:pt x="409904" y="0"/>
                </a:lnTo>
                <a:lnTo>
                  <a:pt x="409904" y="220718"/>
                </a:lnTo>
                <a:lnTo>
                  <a:pt x="409904" y="252249"/>
                </a:lnTo>
                <a:lnTo>
                  <a:pt x="409904" y="331076"/>
                </a:lnTo>
                <a:lnTo>
                  <a:pt x="520262" y="220718"/>
                </a:lnTo>
                <a:lnTo>
                  <a:pt x="614856" y="331076"/>
                </a:lnTo>
                <a:lnTo>
                  <a:pt x="488731" y="567559"/>
                </a:lnTo>
                <a:lnTo>
                  <a:pt x="378373" y="804042"/>
                </a:lnTo>
                <a:lnTo>
                  <a:pt x="220718" y="740980"/>
                </a:lnTo>
                <a:lnTo>
                  <a:pt x="299545" y="520262"/>
                </a:lnTo>
                <a:lnTo>
                  <a:pt x="0" y="740980"/>
                </a:lnTo>
                <a:lnTo>
                  <a:pt x="126125" y="1072056"/>
                </a:lnTo>
                <a:lnTo>
                  <a:pt x="173421" y="851338"/>
                </a:lnTo>
                <a:lnTo>
                  <a:pt x="331076" y="961697"/>
                </a:lnTo>
                <a:lnTo>
                  <a:pt x="331076" y="1245476"/>
                </a:lnTo>
                <a:lnTo>
                  <a:pt x="520262" y="124547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 rot="9387720">
            <a:off x="1433513" y="1368425"/>
            <a:ext cx="446087" cy="398463"/>
          </a:xfrm>
          <a:custGeom>
            <a:avLst/>
            <a:gdLst>
              <a:gd name="connsiteX0" fmla="*/ 173421 w 614856"/>
              <a:gd name="connsiteY0" fmla="*/ 646386 h 646386"/>
              <a:gd name="connsiteX1" fmla="*/ 220718 w 614856"/>
              <a:gd name="connsiteY1" fmla="*/ 551793 h 646386"/>
              <a:gd name="connsiteX2" fmla="*/ 315311 w 614856"/>
              <a:gd name="connsiteY2" fmla="*/ 488731 h 646386"/>
              <a:gd name="connsiteX3" fmla="*/ 362607 w 614856"/>
              <a:gd name="connsiteY3" fmla="*/ 457200 h 646386"/>
              <a:gd name="connsiteX4" fmla="*/ 409904 w 614856"/>
              <a:gd name="connsiteY4" fmla="*/ 441434 h 646386"/>
              <a:gd name="connsiteX5" fmla="*/ 614856 w 614856"/>
              <a:gd name="connsiteY5" fmla="*/ 425669 h 646386"/>
              <a:gd name="connsiteX6" fmla="*/ 614856 w 614856"/>
              <a:gd name="connsiteY6" fmla="*/ 252248 h 646386"/>
              <a:gd name="connsiteX7" fmla="*/ 346842 w 614856"/>
              <a:gd name="connsiteY7" fmla="*/ 268014 h 646386"/>
              <a:gd name="connsiteX8" fmla="*/ 315311 w 614856"/>
              <a:gd name="connsiteY8" fmla="*/ 126124 h 646386"/>
              <a:gd name="connsiteX9" fmla="*/ 409904 w 614856"/>
              <a:gd name="connsiteY9" fmla="*/ 94593 h 646386"/>
              <a:gd name="connsiteX10" fmla="*/ 31531 w 614856"/>
              <a:gd name="connsiteY10" fmla="*/ 0 h 646386"/>
              <a:gd name="connsiteX11" fmla="*/ 0 w 614856"/>
              <a:gd name="connsiteY11" fmla="*/ 268014 h 646386"/>
              <a:gd name="connsiteX12" fmla="*/ 0 w 614856"/>
              <a:gd name="connsiteY12" fmla="*/ 315310 h 646386"/>
              <a:gd name="connsiteX13" fmla="*/ 126124 w 614856"/>
              <a:gd name="connsiteY13" fmla="*/ 252248 h 646386"/>
              <a:gd name="connsiteX14" fmla="*/ 157656 w 614856"/>
              <a:gd name="connsiteY14" fmla="*/ 346841 h 646386"/>
              <a:gd name="connsiteX15" fmla="*/ 47297 w 614856"/>
              <a:gd name="connsiteY15" fmla="*/ 472965 h 646386"/>
              <a:gd name="connsiteX16" fmla="*/ 15766 w 614856"/>
              <a:gd name="connsiteY16" fmla="*/ 551793 h 646386"/>
              <a:gd name="connsiteX17" fmla="*/ 173421 w 614856"/>
              <a:gd name="connsiteY17" fmla="*/ 646386 h 6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4856" h="646386">
                <a:moveTo>
                  <a:pt x="173421" y="646386"/>
                </a:moveTo>
                <a:cubicBezTo>
                  <a:pt x="184667" y="612650"/>
                  <a:pt x="191955" y="576961"/>
                  <a:pt x="220718" y="551793"/>
                </a:cubicBezTo>
                <a:cubicBezTo>
                  <a:pt x="249237" y="526839"/>
                  <a:pt x="283780" y="509752"/>
                  <a:pt x="315311" y="488731"/>
                </a:cubicBezTo>
                <a:cubicBezTo>
                  <a:pt x="331076" y="478221"/>
                  <a:pt x="344632" y="463192"/>
                  <a:pt x="362607" y="457200"/>
                </a:cubicBezTo>
                <a:cubicBezTo>
                  <a:pt x="378373" y="451945"/>
                  <a:pt x="393479" y="443961"/>
                  <a:pt x="409904" y="441434"/>
                </a:cubicBezTo>
                <a:cubicBezTo>
                  <a:pt x="522573" y="424100"/>
                  <a:pt x="532857" y="425669"/>
                  <a:pt x="614856" y="425669"/>
                </a:cubicBezTo>
                <a:lnTo>
                  <a:pt x="614856" y="252248"/>
                </a:lnTo>
                <a:lnTo>
                  <a:pt x="346842" y="268014"/>
                </a:lnTo>
                <a:lnTo>
                  <a:pt x="315311" y="126124"/>
                </a:lnTo>
                <a:lnTo>
                  <a:pt x="409904" y="94593"/>
                </a:lnTo>
                <a:lnTo>
                  <a:pt x="31531" y="0"/>
                </a:lnTo>
                <a:lnTo>
                  <a:pt x="0" y="268014"/>
                </a:lnTo>
                <a:lnTo>
                  <a:pt x="0" y="315310"/>
                </a:lnTo>
                <a:lnTo>
                  <a:pt x="126124" y="252248"/>
                </a:lnTo>
                <a:lnTo>
                  <a:pt x="157656" y="346841"/>
                </a:lnTo>
                <a:lnTo>
                  <a:pt x="47297" y="472965"/>
                </a:lnTo>
                <a:lnTo>
                  <a:pt x="15766" y="551793"/>
                </a:lnTo>
                <a:lnTo>
                  <a:pt x="173421" y="64638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9387720">
            <a:off x="3262313" y="1139825"/>
            <a:ext cx="446087" cy="398463"/>
          </a:xfrm>
          <a:custGeom>
            <a:avLst/>
            <a:gdLst>
              <a:gd name="connsiteX0" fmla="*/ 173421 w 614856"/>
              <a:gd name="connsiteY0" fmla="*/ 646386 h 646386"/>
              <a:gd name="connsiteX1" fmla="*/ 220718 w 614856"/>
              <a:gd name="connsiteY1" fmla="*/ 551793 h 646386"/>
              <a:gd name="connsiteX2" fmla="*/ 315311 w 614856"/>
              <a:gd name="connsiteY2" fmla="*/ 488731 h 646386"/>
              <a:gd name="connsiteX3" fmla="*/ 362607 w 614856"/>
              <a:gd name="connsiteY3" fmla="*/ 457200 h 646386"/>
              <a:gd name="connsiteX4" fmla="*/ 409904 w 614856"/>
              <a:gd name="connsiteY4" fmla="*/ 441434 h 646386"/>
              <a:gd name="connsiteX5" fmla="*/ 614856 w 614856"/>
              <a:gd name="connsiteY5" fmla="*/ 425669 h 646386"/>
              <a:gd name="connsiteX6" fmla="*/ 614856 w 614856"/>
              <a:gd name="connsiteY6" fmla="*/ 252248 h 646386"/>
              <a:gd name="connsiteX7" fmla="*/ 346842 w 614856"/>
              <a:gd name="connsiteY7" fmla="*/ 268014 h 646386"/>
              <a:gd name="connsiteX8" fmla="*/ 315311 w 614856"/>
              <a:gd name="connsiteY8" fmla="*/ 126124 h 646386"/>
              <a:gd name="connsiteX9" fmla="*/ 409904 w 614856"/>
              <a:gd name="connsiteY9" fmla="*/ 94593 h 646386"/>
              <a:gd name="connsiteX10" fmla="*/ 31531 w 614856"/>
              <a:gd name="connsiteY10" fmla="*/ 0 h 646386"/>
              <a:gd name="connsiteX11" fmla="*/ 0 w 614856"/>
              <a:gd name="connsiteY11" fmla="*/ 268014 h 646386"/>
              <a:gd name="connsiteX12" fmla="*/ 0 w 614856"/>
              <a:gd name="connsiteY12" fmla="*/ 315310 h 646386"/>
              <a:gd name="connsiteX13" fmla="*/ 126124 w 614856"/>
              <a:gd name="connsiteY13" fmla="*/ 252248 h 646386"/>
              <a:gd name="connsiteX14" fmla="*/ 157656 w 614856"/>
              <a:gd name="connsiteY14" fmla="*/ 346841 h 646386"/>
              <a:gd name="connsiteX15" fmla="*/ 47297 w 614856"/>
              <a:gd name="connsiteY15" fmla="*/ 472965 h 646386"/>
              <a:gd name="connsiteX16" fmla="*/ 15766 w 614856"/>
              <a:gd name="connsiteY16" fmla="*/ 551793 h 646386"/>
              <a:gd name="connsiteX17" fmla="*/ 173421 w 614856"/>
              <a:gd name="connsiteY17" fmla="*/ 646386 h 6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4856" h="646386">
                <a:moveTo>
                  <a:pt x="173421" y="646386"/>
                </a:moveTo>
                <a:cubicBezTo>
                  <a:pt x="184667" y="612650"/>
                  <a:pt x="191955" y="576961"/>
                  <a:pt x="220718" y="551793"/>
                </a:cubicBezTo>
                <a:cubicBezTo>
                  <a:pt x="249237" y="526839"/>
                  <a:pt x="283780" y="509752"/>
                  <a:pt x="315311" y="488731"/>
                </a:cubicBezTo>
                <a:cubicBezTo>
                  <a:pt x="331076" y="478221"/>
                  <a:pt x="344632" y="463192"/>
                  <a:pt x="362607" y="457200"/>
                </a:cubicBezTo>
                <a:cubicBezTo>
                  <a:pt x="378373" y="451945"/>
                  <a:pt x="393479" y="443961"/>
                  <a:pt x="409904" y="441434"/>
                </a:cubicBezTo>
                <a:cubicBezTo>
                  <a:pt x="522573" y="424100"/>
                  <a:pt x="532857" y="425669"/>
                  <a:pt x="614856" y="425669"/>
                </a:cubicBezTo>
                <a:lnTo>
                  <a:pt x="614856" y="252248"/>
                </a:lnTo>
                <a:lnTo>
                  <a:pt x="346842" y="268014"/>
                </a:lnTo>
                <a:lnTo>
                  <a:pt x="315311" y="126124"/>
                </a:lnTo>
                <a:lnTo>
                  <a:pt x="409904" y="94593"/>
                </a:lnTo>
                <a:lnTo>
                  <a:pt x="31531" y="0"/>
                </a:lnTo>
                <a:lnTo>
                  <a:pt x="0" y="268014"/>
                </a:lnTo>
                <a:lnTo>
                  <a:pt x="0" y="315310"/>
                </a:lnTo>
                <a:lnTo>
                  <a:pt x="126124" y="252248"/>
                </a:lnTo>
                <a:lnTo>
                  <a:pt x="157656" y="346841"/>
                </a:lnTo>
                <a:lnTo>
                  <a:pt x="47297" y="472965"/>
                </a:lnTo>
                <a:lnTo>
                  <a:pt x="15766" y="551793"/>
                </a:lnTo>
                <a:lnTo>
                  <a:pt x="173421" y="64638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>
          <a:xfrm rot="18612270">
            <a:off x="5523706" y="456407"/>
            <a:ext cx="446087" cy="400050"/>
          </a:xfrm>
          <a:custGeom>
            <a:avLst/>
            <a:gdLst>
              <a:gd name="connsiteX0" fmla="*/ 173421 w 614856"/>
              <a:gd name="connsiteY0" fmla="*/ 646386 h 646386"/>
              <a:gd name="connsiteX1" fmla="*/ 220718 w 614856"/>
              <a:gd name="connsiteY1" fmla="*/ 551793 h 646386"/>
              <a:gd name="connsiteX2" fmla="*/ 315311 w 614856"/>
              <a:gd name="connsiteY2" fmla="*/ 488731 h 646386"/>
              <a:gd name="connsiteX3" fmla="*/ 362607 w 614856"/>
              <a:gd name="connsiteY3" fmla="*/ 457200 h 646386"/>
              <a:gd name="connsiteX4" fmla="*/ 409904 w 614856"/>
              <a:gd name="connsiteY4" fmla="*/ 441434 h 646386"/>
              <a:gd name="connsiteX5" fmla="*/ 614856 w 614856"/>
              <a:gd name="connsiteY5" fmla="*/ 425669 h 646386"/>
              <a:gd name="connsiteX6" fmla="*/ 614856 w 614856"/>
              <a:gd name="connsiteY6" fmla="*/ 252248 h 646386"/>
              <a:gd name="connsiteX7" fmla="*/ 346842 w 614856"/>
              <a:gd name="connsiteY7" fmla="*/ 268014 h 646386"/>
              <a:gd name="connsiteX8" fmla="*/ 315311 w 614856"/>
              <a:gd name="connsiteY8" fmla="*/ 126124 h 646386"/>
              <a:gd name="connsiteX9" fmla="*/ 409904 w 614856"/>
              <a:gd name="connsiteY9" fmla="*/ 94593 h 646386"/>
              <a:gd name="connsiteX10" fmla="*/ 31531 w 614856"/>
              <a:gd name="connsiteY10" fmla="*/ 0 h 646386"/>
              <a:gd name="connsiteX11" fmla="*/ 0 w 614856"/>
              <a:gd name="connsiteY11" fmla="*/ 268014 h 646386"/>
              <a:gd name="connsiteX12" fmla="*/ 0 w 614856"/>
              <a:gd name="connsiteY12" fmla="*/ 315310 h 646386"/>
              <a:gd name="connsiteX13" fmla="*/ 126124 w 614856"/>
              <a:gd name="connsiteY13" fmla="*/ 252248 h 646386"/>
              <a:gd name="connsiteX14" fmla="*/ 157656 w 614856"/>
              <a:gd name="connsiteY14" fmla="*/ 346841 h 646386"/>
              <a:gd name="connsiteX15" fmla="*/ 47297 w 614856"/>
              <a:gd name="connsiteY15" fmla="*/ 472965 h 646386"/>
              <a:gd name="connsiteX16" fmla="*/ 15766 w 614856"/>
              <a:gd name="connsiteY16" fmla="*/ 551793 h 646386"/>
              <a:gd name="connsiteX17" fmla="*/ 173421 w 614856"/>
              <a:gd name="connsiteY17" fmla="*/ 646386 h 6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4856" h="646386">
                <a:moveTo>
                  <a:pt x="173421" y="646386"/>
                </a:moveTo>
                <a:cubicBezTo>
                  <a:pt x="184667" y="612650"/>
                  <a:pt x="191955" y="576961"/>
                  <a:pt x="220718" y="551793"/>
                </a:cubicBezTo>
                <a:cubicBezTo>
                  <a:pt x="249237" y="526839"/>
                  <a:pt x="283780" y="509752"/>
                  <a:pt x="315311" y="488731"/>
                </a:cubicBezTo>
                <a:cubicBezTo>
                  <a:pt x="331076" y="478221"/>
                  <a:pt x="344632" y="463192"/>
                  <a:pt x="362607" y="457200"/>
                </a:cubicBezTo>
                <a:cubicBezTo>
                  <a:pt x="378373" y="451945"/>
                  <a:pt x="393479" y="443961"/>
                  <a:pt x="409904" y="441434"/>
                </a:cubicBezTo>
                <a:cubicBezTo>
                  <a:pt x="522573" y="424100"/>
                  <a:pt x="532857" y="425669"/>
                  <a:pt x="614856" y="425669"/>
                </a:cubicBezTo>
                <a:lnTo>
                  <a:pt x="614856" y="252248"/>
                </a:lnTo>
                <a:lnTo>
                  <a:pt x="346842" y="268014"/>
                </a:lnTo>
                <a:lnTo>
                  <a:pt x="315311" y="126124"/>
                </a:lnTo>
                <a:lnTo>
                  <a:pt x="409904" y="94593"/>
                </a:lnTo>
                <a:lnTo>
                  <a:pt x="31531" y="0"/>
                </a:lnTo>
                <a:lnTo>
                  <a:pt x="0" y="268014"/>
                </a:lnTo>
                <a:lnTo>
                  <a:pt x="0" y="315310"/>
                </a:lnTo>
                <a:lnTo>
                  <a:pt x="126124" y="252248"/>
                </a:lnTo>
                <a:lnTo>
                  <a:pt x="157656" y="346841"/>
                </a:lnTo>
                <a:lnTo>
                  <a:pt x="47297" y="472965"/>
                </a:lnTo>
                <a:lnTo>
                  <a:pt x="15766" y="551793"/>
                </a:lnTo>
                <a:lnTo>
                  <a:pt x="173421" y="64638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2438400" y="1447800"/>
            <a:ext cx="609600" cy="381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 flipV="1">
            <a:off x="5257800" y="304800"/>
            <a:ext cx="1066800" cy="76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4375150" y="-15875"/>
            <a:ext cx="609600" cy="381000"/>
          </a:xfrm>
          <a:prstGeom prst="line">
            <a:avLst/>
          </a:prstGeom>
          <a:noFill/>
          <a:ln w="1079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203077">
            <a:off x="7472363" y="3594100"/>
            <a:ext cx="1325562" cy="1497013"/>
          </a:xfrm>
          <a:custGeom>
            <a:avLst/>
            <a:gdLst>
              <a:gd name="connsiteX0" fmla="*/ 1324304 w 1324304"/>
              <a:gd name="connsiteY0" fmla="*/ 1072055 h 1497724"/>
              <a:gd name="connsiteX1" fmla="*/ 1308538 w 1324304"/>
              <a:gd name="connsiteY1" fmla="*/ 1355834 h 1497724"/>
              <a:gd name="connsiteX2" fmla="*/ 1292773 w 1324304"/>
              <a:gd name="connsiteY2" fmla="*/ 1497724 h 1497724"/>
              <a:gd name="connsiteX3" fmla="*/ 993228 w 1324304"/>
              <a:gd name="connsiteY3" fmla="*/ 1213944 h 1497724"/>
              <a:gd name="connsiteX4" fmla="*/ 551793 w 1324304"/>
              <a:gd name="connsiteY4" fmla="*/ 740979 h 1497724"/>
              <a:gd name="connsiteX5" fmla="*/ 268014 w 1324304"/>
              <a:gd name="connsiteY5" fmla="*/ 394137 h 1497724"/>
              <a:gd name="connsiteX6" fmla="*/ 204952 w 1324304"/>
              <a:gd name="connsiteY6" fmla="*/ 472965 h 1497724"/>
              <a:gd name="connsiteX7" fmla="*/ 0 w 1324304"/>
              <a:gd name="connsiteY7" fmla="*/ 0 h 1497724"/>
              <a:gd name="connsiteX8" fmla="*/ 346842 w 1324304"/>
              <a:gd name="connsiteY8" fmla="*/ 236482 h 1497724"/>
              <a:gd name="connsiteX9" fmla="*/ 409904 w 1324304"/>
              <a:gd name="connsiteY9" fmla="*/ 268013 h 1497724"/>
              <a:gd name="connsiteX10" fmla="*/ 331076 w 1324304"/>
              <a:gd name="connsiteY10" fmla="*/ 331075 h 1497724"/>
              <a:gd name="connsiteX11" fmla="*/ 819807 w 1324304"/>
              <a:gd name="connsiteY11" fmla="*/ 772510 h 1497724"/>
              <a:gd name="connsiteX12" fmla="*/ 1119352 w 1324304"/>
              <a:gd name="connsiteY12" fmla="*/ 945931 h 1497724"/>
              <a:gd name="connsiteX13" fmla="*/ 1324304 w 1324304"/>
              <a:gd name="connsiteY13" fmla="*/ 1072055 h 14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4304" h="1497724">
                <a:moveTo>
                  <a:pt x="1324304" y="1072055"/>
                </a:moveTo>
                <a:lnTo>
                  <a:pt x="1308538" y="1355834"/>
                </a:lnTo>
                <a:lnTo>
                  <a:pt x="1292773" y="1497724"/>
                </a:lnTo>
                <a:lnTo>
                  <a:pt x="993228" y="1213944"/>
                </a:lnTo>
                <a:lnTo>
                  <a:pt x="551793" y="740979"/>
                </a:lnTo>
                <a:lnTo>
                  <a:pt x="268014" y="394137"/>
                </a:lnTo>
                <a:lnTo>
                  <a:pt x="204952" y="472965"/>
                </a:lnTo>
                <a:lnTo>
                  <a:pt x="0" y="0"/>
                </a:lnTo>
                <a:lnTo>
                  <a:pt x="346842" y="236482"/>
                </a:lnTo>
                <a:lnTo>
                  <a:pt x="409904" y="268013"/>
                </a:lnTo>
                <a:lnTo>
                  <a:pt x="331076" y="331075"/>
                </a:lnTo>
                <a:lnTo>
                  <a:pt x="819807" y="772510"/>
                </a:lnTo>
                <a:lnTo>
                  <a:pt x="1119352" y="945931"/>
                </a:lnTo>
                <a:lnTo>
                  <a:pt x="1324304" y="1072055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/>
          <p:nvPr/>
        </p:nvSpPr>
        <p:spPr>
          <a:xfrm rot="14475531">
            <a:off x="4825207" y="51594"/>
            <a:ext cx="547687" cy="727075"/>
          </a:xfrm>
          <a:custGeom>
            <a:avLst/>
            <a:gdLst>
              <a:gd name="connsiteX0" fmla="*/ 1324304 w 1324304"/>
              <a:gd name="connsiteY0" fmla="*/ 1072055 h 1497724"/>
              <a:gd name="connsiteX1" fmla="*/ 1308538 w 1324304"/>
              <a:gd name="connsiteY1" fmla="*/ 1355834 h 1497724"/>
              <a:gd name="connsiteX2" fmla="*/ 1292773 w 1324304"/>
              <a:gd name="connsiteY2" fmla="*/ 1497724 h 1497724"/>
              <a:gd name="connsiteX3" fmla="*/ 993228 w 1324304"/>
              <a:gd name="connsiteY3" fmla="*/ 1213944 h 1497724"/>
              <a:gd name="connsiteX4" fmla="*/ 551793 w 1324304"/>
              <a:gd name="connsiteY4" fmla="*/ 740979 h 1497724"/>
              <a:gd name="connsiteX5" fmla="*/ 268014 w 1324304"/>
              <a:gd name="connsiteY5" fmla="*/ 394137 h 1497724"/>
              <a:gd name="connsiteX6" fmla="*/ 204952 w 1324304"/>
              <a:gd name="connsiteY6" fmla="*/ 472965 h 1497724"/>
              <a:gd name="connsiteX7" fmla="*/ 0 w 1324304"/>
              <a:gd name="connsiteY7" fmla="*/ 0 h 1497724"/>
              <a:gd name="connsiteX8" fmla="*/ 346842 w 1324304"/>
              <a:gd name="connsiteY8" fmla="*/ 236482 h 1497724"/>
              <a:gd name="connsiteX9" fmla="*/ 409904 w 1324304"/>
              <a:gd name="connsiteY9" fmla="*/ 268013 h 1497724"/>
              <a:gd name="connsiteX10" fmla="*/ 331076 w 1324304"/>
              <a:gd name="connsiteY10" fmla="*/ 331075 h 1497724"/>
              <a:gd name="connsiteX11" fmla="*/ 819807 w 1324304"/>
              <a:gd name="connsiteY11" fmla="*/ 772510 h 1497724"/>
              <a:gd name="connsiteX12" fmla="*/ 1119352 w 1324304"/>
              <a:gd name="connsiteY12" fmla="*/ 945931 h 1497724"/>
              <a:gd name="connsiteX13" fmla="*/ 1324304 w 1324304"/>
              <a:gd name="connsiteY13" fmla="*/ 1072055 h 14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4304" h="1497724">
                <a:moveTo>
                  <a:pt x="1324304" y="1072055"/>
                </a:moveTo>
                <a:lnTo>
                  <a:pt x="1308538" y="1355834"/>
                </a:lnTo>
                <a:lnTo>
                  <a:pt x="1292773" y="1497724"/>
                </a:lnTo>
                <a:lnTo>
                  <a:pt x="993228" y="1213944"/>
                </a:lnTo>
                <a:lnTo>
                  <a:pt x="551793" y="740979"/>
                </a:lnTo>
                <a:lnTo>
                  <a:pt x="268014" y="394137"/>
                </a:lnTo>
                <a:lnTo>
                  <a:pt x="204952" y="472965"/>
                </a:lnTo>
                <a:lnTo>
                  <a:pt x="0" y="0"/>
                </a:lnTo>
                <a:lnTo>
                  <a:pt x="346842" y="236482"/>
                </a:lnTo>
                <a:lnTo>
                  <a:pt x="409904" y="268013"/>
                </a:lnTo>
                <a:lnTo>
                  <a:pt x="331076" y="331075"/>
                </a:lnTo>
                <a:lnTo>
                  <a:pt x="819807" y="772510"/>
                </a:lnTo>
                <a:lnTo>
                  <a:pt x="1119352" y="945931"/>
                </a:lnTo>
                <a:lnTo>
                  <a:pt x="1324304" y="107205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 rot="1163795">
            <a:off x="4456113" y="788988"/>
            <a:ext cx="365125" cy="1201737"/>
          </a:xfrm>
          <a:custGeom>
            <a:avLst/>
            <a:gdLst>
              <a:gd name="connsiteX0" fmla="*/ 0 w 504497"/>
              <a:gd name="connsiteY0" fmla="*/ 1765738 h 1907628"/>
              <a:gd name="connsiteX1" fmla="*/ 204952 w 504497"/>
              <a:gd name="connsiteY1" fmla="*/ 1387366 h 1907628"/>
              <a:gd name="connsiteX2" fmla="*/ 331076 w 504497"/>
              <a:gd name="connsiteY2" fmla="*/ 930166 h 1907628"/>
              <a:gd name="connsiteX3" fmla="*/ 378373 w 504497"/>
              <a:gd name="connsiteY3" fmla="*/ 409904 h 1907628"/>
              <a:gd name="connsiteX4" fmla="*/ 315311 w 504497"/>
              <a:gd name="connsiteY4" fmla="*/ 409904 h 1907628"/>
              <a:gd name="connsiteX5" fmla="*/ 425669 w 504497"/>
              <a:gd name="connsiteY5" fmla="*/ 0 h 1907628"/>
              <a:gd name="connsiteX6" fmla="*/ 504497 w 504497"/>
              <a:gd name="connsiteY6" fmla="*/ 409904 h 1907628"/>
              <a:gd name="connsiteX7" fmla="*/ 425669 w 504497"/>
              <a:gd name="connsiteY7" fmla="*/ 409904 h 1907628"/>
              <a:gd name="connsiteX8" fmla="*/ 409904 w 504497"/>
              <a:gd name="connsiteY8" fmla="*/ 1087821 h 1907628"/>
              <a:gd name="connsiteX9" fmla="*/ 299545 w 504497"/>
              <a:gd name="connsiteY9" fmla="*/ 1513490 h 1907628"/>
              <a:gd name="connsiteX10" fmla="*/ 141890 w 504497"/>
              <a:gd name="connsiteY10" fmla="*/ 1907628 h 1907628"/>
              <a:gd name="connsiteX11" fmla="*/ 0 w 504497"/>
              <a:gd name="connsiteY11" fmla="*/ 1765738 h 19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497" h="1907628">
                <a:moveTo>
                  <a:pt x="0" y="1765738"/>
                </a:moveTo>
                <a:lnTo>
                  <a:pt x="204952" y="1387366"/>
                </a:lnTo>
                <a:lnTo>
                  <a:pt x="331076" y="930166"/>
                </a:lnTo>
                <a:lnTo>
                  <a:pt x="378373" y="409904"/>
                </a:lnTo>
                <a:lnTo>
                  <a:pt x="315311" y="409904"/>
                </a:lnTo>
                <a:lnTo>
                  <a:pt x="425669" y="0"/>
                </a:lnTo>
                <a:lnTo>
                  <a:pt x="504497" y="409904"/>
                </a:lnTo>
                <a:lnTo>
                  <a:pt x="425669" y="409904"/>
                </a:lnTo>
                <a:lnTo>
                  <a:pt x="409904" y="1087821"/>
                </a:lnTo>
                <a:lnTo>
                  <a:pt x="299545" y="1513490"/>
                </a:lnTo>
                <a:lnTo>
                  <a:pt x="141890" y="1907628"/>
                </a:lnTo>
                <a:lnTo>
                  <a:pt x="0" y="176573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 flipH="1">
            <a:off x="4038600" y="533400"/>
            <a:ext cx="762000" cy="1143000"/>
          </a:xfrm>
          <a:prstGeom prst="line">
            <a:avLst/>
          </a:prstGeom>
          <a:noFill/>
          <a:ln w="1079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H="1" flipV="1">
            <a:off x="7559675" y="698500"/>
            <a:ext cx="838200" cy="609600"/>
          </a:xfrm>
          <a:prstGeom prst="line">
            <a:avLst/>
          </a:prstGeom>
          <a:noFill/>
          <a:ln w="1079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61" name="TextBox 43"/>
          <p:cNvSpPr txBox="1">
            <a:spLocks noChangeArrowheads="1"/>
          </p:cNvSpPr>
          <p:nvPr/>
        </p:nvSpPr>
        <p:spPr bwMode="auto">
          <a:xfrm>
            <a:off x="2438400" y="22098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62" name="TextBox 44"/>
          <p:cNvSpPr txBox="1">
            <a:spLocks noChangeArrowheads="1"/>
          </p:cNvSpPr>
          <p:nvPr/>
        </p:nvSpPr>
        <p:spPr bwMode="auto">
          <a:xfrm rot="878489">
            <a:off x="6280150" y="38735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Sông</a:t>
            </a:r>
            <a:r>
              <a:rPr kumimoji="0" lang="en-US" altLang="en-US" sz="16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Chanh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>
            <a:off x="3276600" y="2482850"/>
            <a:ext cx="990600" cy="457200"/>
          </a:xfrm>
          <a:prstGeom prst="line">
            <a:avLst/>
          </a:prstGeom>
          <a:noFill/>
          <a:ln w="1079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64" name="TextBox 46"/>
          <p:cNvSpPr txBox="1">
            <a:spLocks noChangeArrowheads="1"/>
          </p:cNvSpPr>
          <p:nvPr/>
        </p:nvSpPr>
        <p:spPr bwMode="auto">
          <a:xfrm rot="1058753">
            <a:off x="1852613" y="2060575"/>
            <a:ext cx="1350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Sông Cấm</a:t>
            </a:r>
          </a:p>
        </p:txBody>
      </p:sp>
      <p:sp>
        <p:nvSpPr>
          <p:cNvPr id="14365" name="TextBox 47"/>
          <p:cNvSpPr txBox="1">
            <a:spLocks noChangeArrowheads="1"/>
          </p:cNvSpPr>
          <p:nvPr/>
        </p:nvSpPr>
        <p:spPr bwMode="auto">
          <a:xfrm rot="7081350">
            <a:off x="3619500" y="784225"/>
            <a:ext cx="210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sông Bạch Đằng</a:t>
            </a:r>
          </a:p>
        </p:txBody>
      </p:sp>
      <p:sp>
        <p:nvSpPr>
          <p:cNvPr id="14366" name="TextBox 46"/>
          <p:cNvSpPr txBox="1">
            <a:spLocks noChangeArrowheads="1"/>
          </p:cNvSpPr>
          <p:nvPr/>
        </p:nvSpPr>
        <p:spPr bwMode="auto">
          <a:xfrm rot="3046730">
            <a:off x="3965576" y="4322762"/>
            <a:ext cx="1833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Cửa Cấm</a:t>
            </a:r>
          </a:p>
        </p:txBody>
      </p:sp>
      <p:sp>
        <p:nvSpPr>
          <p:cNvPr id="14367" name="TextBox 46"/>
          <p:cNvSpPr txBox="1">
            <a:spLocks noChangeArrowheads="1"/>
          </p:cNvSpPr>
          <p:nvPr/>
        </p:nvSpPr>
        <p:spPr bwMode="auto">
          <a:xfrm rot="3046730">
            <a:off x="6892925" y="4179888"/>
            <a:ext cx="189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Cửa Nam Triệu</a:t>
            </a: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 flipH="1">
            <a:off x="4175125" y="17526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 flipH="1">
            <a:off x="3641725" y="15240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 flipH="1">
            <a:off x="4327525" y="16764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 flipH="1">
            <a:off x="3429000" y="18161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 flipH="1">
            <a:off x="3762375" y="17526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 flipH="1">
            <a:off x="3870325" y="16002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flipH="1">
            <a:off x="3533775" y="1647825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AutoShape 11"/>
          <p:cNvSpPr>
            <a:spLocks noChangeArrowheads="1"/>
          </p:cNvSpPr>
          <p:nvPr/>
        </p:nvSpPr>
        <p:spPr bwMode="auto">
          <a:xfrm flipH="1">
            <a:off x="4403725" y="144780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>
            <a:off x="4495800" y="2667000"/>
            <a:ext cx="990600" cy="762000"/>
          </a:xfrm>
          <a:prstGeom prst="line">
            <a:avLst/>
          </a:prstGeom>
          <a:noFill/>
          <a:ln w="1079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H="1" flipV="1">
            <a:off x="4267200" y="2438400"/>
            <a:ext cx="1371600" cy="9144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5867400" y="3352800"/>
            <a:ext cx="1143000" cy="76200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 flipH="1" flipV="1">
            <a:off x="4495800" y="2590800"/>
            <a:ext cx="990600" cy="762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92" name="Text Box 44"/>
          <p:cNvSpPr txBox="1">
            <a:spLocks noChangeArrowheads="1"/>
          </p:cNvSpPr>
          <p:nvPr/>
        </p:nvSpPr>
        <p:spPr bwMode="auto">
          <a:xfrm>
            <a:off x="457200" y="6491288"/>
            <a:ext cx="807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chiến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Bạch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Đằng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938</a:t>
            </a:r>
          </a:p>
        </p:txBody>
      </p:sp>
    </p:spTree>
    <p:extLst>
      <p:ext uri="{BB962C8B-B14F-4D97-AF65-F5344CB8AC3E}">
        <p14:creationId xmlns:p14="http://schemas.microsoft.com/office/powerpoint/2010/main" val="38994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9167 -0.1111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12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  <p:bldP spid="29700" grpId="0" animBg="1"/>
      <p:bldP spid="29700" grpId="1" animBg="1"/>
      <p:bldP spid="29701" grpId="0" animBg="1"/>
      <p:bldP spid="29701" grpId="1" animBg="1"/>
      <p:bldP spid="29702" grpId="0" animBg="1"/>
      <p:bldP spid="29702" grpId="1" animBg="1"/>
      <p:bldP spid="29703" grpId="0" animBg="1"/>
      <p:bldP spid="29703" grpId="1" animBg="1"/>
      <p:bldP spid="29704" grpId="0" animBg="1"/>
      <p:bldP spid="29704" grpId="1" animBg="1"/>
      <p:bldP spid="29705" grpId="0" animBg="1"/>
      <p:bldP spid="29705" grpId="1" animBg="1"/>
      <p:bldP spid="29706" grpId="0" animBg="1"/>
      <p:bldP spid="2970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42900" y="2819400"/>
            <a:ext cx="7200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33375" y="2447925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Video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diễn biến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682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85750" y="95250"/>
            <a:ext cx="8534400" cy="5715000"/>
            <a:chOff x="180" y="60"/>
            <a:chExt cx="5376" cy="3600"/>
          </a:xfrm>
        </p:grpSpPr>
        <p:sp>
          <p:nvSpPr>
            <p:cNvPr id="212018" name="AutoShape 50"/>
            <p:cNvSpPr>
              <a:spLocks noChangeArrowheads="1"/>
            </p:cNvSpPr>
            <p:nvPr/>
          </p:nvSpPr>
          <p:spPr bwMode="auto">
            <a:xfrm>
              <a:off x="180" y="60"/>
              <a:ext cx="2652" cy="1764"/>
            </a:xfrm>
            <a:prstGeom prst="bevel">
              <a:avLst>
                <a:gd name="adj" fmla="val 3032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pic>
          <p:nvPicPr>
            <p:cNvPr id="31749" name="Picture 61" descr="456847829_a3b38d19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40"/>
              <a:ext cx="2436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030" name="AutoShape 62"/>
            <p:cNvSpPr>
              <a:spLocks noChangeArrowheads="1"/>
            </p:cNvSpPr>
            <p:nvPr/>
          </p:nvSpPr>
          <p:spPr bwMode="auto">
            <a:xfrm>
              <a:off x="2904" y="60"/>
              <a:ext cx="2652" cy="1764"/>
            </a:xfrm>
            <a:prstGeom prst="bevel">
              <a:avLst>
                <a:gd name="adj" fmla="val 3032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212031" name="AutoShape 63"/>
            <p:cNvSpPr>
              <a:spLocks noChangeArrowheads="1"/>
            </p:cNvSpPr>
            <p:nvPr/>
          </p:nvSpPr>
          <p:spPr bwMode="auto">
            <a:xfrm>
              <a:off x="2904" y="1896"/>
              <a:ext cx="2652" cy="1764"/>
            </a:xfrm>
            <a:prstGeom prst="bevel">
              <a:avLst>
                <a:gd name="adj" fmla="val 3032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212032" name="AutoShape 64"/>
            <p:cNvSpPr>
              <a:spLocks noChangeArrowheads="1"/>
            </p:cNvSpPr>
            <p:nvPr/>
          </p:nvSpPr>
          <p:spPr bwMode="auto">
            <a:xfrm>
              <a:off x="180" y="1896"/>
              <a:ext cx="2652" cy="1764"/>
            </a:xfrm>
            <a:prstGeom prst="bevel">
              <a:avLst>
                <a:gd name="adj" fmla="val 3032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pic>
          <p:nvPicPr>
            <p:cNvPr id="31753" name="Picture 65" descr="456827777_cd9d5ae60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91" y="156"/>
              <a:ext cx="2484" cy="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66" descr="456827789_51117d1d6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" y="1985"/>
              <a:ext cx="2432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Picture 67" descr="456827827_5e64501e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96" y="1985"/>
              <a:ext cx="2488" cy="1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7" name="Text Box 68"/>
          <p:cNvSpPr txBox="1">
            <a:spLocks noChangeArrowheads="1"/>
          </p:cNvSpPr>
          <p:nvPr/>
        </p:nvSpPr>
        <p:spPr bwMode="auto">
          <a:xfrm>
            <a:off x="228600" y="6019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dấu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tích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cọc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gỗ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trận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Bạch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Đằng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còn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1" name="AutoShape 7"/>
          <p:cNvSpPr>
            <a:spLocks noChangeArrowheads="1"/>
          </p:cNvSpPr>
          <p:nvPr/>
        </p:nvSpPr>
        <p:spPr bwMode="auto">
          <a:xfrm>
            <a:off x="438150" y="285750"/>
            <a:ext cx="8286750" cy="5276850"/>
          </a:xfrm>
          <a:prstGeom prst="bevel">
            <a:avLst>
              <a:gd name="adj" fmla="val 3032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2771" name="Text Box 10"/>
          <p:cNvSpPr txBox="1">
            <a:spLocks noChangeArrowheads="1"/>
          </p:cNvSpPr>
          <p:nvPr/>
        </p:nvSpPr>
        <p:spPr bwMode="auto">
          <a:xfrm>
            <a:off x="228600" y="588645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Sông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Bạch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Đằng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ngày</a:t>
            </a:r>
            <a:r>
              <a:rPr lang="en-US" sz="2800" i="1" dirty="0">
                <a:latin typeface="Times New Roman" pitchFamily="18" charset="0"/>
                <a:ea typeface="-윤고딕140" pitchFamily="18" charset="-127"/>
                <a:cs typeface="Times New Roman" pitchFamily="18" charset="0"/>
              </a:rPr>
              <a:t> nay.</a:t>
            </a:r>
          </a:p>
        </p:txBody>
      </p:sp>
      <p:pic>
        <p:nvPicPr>
          <p:cNvPr id="210958" name="songbd nay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23900" y="571500"/>
            <a:ext cx="7696200" cy="4705350"/>
          </a:xfrm>
        </p:spPr>
      </p:pic>
    </p:spTree>
  </p:cSld>
  <p:clrMapOvr>
    <a:masterClrMapping/>
  </p:clrMapOvr>
  <p:transition>
    <p:cover dir="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2" fill="hold"/>
                                        <p:tgtEl>
                                          <p:spTgt spid="2109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095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200" y="6254750"/>
            <a:ext cx="894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-윤고딕140" pitchFamily="18" charset="-127"/>
                <a:cs typeface="Arial" panose="020B0604020202020204" pitchFamily="34" charset="0"/>
              </a:rPr>
              <a:t>Lăng Ngô Quyền ở xã Đường Lâm (thị xã Sơn Tây, Hà Tây)</a:t>
            </a:r>
          </a:p>
        </p:txBody>
      </p:sp>
      <p:pic>
        <p:nvPicPr>
          <p:cNvPr id="4" name="Picture 3" descr="kinh-nghiem-du-lich-lang-co-duong-lam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553200" cy="58007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95400" y="60960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Đền thờ Ngô Quyền ở Đường Lâm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(Sơn Tây-Hà Nội)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2600" y="62484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Tượng Ngô Quyền (Hải Phòng)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33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854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50B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 NHỚ CÔNG ƠN NGÔ QUYỀN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191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ach d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472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uong bach d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go quy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513"/>
            <a:ext cx="9144000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433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27214" y="1676400"/>
            <a:ext cx="8983133" cy="381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tabLst>
                <a:tab pos="347663" algn="l"/>
              </a:tabLst>
            </a:pPr>
            <a:r>
              <a:rPr lang="en-US" sz="3200" b="1" i="1" dirty="0" err="1">
                <a:solidFill>
                  <a:srgbClr val="FF0000"/>
                </a:solidFill>
                <a:latin typeface=".VnTime" pitchFamily="34" charset="0"/>
              </a:rPr>
              <a:t>Ghi</a:t>
            </a:r>
            <a:r>
              <a:rPr lang="en-US" sz="32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.VnTime" pitchFamily="34" charset="0"/>
              </a:rPr>
              <a:t>nhí</a:t>
            </a:r>
            <a:r>
              <a:rPr lang="en-US" sz="3200" b="1" i="1" dirty="0">
                <a:solidFill>
                  <a:srgbClr val="FF0000"/>
                </a:solidFill>
                <a:latin typeface=".VnTime" pitchFamily="34" charset="0"/>
              </a:rPr>
              <a:t>:</a:t>
            </a:r>
          </a:p>
          <a:p>
            <a:pPr eaLnBrk="1" hangingPunct="1">
              <a:tabLst>
                <a:tab pos="347663" algn="l"/>
              </a:tabLst>
            </a:pPr>
            <a:r>
              <a:rPr lang="en-US" sz="2000" b="1" i="1" dirty="0">
                <a:solidFill>
                  <a:srgbClr val="660033"/>
                </a:solidFill>
                <a:latin typeface=".VnTime" pitchFamily="34" charset="0"/>
              </a:rPr>
              <a:t>		</a:t>
            </a:r>
            <a:r>
              <a:rPr lang="en-US" sz="2800" i="1" dirty="0" err="1">
                <a:latin typeface=".VnTime" pitchFamily="34" charset="0"/>
              </a:rPr>
              <a:t>Qu©n</a:t>
            </a:r>
            <a:r>
              <a:rPr lang="en-US" sz="2800" i="1" dirty="0">
                <a:latin typeface=".VnTime" pitchFamily="34" charset="0"/>
              </a:rPr>
              <a:t> Nam </a:t>
            </a:r>
            <a:r>
              <a:rPr lang="en-US" sz="2800" i="1" dirty="0" err="1">
                <a:latin typeface=".VnTime" pitchFamily="34" charset="0"/>
              </a:rPr>
              <a:t>H¸n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kÐo</a:t>
            </a:r>
            <a:r>
              <a:rPr lang="en-US" sz="2800" i="1" dirty="0">
                <a:latin typeface=".VnTime" pitchFamily="34" charset="0"/>
              </a:rPr>
              <a:t> sang ®¸</a:t>
            </a:r>
            <a:r>
              <a:rPr lang="en-US" sz="2800" i="1" dirty="0" err="1">
                <a:latin typeface=".VnTime" pitchFamily="34" charset="0"/>
              </a:rPr>
              <a:t>nh</a:t>
            </a:r>
            <a:r>
              <a:rPr lang="en-US" sz="2800" i="1" dirty="0">
                <a:latin typeface=".VnTime" pitchFamily="34" charset="0"/>
              </a:rPr>
              <a:t> n­</a:t>
            </a:r>
            <a:r>
              <a:rPr lang="vi-VN" sz="2800" i="1" dirty="0">
                <a:latin typeface="+mj-lt"/>
              </a:rPr>
              <a:t>ư</a:t>
            </a:r>
            <a:r>
              <a:rPr lang="en-US" sz="2800" i="1" dirty="0" err="1">
                <a:latin typeface=".VnTime" pitchFamily="34" charset="0"/>
              </a:rPr>
              <a:t>íc</a:t>
            </a:r>
            <a:r>
              <a:rPr lang="en-US" sz="2800" i="1" dirty="0">
                <a:latin typeface=".VnTime" pitchFamily="34" charset="0"/>
              </a:rPr>
              <a:t> ta. Ng« </a:t>
            </a:r>
            <a:r>
              <a:rPr lang="en-US" sz="2800" i="1" dirty="0" err="1">
                <a:latin typeface=".VnTime" pitchFamily="34" charset="0"/>
              </a:rPr>
              <a:t>QuyÒn</a:t>
            </a:r>
            <a:r>
              <a:rPr lang="en-US" sz="2800" i="1" dirty="0">
                <a:latin typeface=".VnTime" pitchFamily="34" charset="0"/>
              </a:rPr>
              <a:t> </a:t>
            </a:r>
          </a:p>
          <a:p>
            <a:pPr eaLnBrk="1" hangingPunct="1">
              <a:tabLst>
                <a:tab pos="347663" algn="l"/>
              </a:tabLst>
            </a:pPr>
            <a:r>
              <a:rPr lang="en-US" sz="2800" i="1" dirty="0" err="1">
                <a:latin typeface=".VnTime" pitchFamily="34" charset="0"/>
              </a:rPr>
              <a:t>chØ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huy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qu©n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d©n</a:t>
            </a:r>
            <a:r>
              <a:rPr lang="en-US" sz="2800" i="1" dirty="0">
                <a:latin typeface=".VnTime" pitchFamily="34" charset="0"/>
              </a:rPr>
              <a:t> ta, </a:t>
            </a:r>
            <a:r>
              <a:rPr lang="en-US" sz="2800" i="1" dirty="0" err="1">
                <a:latin typeface=".VnTime" pitchFamily="34" charset="0"/>
              </a:rPr>
              <a:t>lîi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dông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thuû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triÒu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lªn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xuèng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trªn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s«ng</a:t>
            </a:r>
            <a:r>
              <a:rPr lang="en-US" sz="2800" i="1" dirty="0">
                <a:latin typeface=".VnTime" pitchFamily="34" charset="0"/>
              </a:rPr>
              <a:t> </a:t>
            </a:r>
          </a:p>
          <a:p>
            <a:pPr eaLnBrk="1" hangingPunct="1">
              <a:tabLst>
                <a:tab pos="347663" algn="l"/>
              </a:tabLst>
            </a:pPr>
            <a:r>
              <a:rPr lang="en-US" sz="2800" i="1" dirty="0">
                <a:latin typeface=".VnTime" pitchFamily="34" charset="0"/>
              </a:rPr>
              <a:t>B¹ch §»ng, </a:t>
            </a:r>
            <a:r>
              <a:rPr lang="en-US" sz="2800" i="1" dirty="0" err="1">
                <a:latin typeface=".VnTime" pitchFamily="34" charset="0"/>
              </a:rPr>
              <a:t>nhö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giÆc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vµo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b·i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cäc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råi</a:t>
            </a:r>
            <a:r>
              <a:rPr lang="en-US" sz="2800" i="1" dirty="0">
                <a:latin typeface=".VnTime" pitchFamily="34" charset="0"/>
              </a:rPr>
              <a:t> ®¸</a:t>
            </a:r>
            <a:r>
              <a:rPr lang="en-US" sz="2800" i="1" dirty="0" err="1">
                <a:latin typeface=".VnTime" pitchFamily="34" charset="0"/>
              </a:rPr>
              <a:t>nh</a:t>
            </a:r>
            <a:r>
              <a:rPr lang="en-US" sz="2800" i="1" dirty="0">
                <a:latin typeface=".VnTime" pitchFamily="34" charset="0"/>
              </a:rPr>
              <a:t> tan </a:t>
            </a:r>
            <a:r>
              <a:rPr lang="en-US" sz="2800" i="1" dirty="0" err="1">
                <a:latin typeface=".VnTime" pitchFamily="34" charset="0"/>
              </a:rPr>
              <a:t>qu©n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x©m</a:t>
            </a:r>
            <a:r>
              <a:rPr lang="en-US" sz="2800" i="1" dirty="0">
                <a:latin typeface=".VnTime" pitchFamily="34" charset="0"/>
              </a:rPr>
              <a:t> </a:t>
            </a:r>
          </a:p>
          <a:p>
            <a:pPr eaLnBrk="1" hangingPunct="1">
              <a:tabLst>
                <a:tab pos="347663" algn="l"/>
              </a:tabLst>
            </a:pPr>
            <a:r>
              <a:rPr lang="en-US" sz="2800" i="1" dirty="0">
                <a:latin typeface=".VnTime" pitchFamily="34" charset="0"/>
              </a:rPr>
              <a:t>l­</a:t>
            </a:r>
            <a:r>
              <a:rPr lang="vi-VN" sz="2800" i="1" dirty="0">
                <a:latin typeface="+mj-lt"/>
              </a:rPr>
              <a:t>ư</a:t>
            </a:r>
            <a:r>
              <a:rPr lang="en-US" sz="2800" i="1" dirty="0" err="1">
                <a:latin typeface=".VnTime" pitchFamily="34" charset="0"/>
              </a:rPr>
              <a:t>îc</a:t>
            </a:r>
            <a:r>
              <a:rPr lang="en-US" sz="2800" i="1" dirty="0">
                <a:latin typeface=".VnTime" pitchFamily="34" charset="0"/>
              </a:rPr>
              <a:t> (</a:t>
            </a:r>
            <a:r>
              <a:rPr lang="en-US" sz="2800" i="1" dirty="0" err="1">
                <a:latin typeface=".VnTime" pitchFamily="34" charset="0"/>
              </a:rPr>
              <a:t>n¨m</a:t>
            </a:r>
            <a:r>
              <a:rPr lang="en-US" sz="2800" i="1" dirty="0">
                <a:latin typeface=".VnTime" pitchFamily="34" charset="0"/>
              </a:rPr>
              <a:t> 938).</a:t>
            </a:r>
          </a:p>
          <a:p>
            <a:pPr eaLnBrk="1" hangingPunct="1">
              <a:tabLst>
                <a:tab pos="347663" algn="l"/>
              </a:tabLst>
            </a:pPr>
            <a:r>
              <a:rPr lang="en-US" sz="2800" i="1" dirty="0">
                <a:latin typeface=".VnTime" pitchFamily="34" charset="0"/>
              </a:rPr>
              <a:t>		Ng« </a:t>
            </a:r>
            <a:r>
              <a:rPr lang="en-US" sz="2800" i="1" dirty="0" err="1">
                <a:latin typeface=".VnTime" pitchFamily="34" charset="0"/>
              </a:rPr>
              <a:t>QuyÒn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lªn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ng«i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vua</a:t>
            </a:r>
            <a:r>
              <a:rPr lang="en-US" sz="2800" i="1" dirty="0">
                <a:latin typeface=".VnTime" pitchFamily="34" charset="0"/>
              </a:rPr>
              <a:t> ®· </a:t>
            </a:r>
            <a:r>
              <a:rPr lang="en-US" sz="2800" i="1" dirty="0" err="1">
                <a:latin typeface=".VnTime" pitchFamily="34" charset="0"/>
              </a:rPr>
              <a:t>kÕt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thóc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hoµn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toµn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thêi</a:t>
            </a:r>
            <a:r>
              <a:rPr lang="en-US" sz="2800" i="1" dirty="0">
                <a:latin typeface=".VnTime" pitchFamily="34" charset="0"/>
              </a:rPr>
              <a:t> </a:t>
            </a:r>
          </a:p>
          <a:p>
            <a:pPr eaLnBrk="1" hangingPunct="1">
              <a:tabLst>
                <a:tab pos="347663" algn="l"/>
              </a:tabLst>
            </a:pPr>
            <a:r>
              <a:rPr lang="en-US" sz="2800" i="1" dirty="0">
                <a:latin typeface=".VnTime" pitchFamily="34" charset="0"/>
              </a:rPr>
              <a:t>k× ®« </a:t>
            </a:r>
            <a:r>
              <a:rPr lang="en-US" sz="2800" i="1" dirty="0" err="1">
                <a:latin typeface=".VnTime" pitchFamily="34" charset="0"/>
              </a:rPr>
              <a:t>hé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cña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phong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kiÕn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ph­</a:t>
            </a:r>
            <a:r>
              <a:rPr lang="vi-VN" sz="2800" i="1" dirty="0">
                <a:latin typeface="+mj-lt"/>
              </a:rPr>
              <a:t>ư</a:t>
            </a:r>
            <a:r>
              <a:rPr lang="en-US" sz="2800" i="1" dirty="0">
                <a:latin typeface=".VnTime" pitchFamily="34" charset="0"/>
              </a:rPr>
              <a:t>¬ng B¾c vµ </a:t>
            </a:r>
            <a:r>
              <a:rPr lang="en-US" sz="2800" i="1" dirty="0" err="1">
                <a:latin typeface=".VnTime" pitchFamily="34" charset="0"/>
              </a:rPr>
              <a:t>më</a:t>
            </a:r>
            <a:r>
              <a:rPr lang="en-US" sz="2800" i="1" dirty="0">
                <a:latin typeface=".VnTime" pitchFamily="34" charset="0"/>
              </a:rPr>
              <a:t> ®</a:t>
            </a:r>
            <a:r>
              <a:rPr lang="en-US" sz="2800" i="1" dirty="0" err="1">
                <a:latin typeface=".VnTime" pitchFamily="34" charset="0"/>
              </a:rPr>
              <a:t>Çu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cho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thêi</a:t>
            </a:r>
            <a:r>
              <a:rPr lang="en-US" sz="2800" i="1" dirty="0">
                <a:latin typeface=".VnTime" pitchFamily="34" charset="0"/>
              </a:rPr>
              <a:t> k× </a:t>
            </a:r>
          </a:p>
          <a:p>
            <a:pPr eaLnBrk="1" hangingPunct="1">
              <a:tabLst>
                <a:tab pos="347663" algn="l"/>
              </a:tabLst>
            </a:pPr>
            <a:r>
              <a:rPr lang="en-US" sz="2800" i="1" dirty="0">
                <a:latin typeface=".VnTime" pitchFamily="34" charset="0"/>
              </a:rPr>
              <a:t>®</a:t>
            </a:r>
            <a:r>
              <a:rPr lang="en-US" sz="2800" i="1" dirty="0" err="1">
                <a:latin typeface=".VnTime" pitchFamily="34" charset="0"/>
              </a:rPr>
              <a:t>éc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lËp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l©u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dµi</a:t>
            </a:r>
            <a:r>
              <a:rPr lang="en-US" sz="2800" i="1" dirty="0">
                <a:latin typeface=".VnTime" pitchFamily="34" charset="0"/>
              </a:rPr>
              <a:t> </a:t>
            </a:r>
            <a:r>
              <a:rPr lang="en-US" sz="2800" i="1" dirty="0" err="1">
                <a:latin typeface=".VnTime" pitchFamily="34" charset="0"/>
              </a:rPr>
              <a:t>cña</a:t>
            </a:r>
            <a:r>
              <a:rPr lang="en-US" sz="2800" i="1" dirty="0">
                <a:latin typeface=".VnTime" pitchFamily="34" charset="0"/>
              </a:rPr>
              <a:t> n</a:t>
            </a:r>
            <a:r>
              <a:rPr lang="vi-VN" sz="2800" i="1" dirty="0">
                <a:latin typeface="+mj-lt"/>
              </a:rPr>
              <a:t>ư</a:t>
            </a:r>
            <a:r>
              <a:rPr lang="en-US" sz="2800" i="1" dirty="0">
                <a:latin typeface=".VnTime" pitchFamily="34" charset="0"/>
              </a:rPr>
              <a:t>­</a:t>
            </a:r>
            <a:r>
              <a:rPr lang="en-US" sz="2800" i="1" dirty="0" err="1">
                <a:latin typeface=".VnTime" pitchFamily="34" charset="0"/>
              </a:rPr>
              <a:t>íc</a:t>
            </a:r>
            <a:r>
              <a:rPr lang="en-US" sz="2800" i="1" dirty="0">
                <a:latin typeface=".VnTime" pitchFamily="34" charset="0"/>
              </a:rPr>
              <a:t>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800px-Chienthangbachd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9414"/>
            <a:ext cx="9197163" cy="68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1447800"/>
            <a:ext cx="8305800" cy="16927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solidFill>
                  <a:srgbClr val="E60C0C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TRÒ CHƠI</a:t>
            </a:r>
          </a:p>
          <a:p>
            <a:pPr>
              <a:lnSpc>
                <a:spcPct val="130000"/>
              </a:lnSpc>
            </a:pPr>
            <a:r>
              <a:rPr lang="en-US" sz="4000" b="1" smtClean="0">
                <a:solidFill>
                  <a:srgbClr val="FF990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MẶT TRỜI THÔNG THÁI</a:t>
            </a:r>
            <a:endParaRPr lang="en-US" b="1" dirty="0">
              <a:solidFill>
                <a:srgbClr val="E60C0C"/>
              </a:solidFill>
              <a:latin typeface="Times New Roman" panose="02020603050405020304" pitchFamily="18" charset="0"/>
              <a:ea typeface="-윤고딕140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4712" y="3898106"/>
            <a:ext cx="6400800" cy="1274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E60C0C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E60C0C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60C0C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E60C0C"/>
              </a:solidFill>
              <a:latin typeface="Times New Roman" panose="02020603050405020304" pitchFamily="18" charset="0"/>
              <a:ea typeface="-윤고딕140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EM YÊU LỊCH SỬ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ea typeface="-윤고딕140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600200" y="3408363"/>
            <a:ext cx="5715000" cy="2230437"/>
          </a:xfrm>
          <a:prstGeom prst="cloud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286000" y="4572000"/>
            <a:ext cx="4648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solidFill>
                  <a:srgbClr val="0000FF">
                    <a:alpha val="70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Qu©n Nam H¸n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8382000" cy="248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đã lãnh đạo nhân dân ta đánh thắng </a:t>
            </a:r>
            <a:r>
              <a:rPr lang="en-US" sz="36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xâm lược nào</a:t>
            </a:r>
            <a:r>
              <a:rPr lang="en-US" sz="36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460" name="Picture 4" descr="th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886450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1665744"/>
            <a:ext cx="838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người sang cầu cứu quân Nam Hán?</a:t>
            </a:r>
          </a:p>
          <a:p>
            <a:pPr>
              <a:lnSpc>
                <a:spcPct val="150000"/>
              </a:lnSpc>
            </a:pPr>
            <a:endParaRPr lang="en-US" sz="2800" b="1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2800" b="1">
              <a:solidFill>
                <a:srgbClr val="FF6600"/>
              </a:solidFill>
              <a:latin typeface=".VnTime" panose="020B7200000000000000" pitchFamily="34" charset="0"/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057400" y="4038600"/>
            <a:ext cx="5181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mtClean="0">
                <a:solidFill>
                  <a:srgbClr val="0000FF">
                    <a:alpha val="70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Shelley Allegro"/>
              </a:rPr>
              <a:t>Kiều Công Tiễn</a:t>
            </a:r>
            <a:endParaRPr lang="en-US" sz="4000" b="1" kern="10">
              <a:solidFill>
                <a:srgbClr val="0000FF">
                  <a:alpha val="70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Shelley Allegro"/>
            </a:endParaRPr>
          </a:p>
        </p:txBody>
      </p:sp>
      <p:pic>
        <p:nvPicPr>
          <p:cNvPr id="18437" name="Picture 5" descr="th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886450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382000" cy="165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người chỉ huy quân Nam Hán?</a:t>
            </a:r>
            <a:endParaRPr lang="en-US" altLang="en-US" sz="3600" b="1">
              <a:solidFill>
                <a:srgbClr val="FF6600"/>
              </a:solidFill>
              <a:latin typeface=".VnVogue" pitchFamily="34" charset="0"/>
            </a:endParaRP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981200" y="3962400"/>
            <a:ext cx="5181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mtClean="0">
                <a:solidFill>
                  <a:srgbClr val="0000FF">
                    <a:alpha val="70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Shelley Allegro"/>
              </a:rPr>
              <a:t>Thái tử Hoằng Tháo</a:t>
            </a:r>
            <a:endParaRPr lang="en-US" sz="4000" b="1" kern="10">
              <a:solidFill>
                <a:srgbClr val="0000FF">
                  <a:alpha val="70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Shelley Allegro"/>
            </a:endParaRPr>
          </a:p>
        </p:txBody>
      </p:sp>
      <p:pic>
        <p:nvPicPr>
          <p:cNvPr id="17413" name="Picture 5" descr="th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886450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38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8392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kháng chiến chống quân Nam Hán trên sông Bạch Đằng diễn ra vào năm nào?</a:t>
            </a:r>
          </a:p>
          <a:p>
            <a:pPr algn="just">
              <a:spcBef>
                <a:spcPct val="50000"/>
              </a:spcBef>
            </a:pPr>
            <a:endParaRPr lang="en-US" altLang="en-US" sz="2800" b="1">
              <a:solidFill>
                <a:srgbClr val="FF6600"/>
              </a:solidFill>
              <a:latin typeface=".VnVogue" pitchFamily="34" charset="0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362200" y="4495800"/>
            <a:ext cx="4419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mtClean="0">
                <a:solidFill>
                  <a:srgbClr val="0000FF">
                    <a:alpha val="70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Shelley Allegro"/>
              </a:rPr>
              <a:t>Năm </a:t>
            </a:r>
            <a:r>
              <a:rPr lang="en-US" sz="4000" b="1" kern="10">
                <a:solidFill>
                  <a:srgbClr val="0000FF">
                    <a:alpha val="70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Shelley Allegro"/>
              </a:rPr>
              <a:t>938</a:t>
            </a:r>
          </a:p>
        </p:txBody>
      </p:sp>
      <p:pic>
        <p:nvPicPr>
          <p:cNvPr id="16388" name="Picture 4" descr="th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867400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686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đã dùng vật gì đóng xuống sông Bạch Đằng khiến cho thuyền địch bị đắm?</a:t>
            </a:r>
          </a:p>
          <a:p>
            <a:pPr algn="just">
              <a:spcBef>
                <a:spcPct val="50000"/>
              </a:spcBef>
            </a:pPr>
            <a:endParaRPr lang="en-US" altLang="en-US" sz="2800" b="1">
              <a:solidFill>
                <a:srgbClr val="FF6600"/>
              </a:solidFill>
              <a:latin typeface=".VnVogue" pitchFamily="34" charset="0"/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362200" y="4495800"/>
            <a:ext cx="487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mtClean="0">
                <a:solidFill>
                  <a:srgbClr val="0000FF">
                    <a:alpha val="70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Shelley Allegro"/>
              </a:rPr>
              <a:t>Cọc gỗ đầu nhọn</a:t>
            </a:r>
            <a:endParaRPr lang="en-US" sz="4000" b="1" kern="10">
              <a:solidFill>
                <a:srgbClr val="0000FF">
                  <a:alpha val="70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Shelley Allegro"/>
            </a:endParaRPr>
          </a:p>
        </p:txBody>
      </p:sp>
      <p:pic>
        <p:nvPicPr>
          <p:cNvPr id="15364" name="Picture 4" descr="th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886450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8686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đã lợi dụng hiện tượng gì của sông Bạch Đằng để đánh thắng quân địch?</a:t>
            </a:r>
          </a:p>
          <a:p>
            <a:pPr algn="just">
              <a:spcBef>
                <a:spcPct val="50000"/>
              </a:spcBef>
            </a:pPr>
            <a:endParaRPr lang="en-US" altLang="en-US" sz="2800" b="1">
              <a:solidFill>
                <a:srgbClr val="FF6600"/>
              </a:solidFill>
              <a:latin typeface=".VnVogue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95400" y="449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i="1" smtClean="0">
                <a:solidFill>
                  <a:srgbClr val="1914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thủy triều</a:t>
            </a:r>
            <a:endParaRPr lang="en-US" altLang="en-US" sz="4400" b="1" i="1">
              <a:solidFill>
                <a:srgbClr val="1914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5" descr="th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886450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763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</a:t>
            </a:r>
            <a:r>
              <a:rPr lang="en-US" altLang="en-US" sz="36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vua năm nào và chọn kinh đô ở đâu?</a:t>
            </a:r>
            <a:endParaRPr lang="en-US" altLang="en-US" sz="3600" b="1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676400" y="4114800"/>
            <a:ext cx="57912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000" b="1" kern="10" smtClean="0">
                <a:solidFill>
                  <a:srgbClr val="0000FF">
                    <a:alpha val="70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pt-BR" sz="4000" b="1" kern="10">
                <a:solidFill>
                  <a:srgbClr val="0000FF">
                    <a:alpha val="70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939</a:t>
            </a:r>
          </a:p>
          <a:p>
            <a:pPr algn="ctr"/>
            <a:r>
              <a:rPr lang="pt-BR" sz="4000" b="1" kern="10">
                <a:solidFill>
                  <a:srgbClr val="0000FF">
                    <a:alpha val="70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 </a:t>
            </a:r>
            <a:r>
              <a:rPr lang="pt-BR" sz="4000" b="1" kern="10" smtClean="0">
                <a:solidFill>
                  <a:srgbClr val="0000FF">
                    <a:alpha val="70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 ở Cổ Loa</a:t>
            </a:r>
            <a:endParaRPr lang="en-US" sz="4000" b="1" kern="10">
              <a:solidFill>
                <a:srgbClr val="0000FF">
                  <a:alpha val="70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th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886450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382000" cy="165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thờ Ngô Quyền ở đâu?</a:t>
            </a:r>
            <a:endParaRPr lang="en-US" sz="3600" b="1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04800" y="3505200"/>
            <a:ext cx="86106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191486"/>
                </a:solidFill>
                <a:latin typeface=".VnTifani HeavyH" pitchFamily="34" charset="0"/>
              </a:rPr>
              <a:t>xã Đường Lâm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191486"/>
                </a:solidFill>
                <a:latin typeface=".VnTifani Heavy" pitchFamily="34" charset="0"/>
              </a:rPr>
              <a:t>(Thị xã Sơn Tây, Hà Tây)</a:t>
            </a:r>
            <a:endParaRPr lang="en-US" altLang="en-US" sz="4400" b="1">
              <a:solidFill>
                <a:srgbClr val="191486"/>
              </a:solidFill>
              <a:latin typeface=".VnTifani Heavy" pitchFamily="34" charset="0"/>
            </a:endParaRPr>
          </a:p>
        </p:txBody>
      </p:sp>
      <p:pic>
        <p:nvPicPr>
          <p:cNvPr id="12295" name="Picture 7" descr="th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886450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828800" y="2895600"/>
            <a:ext cx="5715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4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.VnVogue"/>
              </a:rPr>
              <a:t>Xin trân trọng cảm ơn!</a:t>
            </a:r>
            <a:endParaRPr lang="en-US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latin typeface=".VnVogue"/>
            </a:endParaRPr>
          </a:p>
        </p:txBody>
      </p:sp>
      <p:pic>
        <p:nvPicPr>
          <p:cNvPr id="38915" name="Picture 3" descr="9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38800"/>
            <a:ext cx="68580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9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38800"/>
            <a:ext cx="68580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4800" y="42545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  <a:spcAft>
                <a:spcPct val="100000"/>
              </a:spcAft>
            </a:pPr>
            <a:r>
              <a:rPr lang="en-US" altLang="en-US" sz="36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BodoniH" pitchFamily="34" charset="0"/>
              </a:rPr>
              <a:t>TẬP THỂ LỚP 4A1</a:t>
            </a:r>
            <a:endParaRPr lang="en-US" altLang="en-US" sz="3600" b="1">
              <a:solidFill>
                <a:srgbClr val="00B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.VnBodoniH" pitchFamily="34" charset="0"/>
            </a:endParaRPr>
          </a:p>
        </p:txBody>
      </p:sp>
      <p:pic>
        <p:nvPicPr>
          <p:cNvPr id="38918" name="Picture 6" descr="9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38800"/>
            <a:ext cx="68580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2755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4384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X vào ô       những thông tin đúng về Ngô Quyền: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là người Đường Lâm (Hà Tây).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là con rể Dương Đình Nghệ.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chỉ huy quân dân ta đánh quân Nam Hán.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trận Bạch Đằng, Ngô Quyền lên ngôi vua.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2514600"/>
            <a:ext cx="304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7772400" y="2971800"/>
            <a:ext cx="304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2400" y="3505200"/>
            <a:ext cx="304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0" y="4038600"/>
            <a:ext cx="304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0" y="4572000"/>
            <a:ext cx="304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990600" y="2438400"/>
            <a:ext cx="7010400" cy="1905000"/>
          </a:xfrm>
          <a:prstGeom prst="cloudCallout">
            <a:avLst>
              <a:gd name="adj1" fmla="val 48234"/>
              <a:gd name="adj2" fmla="val 8646"/>
            </a:avLst>
          </a:prstGeom>
          <a:solidFill>
            <a:srgbClr val="FFFFFF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4114800" cy="3111500"/>
            <a:chOff x="0" y="0"/>
            <a:chExt cx="5760" cy="4545"/>
          </a:xfrm>
        </p:grpSpPr>
        <p:pic>
          <p:nvPicPr>
            <p:cNvPr id="7179" name="Picture 4" descr="slide0035_image0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362" y="4007"/>
              <a:ext cx="48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Dương Đình Nghệ và Ngô Quyền</a:t>
              </a:r>
            </a:p>
          </p:txBody>
        </p:sp>
      </p:grpSp>
      <p:pic>
        <p:nvPicPr>
          <p:cNvPr id="78854" name="Picture 6" descr="slide0034_image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419600" y="2706688"/>
            <a:ext cx="464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giúp Dương Đình Nghệ đánh đuổi quân Nam Hán, giành thắng lợi </a:t>
            </a:r>
            <a:r>
              <a:rPr lang="en-US" altLang="en-US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931)</a:t>
            </a:r>
          </a:p>
        </p:txBody>
      </p:sp>
      <p:pic>
        <p:nvPicPr>
          <p:cNvPr id="78856" name="Picture 8" descr="slide0033_image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-1143000" y="6477000"/>
            <a:ext cx="678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Đình Nghệ gả con gái cho Ngô Quyền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648200" y="3352800"/>
            <a:ext cx="4495800" cy="3494088"/>
            <a:chOff x="0" y="0"/>
            <a:chExt cx="5760" cy="4368"/>
          </a:xfrm>
        </p:grpSpPr>
        <p:pic>
          <p:nvPicPr>
            <p:cNvPr id="7177" name="Picture 10" descr="slide0053_image0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 Box 11"/>
            <p:cNvSpPr txBox="1">
              <a:spLocks noChangeArrowheads="1"/>
            </p:cNvSpPr>
            <p:nvPr/>
          </p:nvSpPr>
          <p:spPr bwMode="auto">
            <a:xfrm>
              <a:off x="96" y="3906"/>
              <a:ext cx="561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 Quyền trấn giữ Ái Châu (Thanh Hoá)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246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8" name="Oval 8"/>
          <p:cNvSpPr>
            <a:spLocks noChangeArrowheads="1"/>
          </p:cNvSpPr>
          <p:nvPr/>
        </p:nvSpPr>
        <p:spPr bwMode="auto">
          <a:xfrm>
            <a:off x="3644900" y="2552700"/>
            <a:ext cx="2374900" cy="1587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Ngô</a:t>
            </a:r>
            <a:r>
              <a:rPr lang="vi-VN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Quyền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14729" name="AutoShape 9"/>
          <p:cNvSpPr>
            <a:spLocks noChangeArrowheads="1"/>
          </p:cNvSpPr>
          <p:nvPr/>
        </p:nvSpPr>
        <p:spPr bwMode="auto">
          <a:xfrm>
            <a:off x="94997" y="1447798"/>
            <a:ext cx="3029203" cy="2057401"/>
          </a:xfrm>
          <a:prstGeom prst="wedgeRoundRectCallout">
            <a:avLst>
              <a:gd name="adj1" fmla="val 65643"/>
              <a:gd name="adj2" fmla="val 42202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(898 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-944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quê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ở xã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Lâm, </a:t>
            </a:r>
          </a:p>
          <a:p>
            <a:pPr algn="ctr"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Hà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(Hà Nội)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730" name="AutoShape 10"/>
          <p:cNvSpPr>
            <a:spLocks noChangeArrowheads="1"/>
          </p:cNvSpPr>
          <p:nvPr/>
        </p:nvSpPr>
        <p:spPr bwMode="auto">
          <a:xfrm>
            <a:off x="228600" y="4343400"/>
            <a:ext cx="2647950" cy="1371600"/>
          </a:xfrm>
          <a:prstGeom prst="wedgeRoundRectCallout">
            <a:avLst>
              <a:gd name="adj1" fmla="val 89217"/>
              <a:gd name="adj2" fmla="val -83678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731" name="AutoShape 11"/>
          <p:cNvSpPr>
            <a:spLocks noChangeArrowheads="1"/>
          </p:cNvSpPr>
          <p:nvPr/>
        </p:nvSpPr>
        <p:spPr bwMode="auto">
          <a:xfrm>
            <a:off x="3986276" y="4572000"/>
            <a:ext cx="5194300" cy="1503362"/>
          </a:xfrm>
          <a:prstGeom prst="wedgeRoundRectCallout">
            <a:avLst>
              <a:gd name="adj1" fmla="val -29278"/>
              <a:gd name="adj2" fmla="val -79356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931</a:t>
            </a:r>
          </a:p>
        </p:txBody>
      </p:sp>
      <p:sp>
        <p:nvSpPr>
          <p:cNvPr id="414732" name="AutoShape 12"/>
          <p:cNvSpPr>
            <a:spLocks noChangeArrowheads="1"/>
          </p:cNvSpPr>
          <p:nvPr/>
        </p:nvSpPr>
        <p:spPr bwMode="auto">
          <a:xfrm>
            <a:off x="6248401" y="1425645"/>
            <a:ext cx="2666999" cy="1698555"/>
          </a:xfrm>
          <a:prstGeom prst="wedgeRoundRectCallout">
            <a:avLst>
              <a:gd name="adj1" fmla="val -57555"/>
              <a:gd name="adj2" fmla="val 63788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8" grpId="0" animBg="1"/>
      <p:bldP spid="414729" grpId="0" animBg="1"/>
      <p:bldP spid="414730" grpId="0" animBg="1"/>
      <p:bldP spid="414731" grpId="0" animBg="1"/>
      <p:bldP spid="4147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838200" y="2438400"/>
            <a:ext cx="7391400" cy="1905000"/>
          </a:xfrm>
          <a:prstGeom prst="cloudCallout">
            <a:avLst>
              <a:gd name="adj1" fmla="val 48234"/>
              <a:gd name="adj2" fmla="val 8646"/>
            </a:avLst>
          </a:prstGeom>
          <a:solidFill>
            <a:srgbClr val="FFFFFF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Vì sao có trận Bạch Đằng?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</a:t>
            </a:r>
            <a:r>
              <a:rPr lang="vi-VN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 </a:t>
            </a:r>
            <a:r>
              <a:rPr lang="en-US" sz="24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vi-VN" sz="24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 nhân của trận Bạch Đằng</a:t>
            </a:r>
            <a:endParaRPr lang="vi-VN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869</Words>
  <Application>Microsoft Office PowerPoint</Application>
  <PresentationFormat>On-screen Show (4:3)</PresentationFormat>
  <Paragraphs>142</Paragraphs>
  <Slides>39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맑은 고딕</vt:lpstr>
      <vt:lpstr>.VnBodoniH</vt:lpstr>
      <vt:lpstr>.VnShelley Allegro</vt:lpstr>
      <vt:lpstr>.VnTifani Heavy</vt:lpstr>
      <vt:lpstr>.VnTifani HeavyH</vt:lpstr>
      <vt:lpstr>.VnTime</vt:lpstr>
      <vt:lpstr>.VnVogue</vt:lpstr>
      <vt:lpstr>Arial</vt:lpstr>
      <vt:lpstr>Calibri</vt:lpstr>
      <vt:lpstr>Tahoma</vt:lpstr>
      <vt:lpstr>Times New Roman</vt:lpstr>
      <vt:lpstr>-윤고딕120</vt:lpstr>
      <vt:lpstr>-윤고딕140</vt:lpstr>
      <vt:lpstr>-윤명조230</vt:lpstr>
      <vt:lpstr>Office Theme</vt:lpstr>
      <vt:lpstr>1_Office Theme</vt:lpstr>
      <vt:lpstr>2_Default Design</vt:lpstr>
      <vt:lpstr>3_Default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775</dc:creator>
  <cp:lastModifiedBy>Administrator</cp:lastModifiedBy>
  <cp:revision>68</cp:revision>
  <dcterms:created xsi:type="dcterms:W3CDTF">2017-08-05T13:31:06Z</dcterms:created>
  <dcterms:modified xsi:type="dcterms:W3CDTF">2021-02-22T05:29:37Z</dcterms:modified>
  <cp:contentStatus/>
</cp:coreProperties>
</file>