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16"/>
  </p:notesMasterIdLst>
  <p:sldIdLst>
    <p:sldId id="257" r:id="rId2"/>
    <p:sldId id="264" r:id="rId3"/>
    <p:sldId id="291" r:id="rId4"/>
    <p:sldId id="277" r:id="rId5"/>
    <p:sldId id="278" r:id="rId6"/>
    <p:sldId id="282" r:id="rId7"/>
    <p:sldId id="292" r:id="rId8"/>
    <p:sldId id="283" r:id="rId9"/>
    <p:sldId id="284" r:id="rId10"/>
    <p:sldId id="287" r:id="rId11"/>
    <p:sldId id="288" r:id="rId12"/>
    <p:sldId id="290" r:id="rId13"/>
    <p:sldId id="28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990099"/>
    <a:srgbClr val="009900"/>
    <a:srgbClr val="CC0066"/>
    <a:srgbClr val="660033"/>
    <a:srgbClr val="FF0000"/>
    <a:srgbClr val="FF6600"/>
    <a:srgbClr val="9900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6597D-5207-4824-AB93-2F1A4B8A5D28}" type="datetimeFigureOut">
              <a:rPr lang="en-US" smtClean="0"/>
              <a:t>6/13/2021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3EFC65-E261-435B-ADE2-58CF90971BF7}" type="slidenum">
              <a:rPr lang="en-US" smtClean="0"/>
              <a:t>‹#›</a:t>
            </a:fld>
            <a:endParaRPr lang="en-US"/>
          </a:p>
        </p:txBody>
      </p:sp>
    </p:spTree>
    <p:extLst>
      <p:ext uri="{BB962C8B-B14F-4D97-AF65-F5344CB8AC3E}">
        <p14:creationId xmlns:p14="http://schemas.microsoft.com/office/powerpoint/2010/main" val="386766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E66825-C4D3-4236-8CB2-9727E1EE1632}"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24943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E66825-C4D3-4236-8CB2-9727E1EE1632}"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1466429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E66825-C4D3-4236-8CB2-9727E1EE1632}"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428296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E66825-C4D3-4236-8CB2-9727E1EE1632}"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190370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E66825-C4D3-4236-8CB2-9727E1EE1632}" type="datetimeFigureOut">
              <a:rPr lang="en-US" smtClean="0"/>
              <a:t>6/13/2021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486867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E66825-C4D3-4236-8CB2-9727E1EE1632}"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344532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E66825-C4D3-4236-8CB2-9727E1EE1632}" type="datetimeFigureOut">
              <a:rPr lang="en-US" smtClean="0"/>
              <a:t>6/13/2021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1448931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2E66825-C4D3-4236-8CB2-9727E1EE1632}" type="datetimeFigureOut">
              <a:rPr lang="en-US" smtClean="0"/>
              <a:t>6/13/2021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115081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66825-C4D3-4236-8CB2-9727E1EE1632}" type="datetimeFigureOut">
              <a:rPr lang="en-US" smtClean="0"/>
              <a:t>6/13/2021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374019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E66825-C4D3-4236-8CB2-9727E1EE1632}"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2465183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E66825-C4D3-4236-8CB2-9727E1EE1632}" type="datetimeFigureOut">
              <a:rPr lang="en-US" smtClean="0"/>
              <a:t>6/13/2021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C2BE9C-03B3-46EE-8F42-94EFC13E6631}" type="slidenum">
              <a:rPr lang="en-US" smtClean="0"/>
              <a:t>‹#›</a:t>
            </a:fld>
            <a:endParaRPr lang="en-US"/>
          </a:p>
        </p:txBody>
      </p:sp>
    </p:spTree>
    <p:extLst>
      <p:ext uri="{BB962C8B-B14F-4D97-AF65-F5344CB8AC3E}">
        <p14:creationId xmlns:p14="http://schemas.microsoft.com/office/powerpoint/2010/main" val="353756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66825-C4D3-4236-8CB2-9727E1EE1632}" type="datetimeFigureOut">
              <a:rPr lang="en-US" smtClean="0"/>
              <a:t>6/13/2021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C2BE9C-03B3-46EE-8F42-94EFC13E6631}" type="slidenum">
              <a:rPr lang="en-US" smtClean="0"/>
              <a:t>‹#›</a:t>
            </a:fld>
            <a:endParaRPr lang="en-US"/>
          </a:p>
        </p:txBody>
      </p:sp>
    </p:spTree>
    <p:extLst>
      <p:ext uri="{BB962C8B-B14F-4D97-AF65-F5344CB8AC3E}">
        <p14:creationId xmlns:p14="http://schemas.microsoft.com/office/powerpoint/2010/main" val="186778332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00"/>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26" name="Picture 2" descr="Trọn bộ background powerpoint đẹp và chuyên nghiệp nhất cho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2"/>
            <a:ext cx="12192000" cy="68681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52755" y="747177"/>
            <a:ext cx="8409709" cy="1870364"/>
          </a:xfrm>
          <a:prstGeom prst="rect">
            <a:avLst/>
          </a:prstGeom>
          <a:noFill/>
        </p:spPr>
        <p:txBody>
          <a:bodyPr wrap="square" rtlCol="0">
            <a:prstTxWarp prst="textArchUp">
              <a:avLst>
                <a:gd name="adj" fmla="val 11441101"/>
              </a:avLst>
            </a:prstTxWarp>
            <a:spAutoFit/>
          </a:bodyPr>
          <a:lstStyle/>
          <a:p>
            <a:pPr algn="ctr"/>
            <a:r>
              <a:rPr lang="en-US" sz="4800" smtClean="0">
                <a:solidFill>
                  <a:srgbClr val="FF0000"/>
                </a:solidFill>
                <a:effectLst>
                  <a:glow rad="139700">
                    <a:schemeClr val="accent5">
                      <a:satMod val="175000"/>
                      <a:alpha val="40000"/>
                    </a:schemeClr>
                  </a:glow>
                </a:effectLst>
              </a:rPr>
              <a:t>TRƯỜNG TIỂU HỌC ĐỨC GIANG</a:t>
            </a:r>
            <a:endParaRPr lang="en-US" sz="4800">
              <a:solidFill>
                <a:srgbClr val="FF0000"/>
              </a:solidFill>
              <a:effectLst>
                <a:glow rad="139700">
                  <a:schemeClr val="accent5">
                    <a:satMod val="175000"/>
                    <a:alpha val="40000"/>
                  </a:schemeClr>
                </a:glow>
              </a:effectLst>
            </a:endParaRPr>
          </a:p>
        </p:txBody>
      </p:sp>
      <p:sp>
        <p:nvSpPr>
          <p:cNvPr id="9" name="WordArt 39">
            <a:extLst>
              <a:ext uri="{FF2B5EF4-FFF2-40B4-BE49-F238E27FC236}">
                <a16:creationId xmlns="" xmlns:a16="http://schemas.microsoft.com/office/drawing/2014/main" id="{BA42514B-29D1-4484-B177-4F622F80B740}"/>
              </a:ext>
            </a:extLst>
          </p:cNvPr>
          <p:cNvSpPr>
            <a:spLocks noChangeArrowheads="1" noChangeShapeType="1" noTextEdit="1"/>
          </p:cNvSpPr>
          <p:nvPr/>
        </p:nvSpPr>
        <p:spPr bwMode="auto">
          <a:xfrm>
            <a:off x="2300354" y="1682359"/>
            <a:ext cx="10259499" cy="2622655"/>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fromWordArt="1">
            <a:prstTxWarp prst="textPlain">
              <a:avLst>
                <a:gd name="adj" fmla="val 50361"/>
              </a:avLst>
            </a:prstTxWarp>
            <a:sp3d extrusionH="57150">
              <a:bevelT w="38100" h="38100" prst="angle"/>
            </a:sp3d>
          </a:bodyPr>
          <a:lstStyle/>
          <a:p>
            <a:pPr>
              <a:lnSpc>
                <a:spcPct val="120000"/>
              </a:lnSpc>
              <a:defRPr/>
            </a:pPr>
            <a:r>
              <a:rPr lang="en-US" sz="6000" b="1" kern="10" smtClean="0">
                <a:ln w="12700" cap="rnd">
                  <a:solidFill>
                    <a:srgbClr val="008000"/>
                  </a:solidFill>
                  <a:prstDash val="sysDot"/>
                  <a:round/>
                  <a:headEnd/>
                  <a:tailEnd/>
                </a:ln>
                <a:solidFill>
                  <a:srgbClr val="0000FF"/>
                </a:solidFill>
                <a:effectLst/>
                <a:latin typeface="Arial"/>
                <a:cs typeface="Arial"/>
              </a:rPr>
              <a:t>         TẬP LÀM VĂN</a:t>
            </a:r>
            <a:endParaRPr lang="en-US" sz="4400" b="1" kern="10">
              <a:ln w="12700" cap="rnd">
                <a:solidFill>
                  <a:srgbClr val="008000"/>
                </a:solidFill>
                <a:prstDash val="sysDot"/>
                <a:round/>
                <a:headEnd/>
                <a:tailEnd/>
              </a:ln>
              <a:solidFill>
                <a:srgbClr val="0000FF"/>
              </a:solidFill>
              <a:effectLst/>
              <a:latin typeface="Arial"/>
              <a:cs typeface="Arial"/>
            </a:endParaRPr>
          </a:p>
          <a:p>
            <a:pPr>
              <a:lnSpc>
                <a:spcPct val="120000"/>
              </a:lnSpc>
              <a:defRPr/>
            </a:pPr>
            <a:r>
              <a:rPr lang="en-US" sz="4400" b="1" kern="10" smtClean="0">
                <a:ln w="12700" cap="rnd">
                  <a:solidFill>
                    <a:srgbClr val="008000"/>
                  </a:solidFill>
                  <a:prstDash val="sysDot"/>
                  <a:round/>
                  <a:headEnd/>
                  <a:tailEnd/>
                </a:ln>
                <a:solidFill>
                  <a:srgbClr val="0000FF"/>
                </a:solidFill>
                <a:effectLst/>
                <a:latin typeface="Arial"/>
                <a:cs typeface="Arial"/>
              </a:rPr>
              <a:t> </a:t>
            </a:r>
            <a:r>
              <a:rPr lang="en-US" sz="4400" b="1" kern="10" smtClean="0">
                <a:ln w="12700" cap="rnd">
                  <a:solidFill>
                    <a:srgbClr val="008000"/>
                  </a:solidFill>
                  <a:prstDash val="sysDot"/>
                  <a:round/>
                  <a:headEnd/>
                  <a:tailEnd/>
                </a:ln>
                <a:solidFill>
                  <a:srgbClr val="FF0000"/>
                </a:solidFill>
                <a:effectLst/>
                <a:latin typeface="Arial"/>
                <a:cs typeface="Arial"/>
              </a:rPr>
              <a:t>Nói, viết về một người lao động trí óc</a:t>
            </a:r>
          </a:p>
        </p:txBody>
      </p:sp>
    </p:spTree>
    <p:extLst>
      <p:ext uri="{BB962C8B-B14F-4D97-AF65-F5344CB8AC3E}">
        <p14:creationId xmlns:p14="http://schemas.microsoft.com/office/powerpoint/2010/main" val="4168971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Hình nền PowerPoint đẹp 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935659" y="545062"/>
            <a:ext cx="8547975" cy="4154984"/>
          </a:xfrm>
          <a:prstGeom prst="rect">
            <a:avLst/>
          </a:prstGeom>
        </p:spPr>
        <p:txBody>
          <a:bodyPr wrap="square">
            <a:spAutoFit/>
          </a:bodyPr>
          <a:lstStyle/>
          <a:p>
            <a:pPr indent="457200" algn="just">
              <a:lnSpc>
                <a:spcPct val="120000"/>
              </a:lnSpc>
            </a:pPr>
            <a:r>
              <a:rPr lang="en-US" sz="20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0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lao động trí óc mà em muốn kể là người mẹ yêu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quý </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nhất trên đời của em. Mẹ là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giáo viên </a:t>
            </a:r>
            <a:r>
              <a:rPr lang="en-US" sz="20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trường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Trung học Cơ sở</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Mẹ đã có hơn hai mươi năm</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dạy học</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rồi. Công việc hằng ngày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của mẹ </a:t>
            </a:r>
            <a:r>
              <a:rPr lang="vi-VN"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 soạn giáo án, đọc sách, chấm bài.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Mẹ giảng bài rất nhiệt tình. Bài giảng của mẹ luôn lôi cuốn học sinh tham gia học tập </a:t>
            </a:r>
            <a:r>
              <a:rPr lang="en-US" sz="20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sôi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nổi, hào hứng, vui vẻ. Trên lớp vất vả là vậy, thế mà tối đến, sau khi đã làm </a:t>
            </a:r>
            <a:r>
              <a:rPr lang="en-US" sz="20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xong việc nhà, </a:t>
            </a:r>
            <a:r>
              <a:rPr lang="en-US" sz="20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mẹ lại thức rất khuya để chuẩn bị bài, nghiên cứu tài liệu và làm việc với máy tính. Dù đã là một giáo viên giảng dạy lâu năm nhưng em thấy mẹ chuẩn bị bài rất chu đáo, nghiêm túc và hết sức cẩn thận. Mẹ là giáo viên giỏi, lại nhiệt tình nên luôn được các anh chị yêu mến. Học sinh của mẹ lúc nào cũng đạt giải cao trong các kì thi học sinh giỏi. Em rất tự hào về mẹ của mình. Em sẽ học thật giỏi để mai sau trở thành giáo viên như mẹ.</a:t>
            </a:r>
            <a:endParaRPr lang="en-US" sz="16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3416405" y="5750632"/>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38016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Tải hình ảnh 85ad94cb19ad42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27 hình nền PowerPoint chuyên nghiệp về y tế, y học, sức khỏe, bác ..."/>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7" t="27010" r="62797" b="609"/>
          <a:stretch/>
        </p:blipFill>
        <p:spPr bwMode="auto">
          <a:xfrm>
            <a:off x="-26126" y="3828011"/>
            <a:ext cx="2612572" cy="30299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23851" y="792726"/>
            <a:ext cx="9771017" cy="4524315"/>
          </a:xfrm>
          <a:prstGeom prst="rect">
            <a:avLst/>
          </a:prstGeom>
        </p:spPr>
        <p:txBody>
          <a:bodyPr wrap="square">
            <a:spAutoFit/>
          </a:bodyPr>
          <a:lstStyle/>
          <a:p>
            <a:pPr algn="just">
              <a:lnSpc>
                <a:spcPct val="120000"/>
              </a:lnSpc>
            </a:pP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Người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lao động trí óc mà em luôn kính trọng là bố của mình. Bố em là bác sĩ làm việc ở Bệnh viện Nhiệt đới Trung ương. Bố có dáng người dong dỏng, nước da ngăm đen. Bố rất vui tính nhưng khi làm việc thì lại rất nghiêm túc và trách nhiệm. Công việc của bố em là khám và chữa bệnh cho bệnh nhân ở khoa truyền nhiễm. Đây là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rất dễ bị lây bệnh. Vậy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bố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 chăm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sóc bệnh nhân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đáo, tận tình. Khi kê đơn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thuốc cho người bệnh,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bố chỉ cách uống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thuốc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rõ ràng, dễ hiểu. Mấy tháng nay, bố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 làm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 rất vất vả do dịch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Cô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vít 19. Nhiều hôm bố phải làm đến tận hai giờ sáng, bốn tiếng sau, bố lại dậy làm tiếp. Vất vả như thế nhưng bố luôn vui vẻ. Bố cùng với các cô chú y bác sĩ đã chữa khỏi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bệnh cho nhiều bệnh nhân nhiễm Cô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vít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19, góp phần ngăn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chặn dịch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bệnh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lây lan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p>
          <a:p>
            <a:pPr algn="just">
              <a:lnSpc>
                <a:spcPct val="120000"/>
              </a:lnSpc>
            </a:pP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cộng đồng</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Em rất ngưỡng mộ và tự hào về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bố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Bố </a:t>
            </a:r>
            <a:endPar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đúng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 người hùng trong lòng em. Em mong </a:t>
            </a: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ước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mai sau sẽ </a:t>
            </a:r>
            <a:endPar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en-US" sz="200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 </a:t>
            </a:r>
            <a:r>
              <a:rPr lang="en-US" sz="200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thành bác sĩ như bố. </a:t>
            </a:r>
            <a:endParaRPr lang="en-US" sz="16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831650" y="6624055"/>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18351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9 Background Powerpoint đẹp nhất cho bài thuyết trình chuyên ..."/>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2239"/>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79 Background Powerpoint đẹp nhất cho bài thuyết trình chuyên ..."/>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7643" t="67956"/>
          <a:stretch/>
        </p:blipFill>
        <p:spPr bwMode="auto">
          <a:xfrm>
            <a:off x="9431384" y="-1"/>
            <a:ext cx="1089416" cy="15544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79 Background Powerpoint đẹp nhất cho bài thuyết trình chuyên ..."/>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88206" r="39357"/>
          <a:stretch/>
        </p:blipFill>
        <p:spPr bwMode="auto">
          <a:xfrm>
            <a:off x="0" y="6066806"/>
            <a:ext cx="7393577" cy="7911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ải hình ảnh hinh nen pp ve co khi 185b47239814802 tại kho hình ..."/>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63749" t="65434"/>
          <a:stretch/>
        </p:blipFill>
        <p:spPr bwMode="auto">
          <a:xfrm>
            <a:off x="8098971" y="3905794"/>
            <a:ext cx="4093029" cy="30636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34285" y="227871"/>
            <a:ext cx="6717384" cy="5632311"/>
          </a:xfrm>
          <a:prstGeom prst="rect">
            <a:avLst/>
          </a:prstGeom>
        </p:spPr>
        <p:txBody>
          <a:bodyPr wrap="square">
            <a:spAutoFit/>
          </a:bodyPr>
          <a:lstStyle/>
          <a:p>
            <a:pPr indent="457200" algn="just">
              <a:lnSpc>
                <a:spcPct val="120000"/>
              </a:lnSpc>
            </a:pPr>
            <a:r>
              <a:rPr lang="en-US"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Cậu Đông là n</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gười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lao động trí óc </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mà em kính </a:t>
            </a:r>
            <a:r>
              <a:rPr lang="en-US"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nay, cậu đang là một nhà khoa học chế tạo, phát minh máy móc hi</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ệ</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 đại. Đã từ lâu, cậu ấp ủ ước mơ chế tạo ra thật nhiều đồ dùng giúp ích, phục vụ cho đời sống người dân. Hằng ngày, cậu đến cơ quan với chiếc cặp da màu nâu và chiếc xe máy cũ. Cậu luôn làm hết trách nhiệm với công việc được giao. Sau bao ngày dầy công nghiên cứu, với sức lao động bền bỉ và ý chí vươn lên mãnh liệt, cậu đã chế tạo ra chiếc máy vệ sinh thực phẩm để giúp ích cho </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 trợ. Nhìn cậu lúc nào cũng tất bật, quên </a:t>
            </a:r>
            <a:r>
              <a:rPr lang="en-US"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ă</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quên ngủ vì công việc, em thấy thương và khâm phục cậu lắm. Em thầm nghĩ : "Nếu thiếu những người làm khoa học như cậu thì chắc xã hội </a:t>
            </a:r>
            <a:r>
              <a:rPr lang="en-US"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sẽ </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chẳng </a:t>
            </a:r>
            <a:r>
              <a:rPr lang="en-US"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 </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phát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triển được". Em mong sau này sẽ trở thành một nhà khoa </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 đem </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sức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mình phục vụ đời sống người dân như cậu. </a:t>
            </a:r>
            <a:r>
              <a:rPr lang="vi-VN" sz="2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 luôn tự hào và </a:t>
            </a:r>
            <a:r>
              <a:rPr lang="vi-VN" sz="2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hãnh diện về cậu của mình.</a:t>
            </a:r>
            <a:endParaRPr lang="en-US" sz="1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rot="468778">
            <a:off x="2642568" y="6322525"/>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19668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đẹp cho bài giảng điện tử - Ảnh nền thiết kế bài giảng ..."/>
          <p:cNvPicPr>
            <a:picLocks noChangeAspect="1" noChangeArrowheads="1"/>
          </p:cNvPicPr>
          <p:nvPr/>
        </p:nvPicPr>
        <p:blipFill rotWithShape="1">
          <a:blip r:embed="rId2">
            <a:extLst>
              <a:ext uri="{28A0092B-C50C-407E-A947-70E740481C1C}">
                <a14:useLocalDpi xmlns:a14="http://schemas.microsoft.com/office/drawing/2010/main" val="0"/>
              </a:ext>
            </a:extLst>
          </a:blip>
          <a:srcRect l="2435" t="3733" r="3713" b="786"/>
          <a:stretch/>
        </p:blipFill>
        <p:spPr bwMode="auto">
          <a:xfrm>
            <a:off x="0" y="0"/>
            <a:ext cx="121777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0534" y="862251"/>
            <a:ext cx="3616656" cy="415636"/>
          </a:xfrm>
          <a:prstGeom prst="rect">
            <a:avLst/>
          </a:prstGeom>
          <a:noFill/>
        </p:spPr>
        <p:txBody>
          <a:bodyPr wrap="square" rtlCol="0">
            <a:prstTxWarp prst="textArchUp">
              <a:avLst>
                <a:gd name="adj" fmla="val 11441101"/>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FF0000"/>
                </a:solidFill>
                <a:effectLst>
                  <a:glow rad="139700">
                    <a:srgbClr val="A19574">
                      <a:satMod val="175000"/>
                      <a:alpha val="40000"/>
                    </a:srgbClr>
                  </a:glow>
                </a:effectLst>
                <a:uLnTx/>
                <a:uFillTx/>
                <a:latin typeface="Tw Cen MT" panose="020B0602020104020603"/>
                <a:ea typeface="+mn-ea"/>
                <a:cs typeface="+mn-cs"/>
              </a:rPr>
              <a:t>TRƯỜNG TIỂU HỌC ĐỨC GIANG</a:t>
            </a:r>
            <a:endParaRPr kumimoji="0" lang="en-US" sz="2000" b="1" i="0" u="none" strike="noStrike" kern="1200" cap="none" spc="0" normalizeH="0" baseline="0" noProof="0">
              <a:ln>
                <a:noFill/>
              </a:ln>
              <a:solidFill>
                <a:srgbClr val="FF0000"/>
              </a:solidFill>
              <a:effectLst>
                <a:glow rad="139700">
                  <a:srgbClr val="A19574">
                    <a:satMod val="175000"/>
                    <a:alpha val="40000"/>
                  </a:srgbClr>
                </a:glow>
              </a:effectLst>
              <a:uLnTx/>
              <a:uFillTx/>
              <a:latin typeface="Tw Cen MT" panose="020B0602020104020603"/>
              <a:ea typeface="+mn-ea"/>
              <a:cs typeface="+mn-cs"/>
            </a:endParaRPr>
          </a:p>
        </p:txBody>
      </p:sp>
      <p:sp>
        <p:nvSpPr>
          <p:cNvPr id="5" name="TextBox 4"/>
          <p:cNvSpPr txBox="1"/>
          <p:nvPr/>
        </p:nvSpPr>
        <p:spPr>
          <a:xfrm>
            <a:off x="2392073" y="1528354"/>
            <a:ext cx="7393577" cy="2308324"/>
          </a:xfrm>
          <a:prstGeom prst="rect">
            <a:avLst/>
          </a:prstGeom>
          <a:noFill/>
        </p:spPr>
        <p:txBody>
          <a:bodyPr wrap="square" rtlCol="0">
            <a:spAutoFit/>
          </a:bodyPr>
          <a:lstStyle/>
          <a:p>
            <a:pPr algn="just"/>
            <a:r>
              <a:rPr lang="en-US" sz="3600" b="1" smtClean="0">
                <a:solidFill>
                  <a:srgbClr val="FF0000"/>
                </a:solidFill>
              </a:rPr>
              <a:t>Dặn dò: </a:t>
            </a:r>
          </a:p>
          <a:p>
            <a:pPr algn="just"/>
            <a:r>
              <a:rPr lang="en-US" sz="3600" b="1" smtClean="0"/>
              <a:t>        </a:t>
            </a:r>
            <a:r>
              <a:rPr lang="en-US" sz="3600" b="1" i="1" smtClean="0">
                <a:solidFill>
                  <a:srgbClr val="0000FF"/>
                </a:solidFill>
              </a:rPr>
              <a:t>Em hãy viết một đoạn văn ngắn (từ 7 đến 10 câu) về người lao động trí óc mà em biết. </a:t>
            </a:r>
            <a:endParaRPr lang="en-US" sz="3600" b="1" i="1">
              <a:solidFill>
                <a:srgbClr val="0000FF"/>
              </a:solidFill>
            </a:endParaRPr>
          </a:p>
        </p:txBody>
      </p:sp>
    </p:spTree>
    <p:extLst>
      <p:ext uri="{BB962C8B-B14F-4D97-AF65-F5344CB8AC3E}">
        <p14:creationId xmlns:p14="http://schemas.microsoft.com/office/powerpoint/2010/main" val="1227949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hildren On Empty Signboard Stock Illustration - Download Image ..."/>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2192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992393" y="3491345"/>
            <a:ext cx="7033575" cy="1429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smtClean="0">
              <a:solidFill>
                <a:srgbClr val="002060"/>
              </a:solidFill>
              <a:latin typeface="Calibri" panose="020F0502020204030204" pitchFamily="34" charset="0"/>
              <a:cs typeface="Calibri" panose="020F0502020204030204" pitchFamily="34" charset="0"/>
            </a:endParaRPr>
          </a:p>
          <a:p>
            <a:pPr algn="ctr"/>
            <a:r>
              <a:rPr lang="en-US" sz="4000" b="1" smtClean="0">
                <a:solidFill>
                  <a:srgbClr val="002060"/>
                </a:solidFill>
                <a:latin typeface="Calibri" panose="020F0502020204030204" pitchFamily="34" charset="0"/>
                <a:cs typeface="Calibri" panose="020F0502020204030204" pitchFamily="34" charset="0"/>
              </a:rPr>
              <a:t>    Kể về một người lao động </a:t>
            </a:r>
          </a:p>
          <a:p>
            <a:pPr algn="ctr"/>
            <a:r>
              <a:rPr lang="en-US" sz="4000" b="1" smtClean="0">
                <a:solidFill>
                  <a:srgbClr val="002060"/>
                </a:solidFill>
                <a:latin typeface="Calibri" panose="020F0502020204030204" pitchFamily="34" charset="0"/>
                <a:cs typeface="Calibri" panose="020F0502020204030204" pitchFamily="34" charset="0"/>
              </a:rPr>
              <a:t>trí óc mà em biết.</a:t>
            </a:r>
          </a:p>
          <a:p>
            <a:pPr algn="ctr"/>
            <a:endParaRPr lang="en-US" sz="4000" b="1">
              <a:solidFill>
                <a:srgbClr val="002060"/>
              </a:solidFill>
              <a:latin typeface="Calibri" panose="020F0502020204030204" pitchFamily="34" charset="0"/>
              <a:cs typeface="Calibri" panose="020F0502020204030204" pitchFamily="34" charset="0"/>
            </a:endParaRPr>
          </a:p>
        </p:txBody>
      </p:sp>
      <p:sp>
        <p:nvSpPr>
          <p:cNvPr id="5" name="Rounded Rectangle 4"/>
          <p:cNvSpPr/>
          <p:nvPr/>
        </p:nvSpPr>
        <p:spPr>
          <a:xfrm>
            <a:off x="1739819" y="5215588"/>
            <a:ext cx="9266543" cy="1499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pPr>
            <a:endParaRPr lang="en-US" sz="4000" b="1" smtClean="0">
              <a:solidFill>
                <a:srgbClr val="002060"/>
              </a:solidFill>
              <a:latin typeface="Calibri" panose="020F0502020204030204" pitchFamily="34" charset="0"/>
              <a:cs typeface="Calibri" panose="020F0502020204030204" pitchFamily="34" charset="0"/>
            </a:endParaRPr>
          </a:p>
          <a:p>
            <a:pPr marR="0" lvl="0" algn="ctr">
              <a:spcBef>
                <a:spcPts val="0"/>
              </a:spcBef>
            </a:pPr>
            <a:r>
              <a:rPr lang="en-US" sz="4000" b="1" smtClean="0">
                <a:solidFill>
                  <a:srgbClr val="002060"/>
                </a:solidFill>
                <a:latin typeface="Calibri" panose="020F0502020204030204" pitchFamily="34" charset="0"/>
                <a:cs typeface="Calibri" panose="020F0502020204030204" pitchFamily="34" charset="0"/>
              </a:rPr>
              <a:t>   </a:t>
            </a:r>
            <a:r>
              <a:rPr lang="en-US" sz="4000" b="1">
                <a:solidFill>
                  <a:srgbClr val="002060"/>
                </a:solidFill>
                <a:latin typeface="Calibri" panose="020F0502020204030204" pitchFamily="34" charset="0"/>
                <a:ea typeface="Calibri" panose="020F0502020204030204" pitchFamily="34" charset="0"/>
                <a:cs typeface="Calibri" panose="020F0502020204030204" pitchFamily="34" charset="0"/>
              </a:rPr>
              <a:t>Viết lại những điều em vừa kể thành </a:t>
            </a:r>
            <a:r>
              <a:rPr lang="en-US" sz="4000" b="1" smtClean="0">
                <a:solidFill>
                  <a:srgbClr val="002060"/>
                </a:solidFill>
                <a:latin typeface="Calibri" panose="020F0502020204030204" pitchFamily="34" charset="0"/>
                <a:ea typeface="Calibri" panose="020F0502020204030204" pitchFamily="34" charset="0"/>
                <a:cs typeface="Calibri" panose="020F0502020204030204" pitchFamily="34" charset="0"/>
              </a:rPr>
              <a:t>một </a:t>
            </a:r>
            <a:r>
              <a:rPr lang="en-US" sz="4000" b="1">
                <a:solidFill>
                  <a:srgbClr val="002060"/>
                </a:solidFill>
                <a:latin typeface="Calibri" panose="020F0502020204030204" pitchFamily="34" charset="0"/>
                <a:ea typeface="Calibri" panose="020F0502020204030204" pitchFamily="34" charset="0"/>
                <a:cs typeface="Calibri" panose="020F0502020204030204" pitchFamily="34" charset="0"/>
              </a:rPr>
              <a:t>đoạn văn ( từ 7 đến 10 câu </a:t>
            </a:r>
            <a:r>
              <a:rPr lang="en-US" sz="4000" b="1" smtClean="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4000" b="1">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b="1">
              <a:solidFill>
                <a:srgbClr val="002060"/>
              </a:solidFill>
              <a:latin typeface="Calibri" panose="020F0502020204030204" pitchFamily="34" charset="0"/>
              <a:cs typeface="Calibri" panose="020F0502020204030204" pitchFamily="34" charset="0"/>
            </a:endParaRPr>
          </a:p>
        </p:txBody>
      </p:sp>
      <p:pic>
        <p:nvPicPr>
          <p:cNvPr id="7" name="Picture 4" descr="Snow Clipart Wooden Sign - Christmas Wood Sign Png Transparent PNG ..."/>
          <p:cNvPicPr>
            <a:picLocks noChangeAspect="1" noChangeArrowheads="1"/>
          </p:cNvPicPr>
          <p:nvPr/>
        </p:nvPicPr>
        <p:blipFill rotWithShape="1">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l="13292" t="44760" r="12509"/>
          <a:stretch/>
        </p:blipFill>
        <p:spPr bwMode="auto">
          <a:xfrm>
            <a:off x="1224040" y="1733857"/>
            <a:ext cx="6934124" cy="1322342"/>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47839" y="1462495"/>
            <a:ext cx="6486526" cy="1791791"/>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r>
              <a:rPr lang="en-US" sz="9600" b="1" smtClean="0">
                <a:solidFill>
                  <a:srgbClr val="FF0000"/>
                </a:solidFill>
                <a:effectLst>
                  <a:outerShdw blurRad="60007" dist="310007" dir="7680000" sy="30000" kx="1300200" algn="ctr" rotWithShape="0">
                    <a:prstClr val="black">
                      <a:alpha val="32000"/>
                    </a:prstClr>
                  </a:outerShdw>
                </a:effectLst>
              </a:rPr>
              <a:t>MỤC TIÊU</a:t>
            </a:r>
            <a:endParaRPr lang="en-US" sz="9600" b="1">
              <a:solidFill>
                <a:srgbClr val="FF0000"/>
              </a:solidFill>
              <a:effectLst>
                <a:outerShdw blurRad="60007" dist="310007" dir="7680000" sy="30000" kx="1300200" algn="ctr" rotWithShape="0">
                  <a:prstClr val="black">
                    <a:alpha val="32000"/>
                  </a:prstClr>
                </a:outerShdw>
              </a:effectLst>
            </a:endParaRPr>
          </a:p>
        </p:txBody>
      </p:sp>
      <p:sp>
        <p:nvSpPr>
          <p:cNvPr id="9" name="TextBox 8"/>
          <p:cNvSpPr txBox="1"/>
          <p:nvPr/>
        </p:nvSpPr>
        <p:spPr>
          <a:xfrm>
            <a:off x="3386245" y="337570"/>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69316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500"/>
                                        <p:tgtEl>
                                          <p:spTgt spid="4"/>
                                        </p:tgtEl>
                                      </p:cBhvr>
                                    </p:animEffect>
                                  </p:childTnLst>
                                </p:cTn>
                              </p:par>
                            </p:childTnLst>
                          </p:cTn>
                        </p:par>
                        <p:par>
                          <p:cTn id="8" fill="hold">
                            <p:stCondLst>
                              <p:cond delay="6300"/>
                            </p:stCondLst>
                            <p:childTnLst>
                              <p:par>
                                <p:cTn id="9" presetID="18" presetClass="entr" presetSubtype="6"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ansheng Sanshi Shili Peach Blossom Peach Blossom Festival Pea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0"/>
            <a:ext cx="12192000" cy="688143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787988" y="6613400"/>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
        <p:nvSpPr>
          <p:cNvPr id="3" name="TextBox 2"/>
          <p:cNvSpPr txBox="1"/>
          <p:nvPr/>
        </p:nvSpPr>
        <p:spPr>
          <a:xfrm>
            <a:off x="1876697" y="109493"/>
            <a:ext cx="8438606" cy="2123658"/>
          </a:xfrm>
          <a:prstGeom prst="rect">
            <a:avLst/>
          </a:prstGeom>
          <a:noFill/>
        </p:spPr>
        <p:txBody>
          <a:bodyPr wrap="square" rtlCol="0">
            <a:spAutoFit/>
          </a:bodyPr>
          <a:lstStyle/>
          <a:p>
            <a:pPr algn="ctr"/>
            <a:endParaRPr lang="en-US" sz="4400" b="1" smtClean="0">
              <a:solidFill>
                <a:srgbClr val="0000FF"/>
              </a:solidFill>
            </a:endParaRPr>
          </a:p>
          <a:p>
            <a:pPr algn="ctr"/>
            <a:r>
              <a:rPr lang="en-US" sz="4400" b="1" smtClean="0">
                <a:solidFill>
                  <a:srgbClr val="0000FF"/>
                </a:solidFill>
              </a:rPr>
              <a:t>Tập làm văn</a:t>
            </a:r>
          </a:p>
          <a:p>
            <a:pPr algn="ctr"/>
            <a:r>
              <a:rPr lang="en-US" sz="4400" b="1" smtClean="0">
                <a:solidFill>
                  <a:srgbClr val="0000FF"/>
                </a:solidFill>
              </a:rPr>
              <a:t>Nói, viết về người lao động trí óc</a:t>
            </a:r>
            <a:endParaRPr lang="en-US" sz="4400" b="1">
              <a:solidFill>
                <a:srgbClr val="0000FF"/>
              </a:solidFill>
            </a:endParaRPr>
          </a:p>
        </p:txBody>
      </p:sp>
    </p:spTree>
    <p:extLst>
      <p:ext uri="{BB962C8B-B14F-4D97-AF65-F5344CB8AC3E}">
        <p14:creationId xmlns:p14="http://schemas.microsoft.com/office/powerpoint/2010/main" val="138125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ansheng Sanshi Shili Peach Blossom Peach Blossom Festival Peac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40"/>
            <a:ext cx="12192000" cy="6881439"/>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629890" y="2474721"/>
            <a:ext cx="7689276" cy="1586348"/>
            <a:chOff x="497359" y="2750126"/>
            <a:chExt cx="6823420" cy="1586348"/>
          </a:xfrm>
        </p:grpSpPr>
        <p:sp>
          <p:nvSpPr>
            <p:cNvPr id="14" name="Rounded Rectangle 13"/>
            <p:cNvSpPr/>
            <p:nvPr/>
          </p:nvSpPr>
          <p:spPr>
            <a:xfrm>
              <a:off x="1329138" y="2828713"/>
              <a:ext cx="5991641" cy="142916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400" smtClean="0">
                <a:latin typeface="Calibri" panose="020F0502020204030204" pitchFamily="34" charset="0"/>
                <a:cs typeface="Calibri" panose="020F0502020204030204" pitchFamily="34" charset="0"/>
              </a:endParaRPr>
            </a:p>
            <a:p>
              <a:pPr algn="just"/>
              <a:r>
                <a:rPr lang="en-US" sz="4400" smtClean="0">
                  <a:latin typeface="Calibri" panose="020F0502020204030204" pitchFamily="34" charset="0"/>
                  <a:cs typeface="Calibri" panose="020F0502020204030204" pitchFamily="34" charset="0"/>
                </a:rPr>
                <a:t>    Kể về một người lao động  </a:t>
              </a:r>
            </a:p>
            <a:p>
              <a:pPr algn="just"/>
              <a:r>
                <a:rPr lang="en-US" sz="4400">
                  <a:latin typeface="Calibri" panose="020F0502020204030204" pitchFamily="34" charset="0"/>
                  <a:cs typeface="Calibri" panose="020F0502020204030204" pitchFamily="34" charset="0"/>
                </a:rPr>
                <a:t> </a:t>
              </a:r>
              <a:r>
                <a:rPr lang="en-US" sz="4400" smtClean="0">
                  <a:latin typeface="Calibri" panose="020F0502020204030204" pitchFamily="34" charset="0"/>
                  <a:cs typeface="Calibri" panose="020F0502020204030204" pitchFamily="34" charset="0"/>
                </a:rPr>
                <a:t>   trí óc mà em biết.</a:t>
              </a:r>
            </a:p>
            <a:p>
              <a:pPr algn="just"/>
              <a:endParaRPr lang="en-US" sz="4400">
                <a:latin typeface="Calibri" panose="020F0502020204030204" pitchFamily="34" charset="0"/>
                <a:cs typeface="Calibri" panose="020F0502020204030204" pitchFamily="34" charset="0"/>
              </a:endParaRPr>
            </a:p>
          </p:txBody>
        </p:sp>
        <p:sp>
          <p:nvSpPr>
            <p:cNvPr id="6" name="Oval 5"/>
            <p:cNvSpPr/>
            <p:nvPr/>
          </p:nvSpPr>
          <p:spPr>
            <a:xfrm>
              <a:off x="497359" y="2750126"/>
              <a:ext cx="1359148" cy="158634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7394" t="9814" r="34969" b="23054"/>
            <a:stretch/>
          </p:blipFill>
          <p:spPr>
            <a:xfrm>
              <a:off x="809293" y="2922885"/>
              <a:ext cx="784460" cy="1185405"/>
            </a:xfrm>
            <a:prstGeom prst="rect">
              <a:avLst/>
            </a:prstGeom>
            <a:noFill/>
            <a:ln>
              <a:noFill/>
            </a:ln>
          </p:spPr>
        </p:pic>
      </p:grpSp>
      <p:grpSp>
        <p:nvGrpSpPr>
          <p:cNvPr id="17" name="Group 16"/>
          <p:cNvGrpSpPr/>
          <p:nvPr/>
        </p:nvGrpSpPr>
        <p:grpSpPr>
          <a:xfrm>
            <a:off x="1205344" y="4451084"/>
            <a:ext cx="10113822" cy="1569012"/>
            <a:chOff x="313454" y="4699171"/>
            <a:chExt cx="10113822" cy="1497888"/>
          </a:xfrm>
        </p:grpSpPr>
        <p:sp>
          <p:nvSpPr>
            <p:cNvPr id="15" name="Rounded Rectangle 14"/>
            <p:cNvSpPr/>
            <p:nvPr/>
          </p:nvSpPr>
          <p:spPr>
            <a:xfrm>
              <a:off x="1287572" y="4699171"/>
              <a:ext cx="9139704" cy="14317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spcBef>
                  <a:spcPts val="0"/>
                </a:spcBef>
              </a:pPr>
              <a:endParaRPr lang="en-US" sz="4400" smtClean="0">
                <a:latin typeface="Calibri" panose="020F0502020204030204" pitchFamily="34" charset="0"/>
                <a:cs typeface="Calibri" panose="020F0502020204030204" pitchFamily="34" charset="0"/>
              </a:endParaRPr>
            </a:p>
            <a:p>
              <a:pPr marR="0" lvl="0" algn="just">
                <a:spcBef>
                  <a:spcPts val="0"/>
                </a:spcBef>
              </a:pPr>
              <a:r>
                <a:rPr lang="en-US" sz="4400" smtClean="0">
                  <a:latin typeface="Calibri" panose="020F0502020204030204" pitchFamily="34" charset="0"/>
                  <a:cs typeface="Calibri" panose="020F0502020204030204" pitchFamily="34" charset="0"/>
                </a:rPr>
                <a:t>   </a:t>
              </a:r>
              <a:r>
                <a:rPr lang="en-US" sz="4400">
                  <a:latin typeface="Calibri" panose="020F0502020204030204" pitchFamily="34" charset="0"/>
                  <a:ea typeface="Calibri" panose="020F0502020204030204" pitchFamily="34" charset="0"/>
                  <a:cs typeface="Calibri" panose="020F0502020204030204" pitchFamily="34" charset="0"/>
                </a:rPr>
                <a:t>Viết lại những điều em vừa kể thành </a:t>
              </a:r>
              <a:endParaRPr lang="en-US" sz="4400" smtClean="0">
                <a:latin typeface="Calibri" panose="020F0502020204030204" pitchFamily="34" charset="0"/>
                <a:ea typeface="Calibri" panose="020F0502020204030204" pitchFamily="34" charset="0"/>
                <a:cs typeface="Calibri" panose="020F0502020204030204" pitchFamily="34" charset="0"/>
              </a:endParaRPr>
            </a:p>
            <a:p>
              <a:pPr marR="0" lvl="0" algn="just">
                <a:spcBef>
                  <a:spcPts val="0"/>
                </a:spcBef>
              </a:pPr>
              <a:r>
                <a:rPr lang="en-US" sz="4400">
                  <a:latin typeface="Calibri" panose="020F0502020204030204" pitchFamily="34" charset="0"/>
                  <a:ea typeface="Calibri" panose="020F0502020204030204" pitchFamily="34" charset="0"/>
                  <a:cs typeface="Calibri" panose="020F0502020204030204" pitchFamily="34" charset="0"/>
                </a:rPr>
                <a:t> </a:t>
              </a:r>
              <a:r>
                <a:rPr lang="en-US" sz="4400" smtClean="0">
                  <a:latin typeface="Calibri" panose="020F0502020204030204" pitchFamily="34" charset="0"/>
                  <a:ea typeface="Calibri" panose="020F0502020204030204" pitchFamily="34" charset="0"/>
                  <a:cs typeface="Calibri" panose="020F0502020204030204" pitchFamily="34" charset="0"/>
                </a:rPr>
                <a:t>  một </a:t>
              </a:r>
              <a:r>
                <a:rPr lang="en-US" sz="4400">
                  <a:latin typeface="Calibri" panose="020F0502020204030204" pitchFamily="34" charset="0"/>
                  <a:ea typeface="Calibri" panose="020F0502020204030204" pitchFamily="34" charset="0"/>
                  <a:cs typeface="Calibri" panose="020F0502020204030204" pitchFamily="34" charset="0"/>
                </a:rPr>
                <a:t>đoạn văn ( từ 7 đến 10 câu ).</a:t>
              </a:r>
              <a:endParaRPr lang="en-US" sz="4400">
                <a:latin typeface="Calibri" panose="020F0502020204030204" pitchFamily="34" charset="0"/>
                <a:ea typeface="Calibri" panose="020F0502020204030204" pitchFamily="34" charset="0"/>
                <a:cs typeface="Times New Roman" panose="02020603050405020304" pitchFamily="18" charset="0"/>
              </a:endParaRPr>
            </a:p>
            <a:p>
              <a:endParaRPr lang="en-US" sz="4400">
                <a:latin typeface="Calibri" panose="020F0502020204030204" pitchFamily="34" charset="0"/>
                <a:cs typeface="Calibri" panose="020F0502020204030204" pitchFamily="34" charset="0"/>
              </a:endParaRPr>
            </a:p>
          </p:txBody>
        </p:sp>
        <p:sp>
          <p:nvSpPr>
            <p:cNvPr id="12" name="Oval 11"/>
            <p:cNvSpPr/>
            <p:nvPr/>
          </p:nvSpPr>
          <p:spPr>
            <a:xfrm>
              <a:off x="313454" y="4699171"/>
              <a:ext cx="1496297" cy="149788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him Hoạt Hình Vector Số, Số Cặn Bã., Những Con Số đáng Yêu., Hình ..."/>
            <p:cNvPicPr>
              <a:picLocks noChangeAspect="1" noChangeArrowheads="1"/>
            </p:cNvPicPr>
            <p:nvPr/>
          </p:nvPicPr>
          <p:blipFill rotWithShape="1">
            <a:blip r:embed="rId5">
              <a:extLst>
                <a:ext uri="{28A0092B-C50C-407E-A947-70E740481C1C}">
                  <a14:useLocalDpi xmlns:a14="http://schemas.microsoft.com/office/drawing/2010/main" val="0"/>
                </a:ext>
              </a:extLst>
            </a:blip>
            <a:srcRect l="41354" t="7991" r="44417" b="71850"/>
            <a:stretch/>
          </p:blipFill>
          <p:spPr bwMode="auto">
            <a:xfrm>
              <a:off x="659820" y="4855814"/>
              <a:ext cx="831274" cy="1177691"/>
            </a:xfrm>
            <a:prstGeom prst="rect">
              <a:avLst/>
            </a:prstGeom>
            <a:noFill/>
            <a:ln>
              <a:noFill/>
            </a:ln>
          </p:spPr>
        </p:pic>
      </p:grpSp>
      <p:sp>
        <p:nvSpPr>
          <p:cNvPr id="19" name="TextBox 18"/>
          <p:cNvSpPr txBox="1"/>
          <p:nvPr/>
        </p:nvSpPr>
        <p:spPr>
          <a:xfrm>
            <a:off x="7787988" y="6613400"/>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grpSp>
        <p:nvGrpSpPr>
          <p:cNvPr id="2" name="Group 1"/>
          <p:cNvGrpSpPr/>
          <p:nvPr/>
        </p:nvGrpSpPr>
        <p:grpSpPr>
          <a:xfrm>
            <a:off x="-923302" y="570001"/>
            <a:ext cx="6884125" cy="2396116"/>
            <a:chOff x="-256310" y="748744"/>
            <a:chExt cx="6884125" cy="2396116"/>
          </a:xfrm>
        </p:grpSpPr>
        <p:pic>
          <p:nvPicPr>
            <p:cNvPr id="1028" name="Picture 4" descr="Snow Clipart Wooden Sign - Christmas Wood Sign Png Transparent PNG ..."/>
            <p:cNvPicPr>
              <a:picLocks noChangeAspect="1" noChangeArrowheads="1"/>
            </p:cNvPicPr>
            <p:nvPr/>
          </p:nvPicPr>
          <p:blipFill rotWithShape="1">
            <a:blip r:embed="rId6">
              <a:clrChange>
                <a:clrFrom>
                  <a:srgbClr val="F6F6F6"/>
                </a:clrFrom>
                <a:clrTo>
                  <a:srgbClr val="F6F6F6">
                    <a:alpha val="0"/>
                  </a:srgbClr>
                </a:clrTo>
              </a:clrChange>
              <a:extLst>
                <a:ext uri="{28A0092B-C50C-407E-A947-70E740481C1C}">
                  <a14:useLocalDpi xmlns:a14="http://schemas.microsoft.com/office/drawing/2010/main" val="0"/>
                </a:ext>
              </a:extLst>
            </a:blip>
            <a:srcRect l="-189" t="-96" r="210"/>
            <a:stretch/>
          </p:blipFill>
          <p:spPr bwMode="auto">
            <a:xfrm rot="20074352">
              <a:off x="-256310" y="748744"/>
              <a:ext cx="6884125" cy="239611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rot="20052311">
              <a:off x="701247" y="1635540"/>
              <a:ext cx="5541818" cy="138389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RelaxedModerately"/>
                <a:lightRig rig="threePt" dir="t"/>
              </a:scene3d>
            </a:bodyPr>
            <a:lstStyle/>
            <a:p>
              <a:pPr algn="ctr"/>
              <a:r>
                <a:rPr lang="en-US" sz="8800" b="1" smtClean="0">
                  <a:solidFill>
                    <a:srgbClr val="FF0000"/>
                  </a:solidFill>
                  <a:effectLst>
                    <a:outerShdw blurRad="60007" dist="310007" dir="7680000" sy="30000" kx="1300200" algn="ctr" rotWithShape="0">
                      <a:prstClr val="black">
                        <a:alpha val="32000"/>
                      </a:prstClr>
                    </a:outerShdw>
                  </a:effectLst>
                </a:rPr>
                <a:t>MỤC TIÊU</a:t>
              </a:r>
              <a:endParaRPr lang="en-US" sz="8800" b="1">
                <a:solidFill>
                  <a:srgbClr val="FF0000"/>
                </a:solidFill>
                <a:effectLst>
                  <a:outerShdw blurRad="60007" dist="310007" dir="7680000" sy="30000" kx="1300200" algn="ctr" rotWithShape="0">
                    <a:prstClr val="black">
                      <a:alpha val="32000"/>
                    </a:prstClr>
                  </a:outerShdw>
                </a:effectLst>
              </a:endParaRPr>
            </a:p>
          </p:txBody>
        </p:sp>
      </p:grpSp>
    </p:spTree>
    <p:extLst>
      <p:ext uri="{BB962C8B-B14F-4D97-AF65-F5344CB8AC3E}">
        <p14:creationId xmlns:p14="http://schemas.microsoft.com/office/powerpoint/2010/main" val="10398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oks and children PowerPoint backgrounds_Bes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rot="575904">
            <a:off x="1745672" y="3299142"/>
            <a:ext cx="7689276" cy="1586348"/>
            <a:chOff x="497359" y="2750126"/>
            <a:chExt cx="6823420" cy="1586348"/>
          </a:xfrm>
          <a:effectLst>
            <a:glow rad="228600">
              <a:schemeClr val="accent2">
                <a:satMod val="175000"/>
                <a:alpha val="40000"/>
              </a:schemeClr>
            </a:glow>
          </a:effectLst>
          <a:scene3d>
            <a:camera prst="orthographicFront">
              <a:rot lat="0" lon="0" rev="0"/>
            </a:camera>
            <a:lightRig rig="glow" dir="t">
              <a:rot lat="0" lon="0" rev="14100000"/>
            </a:lightRig>
          </a:scene3d>
        </p:grpSpPr>
        <p:sp>
          <p:nvSpPr>
            <p:cNvPr id="5" name="Rounded Rectangle 4"/>
            <p:cNvSpPr/>
            <p:nvPr/>
          </p:nvSpPr>
          <p:spPr>
            <a:xfrm>
              <a:off x="1329138" y="2828713"/>
              <a:ext cx="5991641" cy="1429168"/>
            </a:xfrm>
            <a:prstGeom prst="roundRect">
              <a:avLst/>
            </a:prstGeom>
            <a:solidFill>
              <a:srgbClr val="002060"/>
            </a:solidFill>
            <a:ln>
              <a:noFill/>
            </a:ln>
            <a:effectLst/>
            <a:sp3d prstMaterial="softEdge">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400" smtClean="0">
                <a:latin typeface="Calibri" panose="020F0502020204030204" pitchFamily="34" charset="0"/>
                <a:cs typeface="Calibri" panose="020F0502020204030204" pitchFamily="34" charset="0"/>
              </a:endParaRPr>
            </a:p>
            <a:p>
              <a:pPr algn="just"/>
              <a:r>
                <a:rPr lang="en-US" sz="4400" smtClean="0">
                  <a:latin typeface="Calibri" panose="020F0502020204030204" pitchFamily="34" charset="0"/>
                  <a:cs typeface="Calibri" panose="020F0502020204030204" pitchFamily="34" charset="0"/>
                </a:rPr>
                <a:t>    Kể về một người lao động  </a:t>
              </a:r>
            </a:p>
            <a:p>
              <a:pPr algn="just"/>
              <a:r>
                <a:rPr lang="en-US" sz="4400">
                  <a:latin typeface="Calibri" panose="020F0502020204030204" pitchFamily="34" charset="0"/>
                  <a:cs typeface="Calibri" panose="020F0502020204030204" pitchFamily="34" charset="0"/>
                </a:rPr>
                <a:t> </a:t>
              </a:r>
              <a:r>
                <a:rPr lang="en-US" sz="4400" smtClean="0">
                  <a:latin typeface="Calibri" panose="020F0502020204030204" pitchFamily="34" charset="0"/>
                  <a:cs typeface="Calibri" panose="020F0502020204030204" pitchFamily="34" charset="0"/>
                </a:rPr>
                <a:t>   trí óc mà em biết.</a:t>
              </a:r>
            </a:p>
            <a:p>
              <a:pPr algn="just"/>
              <a:endParaRPr lang="en-US" sz="4400">
                <a:latin typeface="Calibri" panose="020F0502020204030204" pitchFamily="34" charset="0"/>
                <a:cs typeface="Calibri" panose="020F0502020204030204" pitchFamily="34" charset="0"/>
              </a:endParaRPr>
            </a:p>
          </p:txBody>
        </p:sp>
        <p:sp>
          <p:nvSpPr>
            <p:cNvPr id="6" name="Oval 5"/>
            <p:cNvSpPr/>
            <p:nvPr/>
          </p:nvSpPr>
          <p:spPr>
            <a:xfrm>
              <a:off x="497359" y="2750126"/>
              <a:ext cx="1359148" cy="1586348"/>
            </a:xfrm>
            <a:prstGeom prst="ellipse">
              <a:avLst/>
            </a:prstGeom>
            <a:solidFill>
              <a:schemeClr val="bg1"/>
            </a:solidFill>
            <a:ln>
              <a:noFill/>
            </a:ln>
            <a:effectLst/>
            <a:sp3d prstMaterial="softEdge">
              <a:bevelT w="1270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Lst>
            </a:blip>
            <a:srcRect l="37394" t="9814" r="34969" b="23054"/>
            <a:stretch/>
          </p:blipFill>
          <p:spPr>
            <a:xfrm>
              <a:off x="809293" y="2922885"/>
              <a:ext cx="784460" cy="1185405"/>
            </a:xfrm>
            <a:prstGeom prst="rect">
              <a:avLst/>
            </a:prstGeom>
            <a:noFill/>
            <a:ln>
              <a:noFill/>
            </a:ln>
            <a:effectLst/>
            <a:sp3d prstMaterial="softEdge">
              <a:bevelT w="127000" prst="angle"/>
            </a:sp3d>
          </p:spPr>
        </p:pic>
      </p:grpSp>
      <p:sp>
        <p:nvSpPr>
          <p:cNvPr id="8" name="TextBox 7"/>
          <p:cNvSpPr txBox="1"/>
          <p:nvPr/>
        </p:nvSpPr>
        <p:spPr>
          <a:xfrm>
            <a:off x="4347656" y="6650182"/>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32594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màu trắng đẹp"/>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5128"/>
          <a:stretch/>
        </p:blipFill>
        <p:spPr bwMode="auto">
          <a:xfrm>
            <a:off x="4031673" y="34634"/>
            <a:ext cx="8160327" cy="10044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ại bàn về y đức - PHÒNG KHÁM QUỐC TẾ EX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111" y="1041782"/>
            <a:ext cx="3524726" cy="2435709"/>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359371" y="1039091"/>
            <a:ext cx="3615727" cy="2438400"/>
            <a:chOff x="3352800" y="1814946"/>
            <a:chExt cx="3001193" cy="2175164"/>
          </a:xfrm>
        </p:grpSpPr>
        <p:pic>
          <p:nvPicPr>
            <p:cNvPr id="7" name="Picture 6" descr="Những bức tranh vẽ cô giáo đang giảng bài đẹp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814946"/>
              <a:ext cx="3001193" cy="2175164"/>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335683" y="1814946"/>
              <a:ext cx="969819" cy="461665"/>
            </a:xfrm>
            <a:prstGeom prst="rect">
              <a:avLst/>
            </a:prstGeom>
            <a:noFill/>
          </p:spPr>
          <p:txBody>
            <a:bodyPr wrap="square" rtlCol="0">
              <a:spAutoFit/>
            </a:bodyPr>
            <a:lstStyle/>
            <a:p>
              <a:r>
                <a:rPr lang="en-US" sz="2400" smtClean="0">
                  <a:solidFill>
                    <a:srgbClr val="FF0000"/>
                  </a:solidFill>
                  <a:latin typeface=".VnCommercial Script" panose="020B7200000000000000" pitchFamily="34" charset="0"/>
                </a:rPr>
                <a:t>TËp ®äc</a:t>
              </a:r>
              <a:endParaRPr lang="en-US" sz="2400">
                <a:solidFill>
                  <a:srgbClr val="FF0000"/>
                </a:solidFill>
                <a:latin typeface=".VnCommercial Script" panose="020B7200000000000000" pitchFamily="34" charset="0"/>
              </a:endParaRPr>
            </a:p>
          </p:txBody>
        </p:sp>
      </p:grpSp>
      <p:pic>
        <p:nvPicPr>
          <p:cNvPr id="10" name="Picture 9" descr="Điều Kiện Hành Nghề Chỉ Huy Trưởng Hạng 1 2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0735" y="1039091"/>
            <a:ext cx="3441046" cy="24384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3078" name="Picture 6" descr="Người lao động trí óc cần chế độ dinh dưỡng như thế nào? | Việt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9370" y="3754578"/>
            <a:ext cx="3615727" cy="24384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3080" name="Picture 8" descr="Thời hạn và hình thức bảo hiểm trách nhiệm kiến trúc sư và kỹ sư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111" y="3754578"/>
            <a:ext cx="3524726" cy="2438400"/>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4" name="Picture 9" descr="http://files.myopera.com/cuonglongo0o/files/200px-Thomas_Edis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64805" y="3768436"/>
            <a:ext cx="2692903" cy="250767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15586" y="6594762"/>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
        <p:nvSpPr>
          <p:cNvPr id="16" name="Rectangle 15"/>
          <p:cNvSpPr/>
          <p:nvPr/>
        </p:nvSpPr>
        <p:spPr>
          <a:xfrm>
            <a:off x="456921" y="148928"/>
            <a:ext cx="5710312" cy="727370"/>
          </a:xfrm>
          <a:prstGeom prst="rect">
            <a:avLst/>
          </a:prstGeom>
        </p:spPr>
        <p:txBody>
          <a:bodyPr wrap="square">
            <a:prstTxWarp prst="textChevron">
              <a:avLst/>
            </a:prstTxWarp>
            <a:spAutoFit/>
          </a:bodyPr>
          <a:lstStyle/>
          <a:p>
            <a:pPr lvl="0" algn="ctr"/>
            <a:r>
              <a:rPr lang="en-US" sz="4800" b="1" smtClean="0">
                <a:solidFill>
                  <a:srgbClr val="FF0000"/>
                </a:solidFill>
                <a:effectLst>
                  <a:outerShdw blurRad="60007" dist="200025" dir="15000000" sy="30000" kx="-1800000" algn="bl" rotWithShape="0">
                    <a:prstClr val="black">
                      <a:alpha val="32000"/>
                    </a:prstClr>
                  </a:outerShdw>
                </a:effectLst>
                <a:latin typeface="Calibri" panose="020F0502020204030204" pitchFamily="34" charset="0"/>
                <a:cs typeface="Calibri" panose="020F0502020204030204" pitchFamily="34" charset="0"/>
              </a:rPr>
              <a:t>Người </a:t>
            </a:r>
            <a:r>
              <a:rPr lang="en-US" sz="4800" b="1">
                <a:solidFill>
                  <a:srgbClr val="FF0000"/>
                </a:solidFill>
                <a:effectLst>
                  <a:outerShdw blurRad="60007" dist="200025" dir="15000000" sy="30000" kx="-1800000" algn="bl" rotWithShape="0">
                    <a:prstClr val="black">
                      <a:alpha val="32000"/>
                    </a:prstClr>
                  </a:outerShdw>
                </a:effectLst>
                <a:latin typeface="Calibri" panose="020F0502020204030204" pitchFamily="34" charset="0"/>
                <a:cs typeface="Calibri" panose="020F0502020204030204" pitchFamily="34" charset="0"/>
              </a:rPr>
              <a:t>lao </a:t>
            </a:r>
            <a:r>
              <a:rPr lang="en-US" sz="4800" b="1" smtClean="0">
                <a:solidFill>
                  <a:srgbClr val="FF0000"/>
                </a:solidFill>
                <a:effectLst>
                  <a:outerShdw blurRad="60007" dist="200025" dir="15000000" sy="30000" kx="-1800000" algn="bl" rotWithShape="0">
                    <a:prstClr val="black">
                      <a:alpha val="32000"/>
                    </a:prstClr>
                  </a:outerShdw>
                </a:effectLst>
                <a:latin typeface="Calibri" panose="020F0502020204030204" pitchFamily="34" charset="0"/>
                <a:cs typeface="Calibri" panose="020F0502020204030204" pitchFamily="34" charset="0"/>
              </a:rPr>
              <a:t>động trí óc</a:t>
            </a:r>
            <a:endParaRPr lang="en-US" sz="4800" b="1">
              <a:solidFill>
                <a:srgbClr val="FF0000"/>
              </a:solidFill>
              <a:effectLst>
                <a:outerShdw blurRad="60007" dist="200025" dir="15000000" sy="30000" kx="-1800000" algn="bl" rotWithShape="0">
                  <a:prstClr val="black">
                    <a:alpha val="32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838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strips(downRight)">
                                      <p:cBhvr>
                                        <p:cTn id="7" dur="3000"/>
                                        <p:tgtEl>
                                          <p:spTgt spid="3076"/>
                                        </p:tgtEl>
                                      </p:cBhvr>
                                    </p:animEffect>
                                  </p:childTnLst>
                                </p:cTn>
                              </p:par>
                            </p:childTnLst>
                          </p:cTn>
                        </p:par>
                        <p:par>
                          <p:cTn id="8" fill="hold">
                            <p:stCondLst>
                              <p:cond delay="3000"/>
                            </p:stCondLst>
                            <p:childTnLst>
                              <p:par>
                                <p:cTn id="9" presetID="18" presetClass="entr" presetSubtype="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3000"/>
                                        <p:tgtEl>
                                          <p:spTgt spid="5"/>
                                        </p:tgtEl>
                                      </p:cBhvr>
                                    </p:animEffect>
                                  </p:childTnLst>
                                </p:cTn>
                              </p:par>
                            </p:childTnLst>
                          </p:cTn>
                        </p:par>
                        <p:par>
                          <p:cTn id="12" fill="hold">
                            <p:stCondLst>
                              <p:cond delay="6000"/>
                            </p:stCondLst>
                            <p:childTnLst>
                              <p:par>
                                <p:cTn id="13" presetID="18" presetClass="entr" presetSubtype="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trips(downRight)">
                                      <p:cBhvr>
                                        <p:cTn id="15" dur="3000"/>
                                        <p:tgtEl>
                                          <p:spTgt spid="10"/>
                                        </p:tgtEl>
                                      </p:cBhvr>
                                    </p:animEffect>
                                  </p:childTnLst>
                                </p:cTn>
                              </p:par>
                            </p:childTnLst>
                          </p:cTn>
                        </p:par>
                        <p:par>
                          <p:cTn id="16" fill="hold">
                            <p:stCondLst>
                              <p:cond delay="9000"/>
                            </p:stCondLst>
                            <p:childTnLst>
                              <p:par>
                                <p:cTn id="17" presetID="18" presetClass="entr" presetSubtype="6" fill="hold" nodeType="after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strips(downRight)">
                                      <p:cBhvr>
                                        <p:cTn id="19" dur="3000"/>
                                        <p:tgtEl>
                                          <p:spTgt spid="3080"/>
                                        </p:tgtEl>
                                      </p:cBhvr>
                                    </p:animEffect>
                                  </p:childTnLst>
                                </p:cTn>
                              </p:par>
                            </p:childTnLst>
                          </p:cTn>
                        </p:par>
                        <p:par>
                          <p:cTn id="20" fill="hold">
                            <p:stCondLst>
                              <p:cond delay="12000"/>
                            </p:stCondLst>
                            <p:childTnLst>
                              <p:par>
                                <p:cTn id="21" presetID="18" presetClass="entr" presetSubtype="6" fill="hold" nodeType="afterEffect">
                                  <p:stCondLst>
                                    <p:cond delay="0"/>
                                  </p:stCondLst>
                                  <p:childTnLst>
                                    <p:set>
                                      <p:cBhvr>
                                        <p:cTn id="22" dur="1" fill="hold">
                                          <p:stCondLst>
                                            <p:cond delay="0"/>
                                          </p:stCondLst>
                                        </p:cTn>
                                        <p:tgtEl>
                                          <p:spTgt spid="3078"/>
                                        </p:tgtEl>
                                        <p:attrNameLst>
                                          <p:attrName>style.visibility</p:attrName>
                                        </p:attrNameLst>
                                      </p:cBhvr>
                                      <p:to>
                                        <p:strVal val="visible"/>
                                      </p:to>
                                    </p:set>
                                    <p:animEffect transition="in" filter="strips(downRight)">
                                      <p:cBhvr>
                                        <p:cTn id="23" dur="3000"/>
                                        <p:tgtEl>
                                          <p:spTgt spid="3078"/>
                                        </p:tgtEl>
                                      </p:cBhvr>
                                    </p:animEffect>
                                  </p:childTnLst>
                                </p:cTn>
                              </p:par>
                            </p:childTnLst>
                          </p:cTn>
                        </p:par>
                        <p:par>
                          <p:cTn id="24" fill="hold">
                            <p:stCondLst>
                              <p:cond delay="15000"/>
                            </p:stCondLst>
                            <p:childTnLst>
                              <p:par>
                                <p:cTn id="25" presetID="18" presetClass="entr" presetSubtype="6"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strips(downRight)">
                                      <p:cBhvr>
                                        <p:cTn id="27"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 Frame With Group Of Kids And Giraffe, Background. Royalty ..."/>
          <p:cNvPicPr>
            <a:picLocks noChangeAspect="1" noChangeArrowheads="1"/>
          </p:cNvPicPr>
          <p:nvPr/>
        </p:nvPicPr>
        <p:blipFill rotWithShape="1">
          <a:blip r:embed="rId2">
            <a:clrChange>
              <a:clrFrom>
                <a:srgbClr val="E4F1FA"/>
              </a:clrFrom>
              <a:clrTo>
                <a:srgbClr val="E4F1FA">
                  <a:alpha val="0"/>
                </a:srgbClr>
              </a:clrTo>
            </a:clrChange>
            <a:extLst>
              <a:ext uri="{28A0092B-C50C-407E-A947-70E740481C1C}">
                <a14:useLocalDpi xmlns:a14="http://schemas.microsoft.com/office/drawing/2010/main" val="0"/>
              </a:ext>
            </a:extLst>
          </a:blip>
          <a:srcRect l="6231" r="4497"/>
          <a:stretch/>
        </p:blipFill>
        <p:spPr bwMode="auto">
          <a:xfrm>
            <a:off x="8965" y="0"/>
            <a:ext cx="12183035"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1257082" y="2267769"/>
            <a:ext cx="2681244" cy="1015238"/>
            <a:chOff x="1454515" y="2188612"/>
            <a:chExt cx="2681244" cy="1015238"/>
          </a:xfrm>
        </p:grpSpPr>
        <p:grpSp>
          <p:nvGrpSpPr>
            <p:cNvPr id="54" name="Group 53"/>
            <p:cNvGrpSpPr/>
            <p:nvPr/>
          </p:nvGrpSpPr>
          <p:grpSpPr>
            <a:xfrm>
              <a:off x="1454515" y="2618850"/>
              <a:ext cx="2659406" cy="585000"/>
              <a:chOff x="2118970" y="3387231"/>
              <a:chExt cx="2837275" cy="503002"/>
            </a:xfrm>
          </p:grpSpPr>
          <p:cxnSp>
            <p:nvCxnSpPr>
              <p:cNvPr id="5" name="Straight Connector 4"/>
              <p:cNvCxnSpPr/>
              <p:nvPr/>
            </p:nvCxnSpPr>
            <p:spPr>
              <a:xfrm flipV="1">
                <a:off x="2118970" y="3388987"/>
                <a:ext cx="1181776" cy="501246"/>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07554" y="3387231"/>
                <a:ext cx="1648691"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2598015" y="2188612"/>
              <a:ext cx="1537744"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009900"/>
                  </a:solidFill>
                  <a:effectLst/>
                  <a:uLnTx/>
                  <a:uFillTx/>
                  <a:latin typeface="Calibri" panose="020F0502020204030204" pitchFamily="34" charset="0"/>
                  <a:ea typeface="+mn-ea"/>
                  <a:cs typeface="Calibri" panose="020F0502020204030204" pitchFamily="34" charset="0"/>
                </a:rPr>
                <a:t>Giới thiệu</a:t>
              </a:r>
              <a:endParaRPr kumimoji="0" lang="en-US" sz="2400" b="1" i="0" u="none" strike="noStrike" kern="1200" cap="none" spc="0" normalizeH="0" baseline="0" noProof="0">
                <a:ln>
                  <a:noFill/>
                </a:ln>
                <a:solidFill>
                  <a:srgbClr val="009900"/>
                </a:solidFill>
                <a:effectLst/>
                <a:uLnTx/>
                <a:uFillTx/>
                <a:latin typeface="Calibri" panose="020F0502020204030204" pitchFamily="34" charset="0"/>
                <a:ea typeface="+mn-ea"/>
                <a:cs typeface="Calibri" panose="020F0502020204030204" pitchFamily="34" charset="0"/>
              </a:endParaRPr>
            </a:p>
          </p:txBody>
        </p:sp>
      </p:grpSp>
      <p:grpSp>
        <p:nvGrpSpPr>
          <p:cNvPr id="62" name="Group 61"/>
          <p:cNvGrpSpPr/>
          <p:nvPr/>
        </p:nvGrpSpPr>
        <p:grpSpPr>
          <a:xfrm>
            <a:off x="3933109" y="1736511"/>
            <a:ext cx="6726182" cy="951179"/>
            <a:chOff x="4130542" y="1657354"/>
            <a:chExt cx="1271443" cy="951179"/>
          </a:xfrm>
        </p:grpSpPr>
        <p:grpSp>
          <p:nvGrpSpPr>
            <p:cNvPr id="56" name="Group 55"/>
            <p:cNvGrpSpPr/>
            <p:nvPr/>
          </p:nvGrpSpPr>
          <p:grpSpPr>
            <a:xfrm>
              <a:off x="4130542" y="2054579"/>
              <a:ext cx="991107" cy="553954"/>
              <a:chOff x="5151081" y="3148841"/>
              <a:chExt cx="991107" cy="365414"/>
            </a:xfrm>
          </p:grpSpPr>
          <p:cxnSp>
            <p:nvCxnSpPr>
              <p:cNvPr id="11" name="Straight Connector 10"/>
              <p:cNvCxnSpPr/>
              <p:nvPr/>
            </p:nvCxnSpPr>
            <p:spPr>
              <a:xfrm>
                <a:off x="5151081" y="3148841"/>
                <a:ext cx="0" cy="36541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51081" y="3154645"/>
                <a:ext cx="991107"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170651" y="1657354"/>
              <a:ext cx="1231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mtClean="0">
                  <a:solidFill>
                    <a:prstClr val="black"/>
                  </a:solidFill>
                  <a:latin typeface="Calibri" panose="020F0502020204030204" pitchFamily="34" charset="0"/>
                  <a:cs typeface="Calibri" panose="020F0502020204030204" pitchFamily="34" charset="0"/>
                </a:rPr>
                <a:t>Người lao động trí óc mà em kính trọng là ai?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63" name="Group 62"/>
          <p:cNvGrpSpPr/>
          <p:nvPr/>
        </p:nvGrpSpPr>
        <p:grpSpPr>
          <a:xfrm>
            <a:off x="3916487" y="2312897"/>
            <a:ext cx="5776153" cy="707886"/>
            <a:chOff x="4113921" y="2233740"/>
            <a:chExt cx="2865276" cy="707886"/>
          </a:xfrm>
        </p:grpSpPr>
        <p:cxnSp>
          <p:nvCxnSpPr>
            <p:cNvPr id="14" name="Straight Connector 13"/>
            <p:cNvCxnSpPr/>
            <p:nvPr/>
          </p:nvCxnSpPr>
          <p:spPr>
            <a:xfrm flipV="1">
              <a:off x="4113921" y="2615524"/>
              <a:ext cx="2787092" cy="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58914" y="2233740"/>
              <a:ext cx="282028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mtClean="0">
                  <a:solidFill>
                    <a:prstClr val="black"/>
                  </a:solidFill>
                  <a:latin typeface="Calibri" panose="020F0502020204030204" pitchFamily="34" charset="0"/>
                  <a:cs typeface="Calibri" panose="020F0502020204030204" pitchFamily="34" charset="0"/>
                </a:rPr>
                <a:t>Người đó tên là gì? Bao nhiêu tuổi? Làm việc ở đâu? </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028" name="Group 1027"/>
          <p:cNvGrpSpPr/>
          <p:nvPr/>
        </p:nvGrpSpPr>
        <p:grpSpPr>
          <a:xfrm>
            <a:off x="3925207" y="3997909"/>
            <a:ext cx="4670153" cy="437043"/>
            <a:chOff x="4338933" y="3917995"/>
            <a:chExt cx="4242317" cy="437043"/>
          </a:xfrm>
        </p:grpSpPr>
        <p:cxnSp>
          <p:nvCxnSpPr>
            <p:cNvPr id="17" name="Straight Connector 16"/>
            <p:cNvCxnSpPr/>
            <p:nvPr/>
          </p:nvCxnSpPr>
          <p:spPr>
            <a:xfrm flipV="1">
              <a:off x="4338933" y="4286024"/>
              <a:ext cx="4146161" cy="2394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20107" y="3917995"/>
              <a:ext cx="4161143" cy="437043"/>
            </a:xfrm>
            <a:prstGeom prst="rect">
              <a:avLst/>
            </a:prstGeom>
            <a:noFill/>
          </p:spPr>
          <p:txBody>
            <a:bodyPr wrap="square" rtlCol="0">
              <a:spAutoFit/>
            </a:bodyPr>
            <a:lstStyle/>
            <a:p>
              <a:pPr algn="just">
                <a:lnSpc>
                  <a:spcPct val="120000"/>
                </a:lnSpc>
                <a:tabLst>
                  <a:tab pos="228600" algn="l"/>
                </a:tabLst>
              </a:pPr>
              <a:r>
                <a:rPr lang="fr-FR" sz="2000">
                  <a:ea typeface="Times New Roman" panose="02020603050405020304" pitchFamily="18" charset="0"/>
                </a:rPr>
                <a:t>Mức độ cần cù, sáng tạo của người đó ?</a:t>
              </a:r>
              <a:endParaRPr lang="en-US">
                <a:ea typeface="Times New Roman" panose="02020603050405020304" pitchFamily="18" charset="0"/>
              </a:endParaRPr>
            </a:p>
          </p:txBody>
        </p:sp>
      </p:grpSp>
      <p:grpSp>
        <p:nvGrpSpPr>
          <p:cNvPr id="1030" name="Group 1029"/>
          <p:cNvGrpSpPr/>
          <p:nvPr/>
        </p:nvGrpSpPr>
        <p:grpSpPr>
          <a:xfrm>
            <a:off x="3946556" y="5246280"/>
            <a:ext cx="5419513" cy="711514"/>
            <a:chOff x="4306780" y="5178537"/>
            <a:chExt cx="2865137" cy="783119"/>
          </a:xfrm>
        </p:grpSpPr>
        <p:grpSp>
          <p:nvGrpSpPr>
            <p:cNvPr id="20" name="Group 19"/>
            <p:cNvGrpSpPr/>
            <p:nvPr/>
          </p:nvGrpSpPr>
          <p:grpSpPr>
            <a:xfrm>
              <a:off x="4306780" y="5605069"/>
              <a:ext cx="2607680" cy="356587"/>
              <a:chOff x="5013333" y="4722238"/>
              <a:chExt cx="2217304" cy="195257"/>
            </a:xfrm>
          </p:grpSpPr>
          <p:cxnSp>
            <p:nvCxnSpPr>
              <p:cNvPr id="22" name="Straight Connector 21"/>
              <p:cNvCxnSpPr/>
              <p:nvPr/>
            </p:nvCxnSpPr>
            <p:spPr>
              <a:xfrm>
                <a:off x="5015346" y="4729601"/>
                <a:ext cx="0" cy="187894"/>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13333" y="4722238"/>
                <a:ext cx="2217304"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344523" y="5178537"/>
              <a:ext cx="2827394" cy="779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Kết</a:t>
              </a:r>
              <a:r>
                <a:rPr kumimoji="0" lang="en-US" sz="2000" b="0" i="0" u="none" strike="noStrike" kern="1200" cap="none" spc="0" normalizeH="0" noProof="0" smtClean="0">
                  <a:ln>
                    <a:noFill/>
                  </a:ln>
                  <a:solidFill>
                    <a:prstClr val="black"/>
                  </a:solidFill>
                  <a:effectLst/>
                  <a:uLnTx/>
                  <a:uFillTx/>
                  <a:latin typeface="Calibri" panose="020F0502020204030204" pitchFamily="34" charset="0"/>
                  <a:ea typeface="+mn-ea"/>
                  <a:cs typeface="Calibri" panose="020F0502020204030204" pitchFamily="34" charset="0"/>
                </a:rPr>
                <a:t> quả công việc của người đó như thế nào?</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025" name="Group 1024"/>
          <p:cNvGrpSpPr/>
          <p:nvPr/>
        </p:nvGrpSpPr>
        <p:grpSpPr>
          <a:xfrm>
            <a:off x="2092786" y="3922124"/>
            <a:ext cx="1842655" cy="465052"/>
            <a:chOff x="2506512" y="3842210"/>
            <a:chExt cx="1842655" cy="465052"/>
          </a:xfrm>
        </p:grpSpPr>
        <p:cxnSp>
          <p:nvCxnSpPr>
            <p:cNvPr id="25" name="Straight Connector 24"/>
            <p:cNvCxnSpPr/>
            <p:nvPr/>
          </p:nvCxnSpPr>
          <p:spPr>
            <a:xfrm flipV="1">
              <a:off x="2506512" y="4305276"/>
              <a:ext cx="1842655" cy="19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49517" y="3842210"/>
              <a:ext cx="1480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990099"/>
                  </a:solidFill>
                  <a:effectLst/>
                  <a:uLnTx/>
                  <a:uFillTx/>
                  <a:latin typeface="Calibri" panose="020F0502020204030204" pitchFamily="34" charset="0"/>
                  <a:ea typeface="+mn-ea"/>
                  <a:cs typeface="Calibri" panose="020F0502020204030204" pitchFamily="34" charset="0"/>
                </a:rPr>
                <a:t>Công việc</a:t>
              </a:r>
              <a:endParaRPr kumimoji="0" lang="en-US" sz="2400" b="1" i="0" u="none" strike="noStrike" kern="1200" cap="none" spc="0" normalizeH="0" baseline="0" noProof="0">
                <a:ln>
                  <a:noFill/>
                </a:ln>
                <a:solidFill>
                  <a:srgbClr val="990099"/>
                </a:solidFill>
                <a:effectLst/>
                <a:uLnTx/>
                <a:uFillTx/>
                <a:latin typeface="Calibri" panose="020F0502020204030204" pitchFamily="34" charset="0"/>
                <a:ea typeface="+mn-ea"/>
                <a:cs typeface="Calibri" panose="020F0502020204030204" pitchFamily="34" charset="0"/>
              </a:endParaRPr>
            </a:p>
          </p:txBody>
        </p:sp>
      </p:grpSp>
      <p:grpSp>
        <p:nvGrpSpPr>
          <p:cNvPr id="60" name="Group 59"/>
          <p:cNvGrpSpPr/>
          <p:nvPr/>
        </p:nvGrpSpPr>
        <p:grpSpPr>
          <a:xfrm>
            <a:off x="944976" y="5192484"/>
            <a:ext cx="2998982" cy="774155"/>
            <a:chOff x="2113567" y="5486017"/>
            <a:chExt cx="2998982" cy="404321"/>
          </a:xfrm>
        </p:grpSpPr>
        <p:grpSp>
          <p:nvGrpSpPr>
            <p:cNvPr id="59" name="Group 58"/>
            <p:cNvGrpSpPr/>
            <p:nvPr/>
          </p:nvGrpSpPr>
          <p:grpSpPr>
            <a:xfrm>
              <a:off x="2113567" y="5486017"/>
              <a:ext cx="2998982" cy="390481"/>
              <a:chOff x="2113567" y="5486017"/>
              <a:chExt cx="2998982" cy="390481"/>
            </a:xfrm>
          </p:grpSpPr>
          <p:cxnSp>
            <p:nvCxnSpPr>
              <p:cNvPr id="28" name="Straight Connector 27"/>
              <p:cNvCxnSpPr/>
              <p:nvPr/>
            </p:nvCxnSpPr>
            <p:spPr>
              <a:xfrm>
                <a:off x="2113567" y="5486017"/>
                <a:ext cx="1365841" cy="39048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63858" y="5874415"/>
                <a:ext cx="1648691"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637476" y="5651554"/>
              <a:ext cx="1434599" cy="23878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660033"/>
                  </a:solidFill>
                  <a:effectLst/>
                  <a:uLnTx/>
                  <a:uFillTx/>
                  <a:latin typeface="Calibri" panose="020F0502020204030204" pitchFamily="34" charset="0"/>
                  <a:ea typeface="+mn-ea"/>
                  <a:cs typeface="Calibri" panose="020F0502020204030204" pitchFamily="34" charset="0"/>
                </a:rPr>
                <a:t>Tình cảm</a:t>
              </a:r>
              <a:endParaRPr kumimoji="0" lang="en-US" sz="2400" b="1" i="0" u="none" strike="noStrike" kern="1200" cap="none" spc="0" normalizeH="0" baseline="0" noProof="0">
                <a:ln>
                  <a:noFill/>
                </a:ln>
                <a:solidFill>
                  <a:srgbClr val="660033"/>
                </a:solidFill>
                <a:effectLst/>
                <a:uLnTx/>
                <a:uFillTx/>
                <a:latin typeface="Calibri" panose="020F0502020204030204" pitchFamily="34" charset="0"/>
                <a:ea typeface="+mn-ea"/>
                <a:cs typeface="Calibri" panose="020F0502020204030204" pitchFamily="34" charset="0"/>
              </a:endParaRPr>
            </a:p>
          </p:txBody>
        </p:sp>
      </p:grpSp>
      <p:grpSp>
        <p:nvGrpSpPr>
          <p:cNvPr id="1027" name="Group 1026"/>
          <p:cNvGrpSpPr/>
          <p:nvPr/>
        </p:nvGrpSpPr>
        <p:grpSpPr>
          <a:xfrm>
            <a:off x="3948888" y="3479489"/>
            <a:ext cx="5227371" cy="909533"/>
            <a:chOff x="4362614" y="3399575"/>
            <a:chExt cx="4368233" cy="909533"/>
          </a:xfrm>
        </p:grpSpPr>
        <p:sp>
          <p:nvSpPr>
            <p:cNvPr id="32" name="TextBox 31"/>
            <p:cNvSpPr txBox="1"/>
            <p:nvPr/>
          </p:nvSpPr>
          <p:spPr>
            <a:xfrm>
              <a:off x="4410768" y="3399575"/>
              <a:ext cx="4320079" cy="437043"/>
            </a:xfrm>
            <a:prstGeom prst="rect">
              <a:avLst/>
            </a:prstGeom>
            <a:noFill/>
          </p:spPr>
          <p:txBody>
            <a:bodyPr wrap="square" rtlCol="0">
              <a:spAutoFit/>
            </a:bodyPr>
            <a:lstStyle/>
            <a:p>
              <a:pPr algn="just">
                <a:lnSpc>
                  <a:spcPct val="120000"/>
                </a:lnSpc>
                <a:tabLst>
                  <a:tab pos="228600" algn="l"/>
                </a:tabLst>
              </a:pPr>
              <a:r>
                <a:rPr lang="fr-FR" sz="2000">
                  <a:ea typeface="Times New Roman" panose="02020603050405020304" pitchFamily="18" charset="0"/>
                </a:rPr>
                <a:t>Công việc hằng ngày của người đó là gì ?</a:t>
              </a:r>
              <a:endParaRPr lang="en-US">
                <a:ea typeface="Times New Roman" panose="02020603050405020304" pitchFamily="18" charset="0"/>
              </a:endParaRPr>
            </a:p>
          </p:txBody>
        </p:sp>
        <p:grpSp>
          <p:nvGrpSpPr>
            <p:cNvPr id="33" name="Group 32"/>
            <p:cNvGrpSpPr/>
            <p:nvPr/>
          </p:nvGrpSpPr>
          <p:grpSpPr>
            <a:xfrm>
              <a:off x="4362614" y="3767131"/>
              <a:ext cx="4122480" cy="541977"/>
              <a:chOff x="5015346" y="3346730"/>
              <a:chExt cx="3563504" cy="370583"/>
            </a:xfrm>
          </p:grpSpPr>
          <p:cxnSp>
            <p:nvCxnSpPr>
              <p:cNvPr id="34" name="Straight Connector 33"/>
              <p:cNvCxnSpPr/>
              <p:nvPr/>
            </p:nvCxnSpPr>
            <p:spPr>
              <a:xfrm>
                <a:off x="5015346" y="3346730"/>
                <a:ext cx="0" cy="3705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15346" y="3355526"/>
                <a:ext cx="3563504" cy="362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024" name="Group 1023"/>
          <p:cNvGrpSpPr/>
          <p:nvPr/>
        </p:nvGrpSpPr>
        <p:grpSpPr>
          <a:xfrm>
            <a:off x="3929935" y="2708128"/>
            <a:ext cx="8262065" cy="571078"/>
            <a:chOff x="4127368" y="2628971"/>
            <a:chExt cx="4468827" cy="571078"/>
          </a:xfrm>
        </p:grpSpPr>
        <p:sp>
          <p:nvSpPr>
            <p:cNvPr id="37" name="Rectangle 36"/>
            <p:cNvSpPr/>
            <p:nvPr/>
          </p:nvSpPr>
          <p:spPr>
            <a:xfrm>
              <a:off x="4184334" y="2799939"/>
              <a:ext cx="4411861"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mtClean="0">
                  <a:solidFill>
                    <a:prstClr val="black"/>
                  </a:solidFill>
                  <a:latin typeface="Calibri" panose="020F0502020204030204" pitchFamily="34" charset="0"/>
                  <a:cs typeface="Calibri" panose="020F0502020204030204" pitchFamily="34" charset="0"/>
                </a:rPr>
                <a:t>Hình dáng, tính tình của người đó thế nào? (em có thể kể hoặc không kể )</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8" name="Group 37"/>
            <p:cNvGrpSpPr/>
            <p:nvPr/>
          </p:nvGrpSpPr>
          <p:grpSpPr>
            <a:xfrm>
              <a:off x="4127368" y="2628971"/>
              <a:ext cx="4243555" cy="555626"/>
              <a:chOff x="5015346" y="2517766"/>
              <a:chExt cx="3671454" cy="365414"/>
            </a:xfrm>
          </p:grpSpPr>
          <p:cxnSp>
            <p:nvCxnSpPr>
              <p:cNvPr id="39" name="Straight Connector 38"/>
              <p:cNvCxnSpPr/>
              <p:nvPr/>
            </p:nvCxnSpPr>
            <p:spPr>
              <a:xfrm>
                <a:off x="5015346" y="2883180"/>
                <a:ext cx="3671454"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15346" y="2517766"/>
                <a:ext cx="0" cy="36541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grpSp>
      <p:grpSp>
        <p:nvGrpSpPr>
          <p:cNvPr id="1033" name="Group 1032"/>
          <p:cNvGrpSpPr/>
          <p:nvPr/>
        </p:nvGrpSpPr>
        <p:grpSpPr>
          <a:xfrm>
            <a:off x="3944816" y="4392225"/>
            <a:ext cx="5421253" cy="593576"/>
            <a:chOff x="3944816" y="4366099"/>
            <a:chExt cx="6308975" cy="593576"/>
          </a:xfrm>
        </p:grpSpPr>
        <p:sp>
          <p:nvSpPr>
            <p:cNvPr id="42" name="Rectangle 41"/>
            <p:cNvSpPr/>
            <p:nvPr/>
          </p:nvSpPr>
          <p:spPr>
            <a:xfrm>
              <a:off x="3989185" y="4559565"/>
              <a:ext cx="6264606" cy="400110"/>
            </a:xfrm>
            <a:prstGeom prst="rect">
              <a:avLst/>
            </a:prstGeom>
          </p:spPr>
          <p:txBody>
            <a:bodyPr wrap="square">
              <a:spAutoFit/>
            </a:bodyPr>
            <a:lstStyle/>
            <a:p>
              <a:pPr lvl="0">
                <a:defRPr/>
              </a:pPr>
              <a:r>
                <a:rPr lang="fr-FR" sz="2000">
                  <a:ea typeface="Times New Roman" panose="02020603050405020304" pitchFamily="18" charset="0"/>
                </a:rPr>
                <a:t>Công việc ấy quan trọng, cần thiết như thế nào ? </a:t>
              </a:r>
              <a:endParaRPr kumimoji="0" lang="en-US" sz="2000" b="0" i="0" u="none" strike="noStrike" kern="1200" cap="none" spc="0" normalizeH="0" baseline="0" noProof="0">
                <a:ln>
                  <a:noFill/>
                </a:ln>
                <a:solidFill>
                  <a:prstClr val="black"/>
                </a:solidFill>
                <a:effectLst/>
                <a:uLnTx/>
                <a:uFillTx/>
                <a:cs typeface="Calibri" panose="020F0502020204030204" pitchFamily="34" charset="0"/>
              </a:endParaRPr>
            </a:p>
          </p:txBody>
        </p:sp>
        <p:grpSp>
          <p:nvGrpSpPr>
            <p:cNvPr id="43" name="Group 42"/>
            <p:cNvGrpSpPr/>
            <p:nvPr/>
          </p:nvGrpSpPr>
          <p:grpSpPr>
            <a:xfrm>
              <a:off x="3944816" y="4366099"/>
              <a:ext cx="6073243" cy="575224"/>
              <a:chOff x="5015346" y="3716062"/>
              <a:chExt cx="6073243" cy="370583"/>
            </a:xfrm>
          </p:grpSpPr>
          <p:cxnSp>
            <p:nvCxnSpPr>
              <p:cNvPr id="44" name="Straight Connector 43"/>
              <p:cNvCxnSpPr/>
              <p:nvPr/>
            </p:nvCxnSpPr>
            <p:spPr>
              <a:xfrm>
                <a:off x="5015346" y="4080155"/>
                <a:ext cx="6073243" cy="649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15346" y="3716062"/>
                <a:ext cx="0" cy="3705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031" name="Group 1030"/>
          <p:cNvGrpSpPr/>
          <p:nvPr/>
        </p:nvGrpSpPr>
        <p:grpSpPr>
          <a:xfrm>
            <a:off x="3957405" y="5855118"/>
            <a:ext cx="3449235" cy="401287"/>
            <a:chOff x="4304182" y="5924556"/>
            <a:chExt cx="3145489" cy="401287"/>
          </a:xfrm>
        </p:grpSpPr>
        <p:sp>
          <p:nvSpPr>
            <p:cNvPr id="47" name="Rectangle 46"/>
            <p:cNvSpPr/>
            <p:nvPr/>
          </p:nvSpPr>
          <p:spPr>
            <a:xfrm>
              <a:off x="4381127" y="5924556"/>
              <a:ext cx="235016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Tình</a:t>
              </a:r>
              <a:r>
                <a:rPr kumimoji="0" lang="en-US" sz="2000" b="0" i="0" u="none" strike="noStrike" kern="1200" cap="none" spc="0" normalizeH="0" noProof="0" smtClean="0">
                  <a:ln>
                    <a:noFill/>
                  </a:ln>
                  <a:solidFill>
                    <a:prstClr val="black"/>
                  </a:solidFill>
                  <a:effectLst/>
                  <a:uLnTx/>
                  <a:uFillTx/>
                  <a:latin typeface="Calibri" panose="020F0502020204030204" pitchFamily="34" charset="0"/>
                  <a:ea typeface="+mn-ea"/>
                  <a:cs typeface="Calibri" panose="020F0502020204030204" pitchFamily="34" charset="0"/>
                </a:rPr>
                <a:t> cảm của em với người đó</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8" name="Group 47"/>
            <p:cNvGrpSpPr/>
            <p:nvPr/>
          </p:nvGrpSpPr>
          <p:grpSpPr>
            <a:xfrm>
              <a:off x="4304182" y="5982293"/>
              <a:ext cx="3145489" cy="343550"/>
              <a:chOff x="5015346" y="4896976"/>
              <a:chExt cx="2636404" cy="192829"/>
            </a:xfrm>
          </p:grpSpPr>
          <p:cxnSp>
            <p:nvCxnSpPr>
              <p:cNvPr id="49" name="Straight Connector 48"/>
              <p:cNvCxnSpPr/>
              <p:nvPr/>
            </p:nvCxnSpPr>
            <p:spPr>
              <a:xfrm flipV="1">
                <a:off x="5015346" y="5076825"/>
                <a:ext cx="2636404" cy="1298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15346" y="4896976"/>
                <a:ext cx="0" cy="187894"/>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grpSp>
      <p:sp>
        <p:nvSpPr>
          <p:cNvPr id="51" name="Oval 50"/>
          <p:cNvSpPr/>
          <p:nvPr/>
        </p:nvSpPr>
        <p:spPr>
          <a:xfrm>
            <a:off x="0" y="3260931"/>
            <a:ext cx="2118257" cy="209023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t>Người lao động trí óc</a:t>
            </a:r>
            <a:endPar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3" name="TextBox 52"/>
          <p:cNvSpPr txBox="1"/>
          <p:nvPr/>
        </p:nvSpPr>
        <p:spPr>
          <a:xfrm>
            <a:off x="7743999" y="6634580"/>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7555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upRight)">
                                      <p:cBhvr>
                                        <p:cTn id="7" dur="2000"/>
                                        <p:tgtEl>
                                          <p:spTgt spid="51"/>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strips(upRight)">
                                      <p:cBhvr>
                                        <p:cTn id="11" dur="2000"/>
                                        <p:tgtEl>
                                          <p:spTgt spid="61"/>
                                        </p:tgtEl>
                                      </p:cBhvr>
                                    </p:animEffect>
                                  </p:childTnLst>
                                </p:cTn>
                              </p:par>
                            </p:childTnLst>
                          </p:cTn>
                        </p:par>
                        <p:par>
                          <p:cTn id="12" fill="hold">
                            <p:stCondLst>
                              <p:cond delay="4000"/>
                            </p:stCondLst>
                            <p:childTnLst>
                              <p:par>
                                <p:cTn id="13" presetID="18" presetClass="entr" presetSubtype="3"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strips(upRight)">
                                      <p:cBhvr>
                                        <p:cTn id="15" dur="2000"/>
                                        <p:tgtEl>
                                          <p:spTgt spid="62"/>
                                        </p:tgtEl>
                                      </p:cBhvr>
                                    </p:animEffect>
                                  </p:childTnLst>
                                </p:cTn>
                              </p:par>
                            </p:childTnLst>
                          </p:cTn>
                        </p:par>
                        <p:par>
                          <p:cTn id="16" fill="hold">
                            <p:stCondLst>
                              <p:cond delay="6000"/>
                            </p:stCondLst>
                            <p:childTnLst>
                              <p:par>
                                <p:cTn id="17" presetID="18" presetClass="entr" presetSubtype="3"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strips(upRight)">
                                      <p:cBhvr>
                                        <p:cTn id="19" dur="2000"/>
                                        <p:tgtEl>
                                          <p:spTgt spid="63"/>
                                        </p:tgtEl>
                                      </p:cBhvr>
                                    </p:animEffect>
                                  </p:childTnLst>
                                </p:cTn>
                              </p:par>
                            </p:childTnLst>
                          </p:cTn>
                        </p:par>
                        <p:par>
                          <p:cTn id="20" fill="hold">
                            <p:stCondLst>
                              <p:cond delay="8000"/>
                            </p:stCondLst>
                            <p:childTnLst>
                              <p:par>
                                <p:cTn id="21" presetID="18" presetClass="entr" presetSubtype="6" fill="hold" nodeType="afterEffect">
                                  <p:stCondLst>
                                    <p:cond delay="0"/>
                                  </p:stCondLst>
                                  <p:childTnLst>
                                    <p:set>
                                      <p:cBhvr>
                                        <p:cTn id="22" dur="1" fill="hold">
                                          <p:stCondLst>
                                            <p:cond delay="0"/>
                                          </p:stCondLst>
                                        </p:cTn>
                                        <p:tgtEl>
                                          <p:spTgt spid="1024"/>
                                        </p:tgtEl>
                                        <p:attrNameLst>
                                          <p:attrName>style.visibility</p:attrName>
                                        </p:attrNameLst>
                                      </p:cBhvr>
                                      <p:to>
                                        <p:strVal val="visible"/>
                                      </p:to>
                                    </p:set>
                                    <p:animEffect transition="in" filter="strips(downRight)">
                                      <p:cBhvr>
                                        <p:cTn id="23" dur="2000"/>
                                        <p:tgtEl>
                                          <p:spTgt spid="1024"/>
                                        </p:tgtEl>
                                      </p:cBhvr>
                                    </p:animEffect>
                                  </p:childTnLst>
                                </p:cTn>
                              </p:par>
                            </p:childTnLst>
                          </p:cTn>
                        </p:par>
                        <p:par>
                          <p:cTn id="24" fill="hold">
                            <p:stCondLst>
                              <p:cond delay="10000"/>
                            </p:stCondLst>
                            <p:childTnLst>
                              <p:par>
                                <p:cTn id="25" presetID="18" presetClass="entr" presetSubtype="3" fill="hold" nodeType="after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strips(upRight)">
                                      <p:cBhvr>
                                        <p:cTn id="27" dur="2000"/>
                                        <p:tgtEl>
                                          <p:spTgt spid="1025"/>
                                        </p:tgtEl>
                                      </p:cBhvr>
                                    </p:animEffect>
                                  </p:childTnLst>
                                </p:cTn>
                              </p:par>
                            </p:childTnLst>
                          </p:cTn>
                        </p:par>
                        <p:par>
                          <p:cTn id="28" fill="hold">
                            <p:stCondLst>
                              <p:cond delay="12000"/>
                            </p:stCondLst>
                            <p:childTnLst>
                              <p:par>
                                <p:cTn id="29" presetID="18" presetClass="entr" presetSubtype="3" fill="hold" nodeType="after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strips(upRight)">
                                      <p:cBhvr>
                                        <p:cTn id="31" dur="2000"/>
                                        <p:tgtEl>
                                          <p:spTgt spid="1027"/>
                                        </p:tgtEl>
                                      </p:cBhvr>
                                    </p:animEffect>
                                  </p:childTnLst>
                                </p:cTn>
                              </p:par>
                            </p:childTnLst>
                          </p:cTn>
                        </p:par>
                        <p:par>
                          <p:cTn id="32" fill="hold">
                            <p:stCondLst>
                              <p:cond delay="14000"/>
                            </p:stCondLst>
                            <p:childTnLst>
                              <p:par>
                                <p:cTn id="33" presetID="18" presetClass="entr" presetSubtype="3"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strips(upRight)">
                                      <p:cBhvr>
                                        <p:cTn id="35" dur="2000"/>
                                        <p:tgtEl>
                                          <p:spTgt spid="1028"/>
                                        </p:tgtEl>
                                      </p:cBhvr>
                                    </p:animEffect>
                                  </p:childTnLst>
                                </p:cTn>
                              </p:par>
                            </p:childTnLst>
                          </p:cTn>
                        </p:par>
                        <p:par>
                          <p:cTn id="36" fill="hold">
                            <p:stCondLst>
                              <p:cond delay="16000"/>
                            </p:stCondLst>
                            <p:childTnLst>
                              <p:par>
                                <p:cTn id="37" presetID="18" presetClass="entr" presetSubtype="6" fill="hold" nodeType="after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strips(downRight)">
                                      <p:cBhvr>
                                        <p:cTn id="39" dur="2000"/>
                                        <p:tgtEl>
                                          <p:spTgt spid="1033"/>
                                        </p:tgtEl>
                                      </p:cBhvr>
                                    </p:animEffect>
                                  </p:childTnLst>
                                </p:cTn>
                              </p:par>
                            </p:childTnLst>
                          </p:cTn>
                        </p:par>
                        <p:par>
                          <p:cTn id="40" fill="hold">
                            <p:stCondLst>
                              <p:cond delay="18000"/>
                            </p:stCondLst>
                            <p:childTnLst>
                              <p:par>
                                <p:cTn id="41" presetID="18" presetClass="entr" presetSubtype="6"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trips(downRight)">
                                      <p:cBhvr>
                                        <p:cTn id="43" dur="2000"/>
                                        <p:tgtEl>
                                          <p:spTgt spid="60"/>
                                        </p:tgtEl>
                                      </p:cBhvr>
                                    </p:animEffect>
                                  </p:childTnLst>
                                </p:cTn>
                              </p:par>
                            </p:childTnLst>
                          </p:cTn>
                        </p:par>
                        <p:par>
                          <p:cTn id="44" fill="hold">
                            <p:stCondLst>
                              <p:cond delay="20000"/>
                            </p:stCondLst>
                            <p:childTnLst>
                              <p:par>
                                <p:cTn id="45" presetID="18" presetClass="entr" presetSubtype="3" fill="hold" nodeType="after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strips(upRight)">
                                      <p:cBhvr>
                                        <p:cTn id="47" dur="2000"/>
                                        <p:tgtEl>
                                          <p:spTgt spid="1030"/>
                                        </p:tgtEl>
                                      </p:cBhvr>
                                    </p:animEffect>
                                  </p:childTnLst>
                                </p:cTn>
                              </p:par>
                            </p:childTnLst>
                          </p:cTn>
                        </p:par>
                        <p:par>
                          <p:cTn id="48" fill="hold">
                            <p:stCondLst>
                              <p:cond delay="22000"/>
                            </p:stCondLst>
                            <p:childTnLst>
                              <p:par>
                                <p:cTn id="49" presetID="18" presetClass="entr" presetSubtype="6" fill="hold" nodeType="afterEffect">
                                  <p:stCondLst>
                                    <p:cond delay="0"/>
                                  </p:stCondLst>
                                  <p:childTnLst>
                                    <p:set>
                                      <p:cBhvr>
                                        <p:cTn id="50" dur="1" fill="hold">
                                          <p:stCondLst>
                                            <p:cond delay="0"/>
                                          </p:stCondLst>
                                        </p:cTn>
                                        <p:tgtEl>
                                          <p:spTgt spid="1031"/>
                                        </p:tgtEl>
                                        <p:attrNameLst>
                                          <p:attrName>style.visibility</p:attrName>
                                        </p:attrNameLst>
                                      </p:cBhvr>
                                      <p:to>
                                        <p:strVal val="visible"/>
                                      </p:to>
                                    </p:set>
                                    <p:animEffect transition="in" filter="strips(downRight)">
                                      <p:cBhvr>
                                        <p:cTn id="51"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lor Frame With Group Of Kids And Giraffe, Background. Royalty ..."/>
          <p:cNvPicPr>
            <a:picLocks noChangeAspect="1" noChangeArrowheads="1"/>
          </p:cNvPicPr>
          <p:nvPr/>
        </p:nvPicPr>
        <p:blipFill rotWithShape="1">
          <a:blip r:embed="rId2">
            <a:clrChange>
              <a:clrFrom>
                <a:srgbClr val="E4F1FA"/>
              </a:clrFrom>
              <a:clrTo>
                <a:srgbClr val="E4F1FA">
                  <a:alpha val="0"/>
                </a:srgbClr>
              </a:clrTo>
            </a:clrChange>
            <a:extLst>
              <a:ext uri="{28A0092B-C50C-407E-A947-70E740481C1C}">
                <a14:useLocalDpi xmlns:a14="http://schemas.microsoft.com/office/drawing/2010/main" val="0"/>
              </a:ext>
            </a:extLst>
          </a:blip>
          <a:srcRect l="6231" r="4497"/>
          <a:stretch/>
        </p:blipFill>
        <p:spPr bwMode="auto">
          <a:xfrm>
            <a:off x="0" y="0"/>
            <a:ext cx="12183035"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1257082" y="2241643"/>
            <a:ext cx="2681244" cy="1015238"/>
            <a:chOff x="1454515" y="2188612"/>
            <a:chExt cx="2681244" cy="1015238"/>
          </a:xfrm>
        </p:grpSpPr>
        <p:grpSp>
          <p:nvGrpSpPr>
            <p:cNvPr id="54" name="Group 53"/>
            <p:cNvGrpSpPr/>
            <p:nvPr/>
          </p:nvGrpSpPr>
          <p:grpSpPr>
            <a:xfrm>
              <a:off x="1454515" y="2618850"/>
              <a:ext cx="2659406" cy="585000"/>
              <a:chOff x="2118970" y="3387231"/>
              <a:chExt cx="2837275" cy="503002"/>
            </a:xfrm>
          </p:grpSpPr>
          <p:cxnSp>
            <p:nvCxnSpPr>
              <p:cNvPr id="5" name="Straight Connector 4"/>
              <p:cNvCxnSpPr/>
              <p:nvPr/>
            </p:nvCxnSpPr>
            <p:spPr>
              <a:xfrm flipV="1">
                <a:off x="2118970" y="3388987"/>
                <a:ext cx="1181776" cy="501246"/>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07554" y="3387231"/>
                <a:ext cx="1648691"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2598015" y="2188612"/>
              <a:ext cx="1537744" cy="46166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009900"/>
                  </a:solidFill>
                  <a:effectLst/>
                  <a:uLnTx/>
                  <a:uFillTx/>
                  <a:latin typeface="Calibri" panose="020F0502020204030204" pitchFamily="34" charset="0"/>
                  <a:ea typeface="+mn-ea"/>
                  <a:cs typeface="Calibri" panose="020F0502020204030204" pitchFamily="34" charset="0"/>
                </a:rPr>
                <a:t>Giới thiệu</a:t>
              </a:r>
              <a:endParaRPr kumimoji="0" lang="en-US" sz="2400" b="1" i="0" u="none" strike="noStrike" kern="1200" cap="none" spc="0" normalizeH="0" baseline="0" noProof="0">
                <a:ln>
                  <a:noFill/>
                </a:ln>
                <a:solidFill>
                  <a:srgbClr val="009900"/>
                </a:solidFill>
                <a:effectLst/>
                <a:uLnTx/>
                <a:uFillTx/>
                <a:latin typeface="Calibri" panose="020F0502020204030204" pitchFamily="34" charset="0"/>
                <a:ea typeface="+mn-ea"/>
                <a:cs typeface="Calibri" panose="020F0502020204030204" pitchFamily="34" charset="0"/>
              </a:endParaRPr>
            </a:p>
          </p:txBody>
        </p:sp>
      </p:grpSp>
      <p:grpSp>
        <p:nvGrpSpPr>
          <p:cNvPr id="62" name="Group 61"/>
          <p:cNvGrpSpPr/>
          <p:nvPr/>
        </p:nvGrpSpPr>
        <p:grpSpPr>
          <a:xfrm>
            <a:off x="3933109" y="1710385"/>
            <a:ext cx="1271443" cy="951179"/>
            <a:chOff x="4130542" y="1657354"/>
            <a:chExt cx="1271443" cy="951179"/>
          </a:xfrm>
        </p:grpSpPr>
        <p:grpSp>
          <p:nvGrpSpPr>
            <p:cNvPr id="56" name="Group 55"/>
            <p:cNvGrpSpPr/>
            <p:nvPr/>
          </p:nvGrpSpPr>
          <p:grpSpPr>
            <a:xfrm>
              <a:off x="4130542" y="2054579"/>
              <a:ext cx="991107" cy="553954"/>
              <a:chOff x="5151081" y="3148841"/>
              <a:chExt cx="991107" cy="365414"/>
            </a:xfrm>
          </p:grpSpPr>
          <p:cxnSp>
            <p:nvCxnSpPr>
              <p:cNvPr id="11" name="Straight Connector 10"/>
              <p:cNvCxnSpPr/>
              <p:nvPr/>
            </p:nvCxnSpPr>
            <p:spPr>
              <a:xfrm>
                <a:off x="5151081" y="3148841"/>
                <a:ext cx="0" cy="36541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51081" y="3154645"/>
                <a:ext cx="991107"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4170651" y="1657354"/>
              <a:ext cx="1231334" cy="457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Mẹ em</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63" name="Group 62"/>
          <p:cNvGrpSpPr/>
          <p:nvPr/>
        </p:nvGrpSpPr>
        <p:grpSpPr>
          <a:xfrm>
            <a:off x="3916488" y="2286771"/>
            <a:ext cx="2865276" cy="400110"/>
            <a:chOff x="4113921" y="2233740"/>
            <a:chExt cx="2865276" cy="400110"/>
          </a:xfrm>
        </p:grpSpPr>
        <p:cxnSp>
          <p:nvCxnSpPr>
            <p:cNvPr id="14" name="Straight Connector 13"/>
            <p:cNvCxnSpPr/>
            <p:nvPr/>
          </p:nvCxnSpPr>
          <p:spPr>
            <a:xfrm flipV="1">
              <a:off x="4113921" y="2615524"/>
              <a:ext cx="2787092" cy="2"/>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58914" y="2233740"/>
              <a:ext cx="282028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Một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kĩ sư hóa thực phẩm</a:t>
              </a:r>
            </a:p>
          </p:txBody>
        </p:sp>
      </p:grpSp>
      <p:grpSp>
        <p:nvGrpSpPr>
          <p:cNvPr id="1028" name="Group 1027"/>
          <p:cNvGrpSpPr/>
          <p:nvPr/>
        </p:nvGrpSpPr>
        <p:grpSpPr>
          <a:xfrm>
            <a:off x="3925207" y="3971783"/>
            <a:ext cx="4242317" cy="400110"/>
            <a:chOff x="4338933" y="3917995"/>
            <a:chExt cx="4242317" cy="400110"/>
          </a:xfrm>
        </p:grpSpPr>
        <p:cxnSp>
          <p:nvCxnSpPr>
            <p:cNvPr id="17" name="Straight Connector 16"/>
            <p:cNvCxnSpPr/>
            <p:nvPr/>
          </p:nvCxnSpPr>
          <p:spPr>
            <a:xfrm flipV="1">
              <a:off x="4338933" y="4286024"/>
              <a:ext cx="4146161" cy="2394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420107" y="3917995"/>
              <a:ext cx="41611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Luôn chăm chỉ, hết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l</a:t>
              </a: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òng vì công việc</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030" name="Group 1029"/>
          <p:cNvGrpSpPr/>
          <p:nvPr/>
        </p:nvGrpSpPr>
        <p:grpSpPr>
          <a:xfrm>
            <a:off x="3946556" y="5220154"/>
            <a:ext cx="2865137" cy="711514"/>
            <a:chOff x="4306780" y="5178537"/>
            <a:chExt cx="2865137" cy="783119"/>
          </a:xfrm>
        </p:grpSpPr>
        <p:grpSp>
          <p:nvGrpSpPr>
            <p:cNvPr id="20" name="Group 19"/>
            <p:cNvGrpSpPr/>
            <p:nvPr/>
          </p:nvGrpSpPr>
          <p:grpSpPr>
            <a:xfrm>
              <a:off x="4306780" y="5605069"/>
              <a:ext cx="2607680" cy="356587"/>
              <a:chOff x="5013333" y="4722238"/>
              <a:chExt cx="2217304" cy="195257"/>
            </a:xfrm>
          </p:grpSpPr>
          <p:cxnSp>
            <p:nvCxnSpPr>
              <p:cNvPr id="22" name="Straight Connector 21"/>
              <p:cNvCxnSpPr/>
              <p:nvPr/>
            </p:nvCxnSpPr>
            <p:spPr>
              <a:xfrm>
                <a:off x="5015346" y="4729601"/>
                <a:ext cx="0" cy="187894"/>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13333" y="4722238"/>
                <a:ext cx="2217304" cy="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344523" y="5178537"/>
              <a:ext cx="2827394" cy="365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Tự hào, yêu thương mẹ</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025" name="Group 1024"/>
          <p:cNvGrpSpPr/>
          <p:nvPr/>
        </p:nvGrpSpPr>
        <p:grpSpPr>
          <a:xfrm>
            <a:off x="2092786" y="3895998"/>
            <a:ext cx="1842655" cy="465052"/>
            <a:chOff x="2506512" y="3842210"/>
            <a:chExt cx="1842655" cy="465052"/>
          </a:xfrm>
        </p:grpSpPr>
        <p:cxnSp>
          <p:nvCxnSpPr>
            <p:cNvPr id="25" name="Straight Connector 24"/>
            <p:cNvCxnSpPr/>
            <p:nvPr/>
          </p:nvCxnSpPr>
          <p:spPr>
            <a:xfrm flipV="1">
              <a:off x="2506512" y="4305276"/>
              <a:ext cx="1842655" cy="19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849517" y="3842210"/>
              <a:ext cx="14806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990099"/>
                  </a:solidFill>
                  <a:effectLst/>
                  <a:uLnTx/>
                  <a:uFillTx/>
                  <a:latin typeface="Calibri" panose="020F0502020204030204" pitchFamily="34" charset="0"/>
                  <a:ea typeface="+mn-ea"/>
                  <a:cs typeface="Calibri" panose="020F0502020204030204" pitchFamily="34" charset="0"/>
                </a:rPr>
                <a:t>Công việc</a:t>
              </a:r>
              <a:endParaRPr kumimoji="0" lang="en-US" sz="2400" b="1" i="0" u="none" strike="noStrike" kern="1200" cap="none" spc="0" normalizeH="0" baseline="0" noProof="0">
                <a:ln>
                  <a:noFill/>
                </a:ln>
                <a:solidFill>
                  <a:srgbClr val="990099"/>
                </a:solidFill>
                <a:effectLst/>
                <a:uLnTx/>
                <a:uFillTx/>
                <a:latin typeface="Calibri" panose="020F0502020204030204" pitchFamily="34" charset="0"/>
                <a:ea typeface="+mn-ea"/>
                <a:cs typeface="Calibri" panose="020F0502020204030204" pitchFamily="34" charset="0"/>
              </a:endParaRPr>
            </a:p>
          </p:txBody>
        </p:sp>
      </p:grpSp>
      <p:grpSp>
        <p:nvGrpSpPr>
          <p:cNvPr id="60" name="Group 59"/>
          <p:cNvGrpSpPr/>
          <p:nvPr/>
        </p:nvGrpSpPr>
        <p:grpSpPr>
          <a:xfrm>
            <a:off x="944976" y="5166358"/>
            <a:ext cx="2998982" cy="774155"/>
            <a:chOff x="2113567" y="5486017"/>
            <a:chExt cx="2998982" cy="404321"/>
          </a:xfrm>
        </p:grpSpPr>
        <p:grpSp>
          <p:nvGrpSpPr>
            <p:cNvPr id="59" name="Group 58"/>
            <p:cNvGrpSpPr/>
            <p:nvPr/>
          </p:nvGrpSpPr>
          <p:grpSpPr>
            <a:xfrm>
              <a:off x="2113567" y="5486017"/>
              <a:ext cx="2998982" cy="390481"/>
              <a:chOff x="2113567" y="5486017"/>
              <a:chExt cx="2998982" cy="390481"/>
            </a:xfrm>
          </p:grpSpPr>
          <p:cxnSp>
            <p:nvCxnSpPr>
              <p:cNvPr id="28" name="Straight Connector 27"/>
              <p:cNvCxnSpPr/>
              <p:nvPr/>
            </p:nvCxnSpPr>
            <p:spPr>
              <a:xfrm>
                <a:off x="2113567" y="5486017"/>
                <a:ext cx="1365841" cy="39048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63858" y="5874415"/>
                <a:ext cx="1648691"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3637476" y="5651554"/>
              <a:ext cx="1434599" cy="23878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srgbClr val="660033"/>
                  </a:solidFill>
                  <a:effectLst/>
                  <a:uLnTx/>
                  <a:uFillTx/>
                  <a:latin typeface="Calibri" panose="020F0502020204030204" pitchFamily="34" charset="0"/>
                  <a:ea typeface="+mn-ea"/>
                  <a:cs typeface="Calibri" panose="020F0502020204030204" pitchFamily="34" charset="0"/>
                </a:rPr>
                <a:t>Tình cảm</a:t>
              </a:r>
              <a:endParaRPr kumimoji="0" lang="en-US" sz="2400" b="1" i="0" u="none" strike="noStrike" kern="1200" cap="none" spc="0" normalizeH="0" baseline="0" noProof="0">
                <a:ln>
                  <a:noFill/>
                </a:ln>
                <a:solidFill>
                  <a:srgbClr val="660033"/>
                </a:solidFill>
                <a:effectLst/>
                <a:uLnTx/>
                <a:uFillTx/>
                <a:latin typeface="Calibri" panose="020F0502020204030204" pitchFamily="34" charset="0"/>
                <a:ea typeface="+mn-ea"/>
                <a:cs typeface="Calibri" panose="020F0502020204030204" pitchFamily="34" charset="0"/>
              </a:endParaRPr>
            </a:p>
          </p:txBody>
        </p:sp>
      </p:grpSp>
      <p:grpSp>
        <p:nvGrpSpPr>
          <p:cNvPr id="1027" name="Group 1026"/>
          <p:cNvGrpSpPr/>
          <p:nvPr/>
        </p:nvGrpSpPr>
        <p:grpSpPr>
          <a:xfrm>
            <a:off x="3948888" y="3453363"/>
            <a:ext cx="4368233" cy="909533"/>
            <a:chOff x="4362614" y="3399575"/>
            <a:chExt cx="4368233" cy="909533"/>
          </a:xfrm>
        </p:grpSpPr>
        <p:sp>
          <p:nvSpPr>
            <p:cNvPr id="32" name="TextBox 31"/>
            <p:cNvSpPr txBox="1"/>
            <p:nvPr/>
          </p:nvSpPr>
          <p:spPr>
            <a:xfrm>
              <a:off x="4410768" y="3399575"/>
              <a:ext cx="43200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Nghiên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cứu các sản </a:t>
              </a: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phẩm của con ong</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3" name="Group 32"/>
            <p:cNvGrpSpPr/>
            <p:nvPr/>
          </p:nvGrpSpPr>
          <p:grpSpPr>
            <a:xfrm>
              <a:off x="4362614" y="3767131"/>
              <a:ext cx="4122480" cy="541977"/>
              <a:chOff x="5015346" y="3346730"/>
              <a:chExt cx="3563504" cy="370583"/>
            </a:xfrm>
          </p:grpSpPr>
          <p:cxnSp>
            <p:nvCxnSpPr>
              <p:cNvPr id="34" name="Straight Connector 33"/>
              <p:cNvCxnSpPr/>
              <p:nvPr/>
            </p:nvCxnSpPr>
            <p:spPr>
              <a:xfrm>
                <a:off x="5015346" y="3346730"/>
                <a:ext cx="0" cy="3705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15346" y="3355526"/>
                <a:ext cx="3563504" cy="362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024" name="Group 1023"/>
          <p:cNvGrpSpPr/>
          <p:nvPr/>
        </p:nvGrpSpPr>
        <p:grpSpPr>
          <a:xfrm>
            <a:off x="3929935" y="2682002"/>
            <a:ext cx="4468827" cy="628168"/>
            <a:chOff x="4127368" y="2628971"/>
            <a:chExt cx="4468827" cy="628168"/>
          </a:xfrm>
        </p:grpSpPr>
        <p:sp>
          <p:nvSpPr>
            <p:cNvPr id="37" name="Rectangle 36"/>
            <p:cNvSpPr/>
            <p:nvPr/>
          </p:nvSpPr>
          <p:spPr>
            <a:xfrm>
              <a:off x="4184334" y="2799939"/>
              <a:ext cx="4411861" cy="4572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Trung </a:t>
              </a:r>
              <a:r>
                <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tâm nghiên cứu Ong Trung Ương</a:t>
              </a:r>
            </a:p>
          </p:txBody>
        </p:sp>
        <p:grpSp>
          <p:nvGrpSpPr>
            <p:cNvPr id="38" name="Group 37"/>
            <p:cNvGrpSpPr/>
            <p:nvPr/>
          </p:nvGrpSpPr>
          <p:grpSpPr>
            <a:xfrm>
              <a:off x="4127368" y="2628971"/>
              <a:ext cx="4243555" cy="555626"/>
              <a:chOff x="5015346" y="2517766"/>
              <a:chExt cx="3671454" cy="365414"/>
            </a:xfrm>
          </p:grpSpPr>
          <p:cxnSp>
            <p:nvCxnSpPr>
              <p:cNvPr id="39" name="Straight Connector 38"/>
              <p:cNvCxnSpPr/>
              <p:nvPr/>
            </p:nvCxnSpPr>
            <p:spPr>
              <a:xfrm>
                <a:off x="5015346" y="2883180"/>
                <a:ext cx="3671454"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015346" y="2517766"/>
                <a:ext cx="0" cy="365414"/>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grpSp>
      </p:grpSp>
      <p:grpSp>
        <p:nvGrpSpPr>
          <p:cNvPr id="1033" name="Group 1032"/>
          <p:cNvGrpSpPr/>
          <p:nvPr/>
        </p:nvGrpSpPr>
        <p:grpSpPr>
          <a:xfrm>
            <a:off x="3944816" y="4366099"/>
            <a:ext cx="6308975" cy="593576"/>
            <a:chOff x="3944816" y="4366099"/>
            <a:chExt cx="6308975" cy="593576"/>
          </a:xfrm>
        </p:grpSpPr>
        <p:sp>
          <p:nvSpPr>
            <p:cNvPr id="42" name="Rectangle 41"/>
            <p:cNvSpPr/>
            <p:nvPr/>
          </p:nvSpPr>
          <p:spPr>
            <a:xfrm>
              <a:off x="3989185" y="4559565"/>
              <a:ext cx="626460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Tạo ra các sản phẩm mang lại sức khỏe tốt cho mọi người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3" name="Group 42"/>
            <p:cNvGrpSpPr/>
            <p:nvPr/>
          </p:nvGrpSpPr>
          <p:grpSpPr>
            <a:xfrm>
              <a:off x="3944816" y="4366099"/>
              <a:ext cx="6073243" cy="575224"/>
              <a:chOff x="5015346" y="3716062"/>
              <a:chExt cx="6073243" cy="370583"/>
            </a:xfrm>
          </p:grpSpPr>
          <p:cxnSp>
            <p:nvCxnSpPr>
              <p:cNvPr id="44" name="Straight Connector 43"/>
              <p:cNvCxnSpPr/>
              <p:nvPr/>
            </p:nvCxnSpPr>
            <p:spPr>
              <a:xfrm>
                <a:off x="5015346" y="4080155"/>
                <a:ext cx="6073243" cy="649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15346" y="3716062"/>
                <a:ext cx="0" cy="37058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grpSp>
        <p:nvGrpSpPr>
          <p:cNvPr id="1031" name="Group 1030"/>
          <p:cNvGrpSpPr/>
          <p:nvPr/>
        </p:nvGrpSpPr>
        <p:grpSpPr>
          <a:xfrm>
            <a:off x="3957405" y="5828992"/>
            <a:ext cx="3189335" cy="401287"/>
            <a:chOff x="4304182" y="5924556"/>
            <a:chExt cx="3189335" cy="401287"/>
          </a:xfrm>
        </p:grpSpPr>
        <p:sp>
          <p:nvSpPr>
            <p:cNvPr id="47" name="Rectangle 46"/>
            <p:cNvSpPr/>
            <p:nvPr/>
          </p:nvSpPr>
          <p:spPr>
            <a:xfrm>
              <a:off x="4381127" y="5924556"/>
              <a:ext cx="3112390"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solidFill>
                    <a:prstClr val="black"/>
                  </a:solidFill>
                  <a:effectLst/>
                  <a:uLnTx/>
                  <a:uFillTx/>
                  <a:latin typeface="Calibri" panose="020F0502020204030204" pitchFamily="34" charset="0"/>
                  <a:ea typeface="+mn-ea"/>
                  <a:cs typeface="Calibri" panose="020F0502020204030204" pitchFamily="34" charset="0"/>
                </a:rPr>
                <a:t>Ước mơ trở thành kỹ sư giỏi</a:t>
              </a: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8" name="Group 47"/>
            <p:cNvGrpSpPr/>
            <p:nvPr/>
          </p:nvGrpSpPr>
          <p:grpSpPr>
            <a:xfrm>
              <a:off x="4304182" y="5982293"/>
              <a:ext cx="3145489" cy="343550"/>
              <a:chOff x="5015346" y="4896976"/>
              <a:chExt cx="2636404" cy="192829"/>
            </a:xfrm>
          </p:grpSpPr>
          <p:cxnSp>
            <p:nvCxnSpPr>
              <p:cNvPr id="49" name="Straight Connector 48"/>
              <p:cNvCxnSpPr/>
              <p:nvPr/>
            </p:nvCxnSpPr>
            <p:spPr>
              <a:xfrm flipV="1">
                <a:off x="5015346" y="5076825"/>
                <a:ext cx="2636404" cy="12980"/>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15346" y="4896976"/>
                <a:ext cx="0" cy="187894"/>
              </a:xfrm>
              <a:prstGeom prst="line">
                <a:avLst/>
              </a:prstGeom>
              <a:ln w="28575">
                <a:solidFill>
                  <a:srgbClr val="990099"/>
                </a:solidFill>
              </a:ln>
            </p:spPr>
            <p:style>
              <a:lnRef idx="1">
                <a:schemeClr val="accent1"/>
              </a:lnRef>
              <a:fillRef idx="0">
                <a:schemeClr val="accent1"/>
              </a:fillRef>
              <a:effectRef idx="0">
                <a:schemeClr val="accent1"/>
              </a:effectRef>
              <a:fontRef idx="minor">
                <a:schemeClr val="tx1"/>
              </a:fontRef>
            </p:style>
          </p:cxnSp>
        </p:grpSp>
      </p:grpSp>
      <p:sp>
        <p:nvSpPr>
          <p:cNvPr id="51" name="Oval 50"/>
          <p:cNvSpPr/>
          <p:nvPr/>
        </p:nvSpPr>
        <p:spPr>
          <a:xfrm>
            <a:off x="0" y="3234805"/>
            <a:ext cx="2118257" cy="209023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white"/>
                </a:solidFill>
                <a:effectLst/>
                <a:uLnTx/>
                <a:uFillTx/>
                <a:latin typeface="Calibri" panose="020F0502020204030204" pitchFamily="34" charset="0"/>
                <a:ea typeface="+mn-ea"/>
                <a:cs typeface="Calibri" panose="020F0502020204030204" pitchFamily="34" charset="0"/>
              </a:rPr>
              <a:t>Người lao động trí óc</a:t>
            </a:r>
            <a:endPar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53" name="TextBox 52"/>
          <p:cNvSpPr txBox="1"/>
          <p:nvPr/>
        </p:nvSpPr>
        <p:spPr>
          <a:xfrm>
            <a:off x="7743999" y="6608454"/>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250558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upRight)">
                                      <p:cBhvr>
                                        <p:cTn id="7" dur="2000"/>
                                        <p:tgtEl>
                                          <p:spTgt spid="51"/>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strips(upRight)">
                                      <p:cBhvr>
                                        <p:cTn id="11" dur="2000"/>
                                        <p:tgtEl>
                                          <p:spTgt spid="61"/>
                                        </p:tgtEl>
                                      </p:cBhvr>
                                    </p:animEffect>
                                  </p:childTnLst>
                                </p:cTn>
                              </p:par>
                            </p:childTnLst>
                          </p:cTn>
                        </p:par>
                        <p:par>
                          <p:cTn id="12" fill="hold">
                            <p:stCondLst>
                              <p:cond delay="4000"/>
                            </p:stCondLst>
                            <p:childTnLst>
                              <p:par>
                                <p:cTn id="13" presetID="18" presetClass="entr" presetSubtype="3"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strips(upRight)">
                                      <p:cBhvr>
                                        <p:cTn id="15" dur="2000"/>
                                        <p:tgtEl>
                                          <p:spTgt spid="62"/>
                                        </p:tgtEl>
                                      </p:cBhvr>
                                    </p:animEffect>
                                  </p:childTnLst>
                                </p:cTn>
                              </p:par>
                            </p:childTnLst>
                          </p:cTn>
                        </p:par>
                        <p:par>
                          <p:cTn id="16" fill="hold">
                            <p:stCondLst>
                              <p:cond delay="6000"/>
                            </p:stCondLst>
                            <p:childTnLst>
                              <p:par>
                                <p:cTn id="17" presetID="18" presetClass="entr" presetSubtype="3"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strips(upRight)">
                                      <p:cBhvr>
                                        <p:cTn id="19" dur="2000"/>
                                        <p:tgtEl>
                                          <p:spTgt spid="63"/>
                                        </p:tgtEl>
                                      </p:cBhvr>
                                    </p:animEffect>
                                  </p:childTnLst>
                                </p:cTn>
                              </p:par>
                            </p:childTnLst>
                          </p:cTn>
                        </p:par>
                        <p:par>
                          <p:cTn id="20" fill="hold">
                            <p:stCondLst>
                              <p:cond delay="8000"/>
                            </p:stCondLst>
                            <p:childTnLst>
                              <p:par>
                                <p:cTn id="21" presetID="18" presetClass="entr" presetSubtype="6" fill="hold" nodeType="afterEffect">
                                  <p:stCondLst>
                                    <p:cond delay="0"/>
                                  </p:stCondLst>
                                  <p:childTnLst>
                                    <p:set>
                                      <p:cBhvr>
                                        <p:cTn id="22" dur="1" fill="hold">
                                          <p:stCondLst>
                                            <p:cond delay="0"/>
                                          </p:stCondLst>
                                        </p:cTn>
                                        <p:tgtEl>
                                          <p:spTgt spid="1024"/>
                                        </p:tgtEl>
                                        <p:attrNameLst>
                                          <p:attrName>style.visibility</p:attrName>
                                        </p:attrNameLst>
                                      </p:cBhvr>
                                      <p:to>
                                        <p:strVal val="visible"/>
                                      </p:to>
                                    </p:set>
                                    <p:animEffect transition="in" filter="strips(downRight)">
                                      <p:cBhvr>
                                        <p:cTn id="23" dur="2000"/>
                                        <p:tgtEl>
                                          <p:spTgt spid="1024"/>
                                        </p:tgtEl>
                                      </p:cBhvr>
                                    </p:animEffect>
                                  </p:childTnLst>
                                </p:cTn>
                              </p:par>
                            </p:childTnLst>
                          </p:cTn>
                        </p:par>
                        <p:par>
                          <p:cTn id="24" fill="hold">
                            <p:stCondLst>
                              <p:cond delay="10000"/>
                            </p:stCondLst>
                            <p:childTnLst>
                              <p:par>
                                <p:cTn id="25" presetID="18" presetClass="entr" presetSubtype="3" fill="hold" nodeType="after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strips(upRight)">
                                      <p:cBhvr>
                                        <p:cTn id="27" dur="2000"/>
                                        <p:tgtEl>
                                          <p:spTgt spid="1025"/>
                                        </p:tgtEl>
                                      </p:cBhvr>
                                    </p:animEffect>
                                  </p:childTnLst>
                                </p:cTn>
                              </p:par>
                            </p:childTnLst>
                          </p:cTn>
                        </p:par>
                        <p:par>
                          <p:cTn id="28" fill="hold">
                            <p:stCondLst>
                              <p:cond delay="12000"/>
                            </p:stCondLst>
                            <p:childTnLst>
                              <p:par>
                                <p:cTn id="29" presetID="18" presetClass="entr" presetSubtype="3" fill="hold" nodeType="after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strips(upRight)">
                                      <p:cBhvr>
                                        <p:cTn id="31" dur="2000"/>
                                        <p:tgtEl>
                                          <p:spTgt spid="1027"/>
                                        </p:tgtEl>
                                      </p:cBhvr>
                                    </p:animEffect>
                                  </p:childTnLst>
                                </p:cTn>
                              </p:par>
                            </p:childTnLst>
                          </p:cTn>
                        </p:par>
                        <p:par>
                          <p:cTn id="32" fill="hold">
                            <p:stCondLst>
                              <p:cond delay="14000"/>
                            </p:stCondLst>
                            <p:childTnLst>
                              <p:par>
                                <p:cTn id="33" presetID="18" presetClass="entr" presetSubtype="3" fill="hold" nodeType="after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strips(upRight)">
                                      <p:cBhvr>
                                        <p:cTn id="35" dur="2000"/>
                                        <p:tgtEl>
                                          <p:spTgt spid="1028"/>
                                        </p:tgtEl>
                                      </p:cBhvr>
                                    </p:animEffect>
                                  </p:childTnLst>
                                </p:cTn>
                              </p:par>
                            </p:childTnLst>
                          </p:cTn>
                        </p:par>
                        <p:par>
                          <p:cTn id="36" fill="hold">
                            <p:stCondLst>
                              <p:cond delay="16000"/>
                            </p:stCondLst>
                            <p:childTnLst>
                              <p:par>
                                <p:cTn id="37" presetID="18" presetClass="entr" presetSubtype="6" fill="hold" nodeType="afterEffect">
                                  <p:stCondLst>
                                    <p:cond delay="0"/>
                                  </p:stCondLst>
                                  <p:childTnLst>
                                    <p:set>
                                      <p:cBhvr>
                                        <p:cTn id="38" dur="1" fill="hold">
                                          <p:stCondLst>
                                            <p:cond delay="0"/>
                                          </p:stCondLst>
                                        </p:cTn>
                                        <p:tgtEl>
                                          <p:spTgt spid="1033"/>
                                        </p:tgtEl>
                                        <p:attrNameLst>
                                          <p:attrName>style.visibility</p:attrName>
                                        </p:attrNameLst>
                                      </p:cBhvr>
                                      <p:to>
                                        <p:strVal val="visible"/>
                                      </p:to>
                                    </p:set>
                                    <p:animEffect transition="in" filter="strips(downRight)">
                                      <p:cBhvr>
                                        <p:cTn id="39" dur="2000"/>
                                        <p:tgtEl>
                                          <p:spTgt spid="1033"/>
                                        </p:tgtEl>
                                      </p:cBhvr>
                                    </p:animEffect>
                                  </p:childTnLst>
                                </p:cTn>
                              </p:par>
                            </p:childTnLst>
                          </p:cTn>
                        </p:par>
                        <p:par>
                          <p:cTn id="40" fill="hold">
                            <p:stCondLst>
                              <p:cond delay="18000"/>
                            </p:stCondLst>
                            <p:childTnLst>
                              <p:par>
                                <p:cTn id="41" presetID="18" presetClass="entr" presetSubtype="6" fill="hold"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strips(downRight)">
                                      <p:cBhvr>
                                        <p:cTn id="43" dur="2000"/>
                                        <p:tgtEl>
                                          <p:spTgt spid="60"/>
                                        </p:tgtEl>
                                      </p:cBhvr>
                                    </p:animEffect>
                                  </p:childTnLst>
                                </p:cTn>
                              </p:par>
                            </p:childTnLst>
                          </p:cTn>
                        </p:par>
                        <p:par>
                          <p:cTn id="44" fill="hold">
                            <p:stCondLst>
                              <p:cond delay="20000"/>
                            </p:stCondLst>
                            <p:childTnLst>
                              <p:par>
                                <p:cTn id="45" presetID="18" presetClass="entr" presetSubtype="3" fill="hold" nodeType="after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strips(upRight)">
                                      <p:cBhvr>
                                        <p:cTn id="47" dur="2000"/>
                                        <p:tgtEl>
                                          <p:spTgt spid="1030"/>
                                        </p:tgtEl>
                                      </p:cBhvr>
                                    </p:animEffect>
                                  </p:childTnLst>
                                </p:cTn>
                              </p:par>
                            </p:childTnLst>
                          </p:cTn>
                        </p:par>
                        <p:par>
                          <p:cTn id="48" fill="hold">
                            <p:stCondLst>
                              <p:cond delay="22000"/>
                            </p:stCondLst>
                            <p:childTnLst>
                              <p:par>
                                <p:cTn id="49" presetID="18" presetClass="entr" presetSubtype="6" fill="hold" nodeType="afterEffect">
                                  <p:stCondLst>
                                    <p:cond delay="0"/>
                                  </p:stCondLst>
                                  <p:childTnLst>
                                    <p:set>
                                      <p:cBhvr>
                                        <p:cTn id="50" dur="1" fill="hold">
                                          <p:stCondLst>
                                            <p:cond delay="0"/>
                                          </p:stCondLst>
                                        </p:cTn>
                                        <p:tgtEl>
                                          <p:spTgt spid="1031"/>
                                        </p:tgtEl>
                                        <p:attrNameLst>
                                          <p:attrName>style.visibility</p:attrName>
                                        </p:attrNameLst>
                                      </p:cBhvr>
                                      <p:to>
                                        <p:strVal val="visible"/>
                                      </p:to>
                                    </p:set>
                                    <p:animEffect transition="in" filter="strips(downRight)">
                                      <p:cBhvr>
                                        <p:cTn id="51"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ooks and children PowerPoint backgrounds_Best PowerPoin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34593" y="6650182"/>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grpSp>
        <p:nvGrpSpPr>
          <p:cNvPr id="12" name="Group 11"/>
          <p:cNvGrpSpPr/>
          <p:nvPr/>
        </p:nvGrpSpPr>
        <p:grpSpPr>
          <a:xfrm rot="564338">
            <a:off x="1104569" y="3229144"/>
            <a:ext cx="9228247" cy="1569012"/>
            <a:chOff x="313454" y="4699171"/>
            <a:chExt cx="9228247" cy="1497888"/>
          </a:xfrm>
        </p:grpSpPr>
        <p:sp>
          <p:nvSpPr>
            <p:cNvPr id="13" name="Rounded Rectangle 12"/>
            <p:cNvSpPr/>
            <p:nvPr/>
          </p:nvSpPr>
          <p:spPr>
            <a:xfrm>
              <a:off x="1287573" y="4699172"/>
              <a:ext cx="8254128" cy="143175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a:spcBef>
                  <a:spcPts val="0"/>
                </a:spcBef>
              </a:pPr>
              <a:endParaRPr lang="en-US" sz="4000" smtClean="0">
                <a:latin typeface="Calibri" panose="020F0502020204030204" pitchFamily="34" charset="0"/>
                <a:cs typeface="Calibri" panose="020F0502020204030204" pitchFamily="34" charset="0"/>
              </a:endParaRPr>
            </a:p>
            <a:p>
              <a:pPr marR="0" lvl="0" algn="just">
                <a:spcBef>
                  <a:spcPts val="0"/>
                </a:spcBef>
              </a:pPr>
              <a:r>
                <a:rPr lang="en-US" sz="4000" smtClean="0">
                  <a:latin typeface="Calibri" panose="020F0502020204030204" pitchFamily="34" charset="0"/>
                  <a:cs typeface="Calibri" panose="020F0502020204030204" pitchFamily="34" charset="0"/>
                </a:rPr>
                <a:t>   </a:t>
              </a:r>
              <a:r>
                <a:rPr lang="en-US" sz="4000">
                  <a:latin typeface="Calibri" panose="020F0502020204030204" pitchFamily="34" charset="0"/>
                  <a:ea typeface="Calibri" panose="020F0502020204030204" pitchFamily="34" charset="0"/>
                  <a:cs typeface="Calibri" panose="020F0502020204030204" pitchFamily="34" charset="0"/>
                </a:rPr>
                <a:t>Viết lại những điều em vừa kể thành </a:t>
              </a:r>
              <a:endParaRPr lang="en-US" sz="4000" smtClean="0">
                <a:latin typeface="Calibri" panose="020F0502020204030204" pitchFamily="34" charset="0"/>
                <a:ea typeface="Calibri" panose="020F0502020204030204" pitchFamily="34" charset="0"/>
                <a:cs typeface="Calibri" panose="020F0502020204030204" pitchFamily="34" charset="0"/>
              </a:endParaRPr>
            </a:p>
            <a:p>
              <a:pPr marR="0" lvl="0" algn="just">
                <a:spcBef>
                  <a:spcPts val="0"/>
                </a:spcBef>
              </a:pPr>
              <a:r>
                <a:rPr lang="en-US" sz="4000">
                  <a:latin typeface="Calibri" panose="020F0502020204030204" pitchFamily="34" charset="0"/>
                  <a:ea typeface="Calibri" panose="020F0502020204030204" pitchFamily="34" charset="0"/>
                  <a:cs typeface="Calibri" panose="020F0502020204030204" pitchFamily="34" charset="0"/>
                </a:rPr>
                <a:t> </a:t>
              </a:r>
              <a:r>
                <a:rPr lang="en-US" sz="4000" smtClean="0">
                  <a:latin typeface="Calibri" panose="020F0502020204030204" pitchFamily="34" charset="0"/>
                  <a:ea typeface="Calibri" panose="020F0502020204030204" pitchFamily="34" charset="0"/>
                  <a:cs typeface="Calibri" panose="020F0502020204030204" pitchFamily="34" charset="0"/>
                </a:rPr>
                <a:t>  một </a:t>
              </a:r>
              <a:r>
                <a:rPr lang="en-US" sz="4000">
                  <a:latin typeface="Calibri" panose="020F0502020204030204" pitchFamily="34" charset="0"/>
                  <a:ea typeface="Calibri" panose="020F0502020204030204" pitchFamily="34" charset="0"/>
                  <a:cs typeface="Calibri" panose="020F0502020204030204" pitchFamily="34" charset="0"/>
                </a:rPr>
                <a:t>đoạn văn ( từ 7 đến 10 câu ).</a:t>
              </a:r>
              <a:endParaRPr lang="en-US" sz="4000">
                <a:latin typeface="Calibri" panose="020F0502020204030204" pitchFamily="34" charset="0"/>
                <a:ea typeface="Calibri" panose="020F0502020204030204" pitchFamily="34" charset="0"/>
                <a:cs typeface="Times New Roman" panose="02020603050405020304" pitchFamily="18" charset="0"/>
              </a:endParaRPr>
            </a:p>
            <a:p>
              <a:endParaRPr lang="en-US" sz="4000">
                <a:latin typeface="Calibri" panose="020F0502020204030204" pitchFamily="34" charset="0"/>
                <a:cs typeface="Calibri" panose="020F0502020204030204" pitchFamily="34" charset="0"/>
              </a:endParaRPr>
            </a:p>
          </p:txBody>
        </p:sp>
        <p:sp>
          <p:nvSpPr>
            <p:cNvPr id="14" name="Oval 13"/>
            <p:cNvSpPr/>
            <p:nvPr/>
          </p:nvSpPr>
          <p:spPr>
            <a:xfrm>
              <a:off x="313454" y="4699171"/>
              <a:ext cx="1496297" cy="149788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Phim Hoạt Hình Vector Số, Số Cặn Bã., Những Con Số đáng Yêu., Hình ..."/>
            <p:cNvPicPr>
              <a:picLocks noChangeAspect="1" noChangeArrowheads="1"/>
            </p:cNvPicPr>
            <p:nvPr/>
          </p:nvPicPr>
          <p:blipFill rotWithShape="1">
            <a:blip r:embed="rId3">
              <a:extLst>
                <a:ext uri="{28A0092B-C50C-407E-A947-70E740481C1C}">
                  <a14:useLocalDpi xmlns:a14="http://schemas.microsoft.com/office/drawing/2010/main" val="0"/>
                </a:ext>
              </a:extLst>
            </a:blip>
            <a:srcRect l="41354" t="7991" r="44417" b="71850"/>
            <a:stretch/>
          </p:blipFill>
          <p:spPr bwMode="auto">
            <a:xfrm>
              <a:off x="659820" y="4855814"/>
              <a:ext cx="831274" cy="1177691"/>
            </a:xfrm>
            <a:prstGeom prst="rect">
              <a:avLst/>
            </a:prstGeom>
            <a:noFill/>
            <a:ln>
              <a:noFill/>
            </a:ln>
          </p:spPr>
        </p:pic>
      </p:grpSp>
    </p:spTree>
    <p:extLst>
      <p:ext uri="{BB962C8B-B14F-4D97-AF65-F5344CB8AC3E}">
        <p14:creationId xmlns:p14="http://schemas.microsoft.com/office/powerpoint/2010/main" val="91350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artoon Design Art Graphic Background | Cartoon design, Design art ..."/>
          <p:cNvPicPr>
            <a:picLocks noChangeAspect="1" noChangeArrowheads="1"/>
          </p:cNvPicPr>
          <p:nvPr/>
        </p:nvPicPr>
        <p:blipFill rotWithShape="1">
          <a:blip r:embed="rId2">
            <a:extLst>
              <a:ext uri="{28A0092B-C50C-407E-A947-70E740481C1C}">
                <a14:useLocalDpi xmlns:a14="http://schemas.microsoft.com/office/drawing/2010/main" val="0"/>
              </a:ext>
            </a:extLst>
          </a:blip>
          <a:srcRect t="20588"/>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33519" y="640613"/>
            <a:ext cx="10527177" cy="609398"/>
          </a:xfrm>
          <a:prstGeom prst="rect">
            <a:avLst/>
          </a:prstGeom>
        </p:spPr>
        <p:txBody>
          <a:bodyPr wrap="none">
            <a:spAutoFit/>
          </a:bodyPr>
          <a:lstStyle/>
          <a:p>
            <a:pPr algn="just">
              <a:lnSpc>
                <a:spcPct val="120000"/>
              </a:lnSpc>
            </a:pPr>
            <a:r>
              <a:rPr lang="en-US" sz="2800" smtClean="0">
                <a:solidFill>
                  <a:srgbClr val="FF0066"/>
                </a:solidFill>
                <a:ea typeface="Calibri" panose="020F0502020204030204" pitchFamily="34" charset="0"/>
                <a:cs typeface="Times New Roman" panose="02020603050405020304" pitchFamily="18" charset="0"/>
              </a:rPr>
              <a:t>- Khi </a:t>
            </a:r>
            <a:r>
              <a:rPr lang="en-US" sz="2800">
                <a:solidFill>
                  <a:srgbClr val="FF0066"/>
                </a:solidFill>
                <a:ea typeface="Calibri" panose="020F0502020204030204" pitchFamily="34" charset="0"/>
                <a:cs typeface="Times New Roman" panose="02020603050405020304" pitchFamily="18" charset="0"/>
              </a:rPr>
              <a:t>viết đoạn văn phải viết hoa chữ cái đầu câu, cuối câu có dấu chấm.</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4" name="Rectangle 3"/>
          <p:cNvSpPr/>
          <p:nvPr/>
        </p:nvSpPr>
        <p:spPr>
          <a:xfrm>
            <a:off x="1146421" y="1281009"/>
            <a:ext cx="5050550" cy="609398"/>
          </a:xfrm>
          <a:prstGeom prst="rect">
            <a:avLst/>
          </a:prstGeom>
        </p:spPr>
        <p:txBody>
          <a:bodyPr wrap="none">
            <a:spAutoFit/>
          </a:bodyPr>
          <a:lstStyle/>
          <a:p>
            <a:pPr algn="just">
              <a:lnSpc>
                <a:spcPct val="120000"/>
              </a:lnSpc>
            </a:pPr>
            <a:r>
              <a:rPr lang="en-US" sz="2800" smtClean="0">
                <a:solidFill>
                  <a:srgbClr val="FF0066"/>
                </a:solidFill>
                <a:ea typeface="Calibri" panose="020F0502020204030204" pitchFamily="34" charset="0"/>
                <a:cs typeface="Times New Roman" panose="02020603050405020304" pitchFamily="18" charset="0"/>
              </a:rPr>
              <a:t>- Chú </a:t>
            </a:r>
            <a:r>
              <a:rPr lang="en-US" sz="2800">
                <a:solidFill>
                  <a:srgbClr val="FF0066"/>
                </a:solidFill>
                <a:ea typeface="Calibri" panose="020F0502020204030204" pitchFamily="34" charset="0"/>
                <a:cs typeface="Times New Roman" panose="02020603050405020304" pitchFamily="18" charset="0"/>
              </a:rPr>
              <a:t>ý câu mở đoạn và kết </a:t>
            </a:r>
            <a:r>
              <a:rPr lang="en-US" sz="2800" smtClean="0">
                <a:solidFill>
                  <a:srgbClr val="FF0066"/>
                </a:solidFill>
                <a:ea typeface="Calibri" panose="020F0502020204030204" pitchFamily="34" charset="0"/>
                <a:cs typeface="Times New Roman" panose="02020603050405020304" pitchFamily="18" charset="0"/>
              </a:rPr>
              <a:t>đoạn.</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5" name="Rectangle 4"/>
          <p:cNvSpPr/>
          <p:nvPr/>
        </p:nvSpPr>
        <p:spPr>
          <a:xfrm>
            <a:off x="1288286" y="2025084"/>
            <a:ext cx="6921254" cy="523220"/>
          </a:xfrm>
          <a:prstGeom prst="rect">
            <a:avLst/>
          </a:prstGeom>
        </p:spPr>
        <p:txBody>
          <a:bodyPr wrap="none">
            <a:spAutoFit/>
          </a:bodyPr>
          <a:lstStyle/>
          <a:p>
            <a:r>
              <a:rPr lang="en-US" sz="2800" smtClean="0">
                <a:solidFill>
                  <a:srgbClr val="FF0066"/>
                </a:solidFill>
                <a:ea typeface="Calibri" panose="020F0502020204030204" pitchFamily="34" charset="0"/>
              </a:rPr>
              <a:t>- Các </a:t>
            </a:r>
            <a:r>
              <a:rPr lang="en-US" sz="2800">
                <a:solidFill>
                  <a:srgbClr val="FF0066"/>
                </a:solidFill>
                <a:ea typeface="Calibri" panose="020F0502020204030204" pitchFamily="34" charset="0"/>
              </a:rPr>
              <a:t>câu văn phải viết về cùng một đối </a:t>
            </a:r>
            <a:r>
              <a:rPr lang="en-US" sz="2800" smtClean="0">
                <a:solidFill>
                  <a:srgbClr val="FF0066"/>
                </a:solidFill>
                <a:ea typeface="Calibri" panose="020F0502020204030204" pitchFamily="34" charset="0"/>
              </a:rPr>
              <a:t>tượng.</a:t>
            </a:r>
            <a:endParaRPr lang="en-US" sz="3600">
              <a:solidFill>
                <a:srgbClr val="FF0066"/>
              </a:solidFill>
            </a:endParaRPr>
          </a:p>
        </p:txBody>
      </p:sp>
      <p:sp>
        <p:nvSpPr>
          <p:cNvPr id="6" name="Rectangle 5"/>
          <p:cNvSpPr/>
          <p:nvPr/>
        </p:nvSpPr>
        <p:spPr>
          <a:xfrm>
            <a:off x="1232982" y="2646015"/>
            <a:ext cx="9776972" cy="609398"/>
          </a:xfrm>
          <a:prstGeom prst="rect">
            <a:avLst/>
          </a:prstGeom>
        </p:spPr>
        <p:txBody>
          <a:bodyPr wrap="none">
            <a:spAutoFit/>
          </a:bodyPr>
          <a:lstStyle/>
          <a:p>
            <a:pPr algn="just">
              <a:lnSpc>
                <a:spcPct val="120000"/>
              </a:lnSpc>
            </a:pPr>
            <a:r>
              <a:rPr lang="en-US" sz="2800" smtClean="0">
                <a:solidFill>
                  <a:srgbClr val="FF0066"/>
                </a:solidFill>
                <a:ea typeface="Calibri" panose="020F0502020204030204" pitchFamily="34" charset="0"/>
                <a:cs typeface="Times New Roman" panose="02020603050405020304" pitchFamily="18" charset="0"/>
              </a:rPr>
              <a:t>- Câu </a:t>
            </a:r>
            <a:r>
              <a:rPr lang="en-US" sz="2800">
                <a:solidFill>
                  <a:srgbClr val="FF0066"/>
                </a:solidFill>
                <a:ea typeface="Calibri" panose="020F0502020204030204" pitchFamily="34" charset="0"/>
                <a:cs typeface="Times New Roman" panose="02020603050405020304" pitchFamily="18" charset="0"/>
              </a:rPr>
              <a:t>văn đủ ý, từ ngữ dùng chính xác, viết chân thật, sinh động, ...</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7" name="Rectangle 6"/>
          <p:cNvSpPr/>
          <p:nvPr/>
        </p:nvSpPr>
        <p:spPr>
          <a:xfrm>
            <a:off x="1192107" y="3385827"/>
            <a:ext cx="2967928" cy="609398"/>
          </a:xfrm>
          <a:prstGeom prst="rect">
            <a:avLst/>
          </a:prstGeom>
        </p:spPr>
        <p:txBody>
          <a:bodyPr wrap="none">
            <a:spAutoFit/>
          </a:bodyPr>
          <a:lstStyle/>
          <a:p>
            <a:pPr algn="just">
              <a:lnSpc>
                <a:spcPct val="120000"/>
              </a:lnSpc>
            </a:pPr>
            <a:r>
              <a:rPr lang="en-US" sz="2800" smtClean="0">
                <a:solidFill>
                  <a:srgbClr val="FF0066"/>
                </a:solidFill>
                <a:ea typeface="Calibri" panose="020F0502020204030204" pitchFamily="34" charset="0"/>
                <a:cs typeface="Times New Roman" panose="02020603050405020304" pitchFamily="18" charset="0"/>
              </a:rPr>
              <a:t>- Chú </a:t>
            </a:r>
            <a:r>
              <a:rPr lang="en-US" sz="2800">
                <a:solidFill>
                  <a:srgbClr val="FF0066"/>
                </a:solidFill>
                <a:ea typeface="Calibri" panose="020F0502020204030204" pitchFamily="34" charset="0"/>
                <a:cs typeface="Times New Roman" panose="02020603050405020304" pitchFamily="18" charset="0"/>
              </a:rPr>
              <a:t>ý lỗi chính tả.</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8" name="Rectangle 7"/>
          <p:cNvSpPr/>
          <p:nvPr/>
        </p:nvSpPr>
        <p:spPr>
          <a:xfrm>
            <a:off x="2864462" y="4010755"/>
            <a:ext cx="6958807" cy="1126462"/>
          </a:xfrm>
          <a:prstGeom prst="rect">
            <a:avLst/>
          </a:prstGeom>
        </p:spPr>
        <p:txBody>
          <a:bodyPr wrap="square">
            <a:spAutoFit/>
          </a:bodyPr>
          <a:lstStyle/>
          <a:p>
            <a:pPr algn="just">
              <a:lnSpc>
                <a:spcPct val="120000"/>
              </a:lnSpc>
            </a:pPr>
            <a:r>
              <a:rPr lang="en-US" sz="2800" smtClean="0">
                <a:solidFill>
                  <a:srgbClr val="FF0066"/>
                </a:solidFill>
                <a:ea typeface="Calibri" panose="020F0502020204030204" pitchFamily="34" charset="0"/>
                <a:cs typeface="Times New Roman" panose="02020603050405020304" pitchFamily="18" charset="0"/>
              </a:rPr>
              <a:t>- Lưu </a:t>
            </a:r>
            <a:r>
              <a:rPr lang="en-US" sz="2800">
                <a:solidFill>
                  <a:srgbClr val="FF0066"/>
                </a:solidFill>
                <a:ea typeface="Calibri" panose="020F0502020204030204" pitchFamily="34" charset="0"/>
                <a:cs typeface="Times New Roman" panose="02020603050405020304" pitchFamily="18" charset="0"/>
              </a:rPr>
              <a:t>ý đoạn văn không xuống dòng, viết liền các câu từ câu mở đoạn cho đến câu kết đoạn. </a:t>
            </a:r>
            <a:endParaRPr lang="en-US" sz="2000">
              <a:solidFill>
                <a:srgbClr val="FF0066"/>
              </a:solidFill>
              <a:effectLst/>
              <a:ea typeface="Calibri" panose="020F0502020204030204" pitchFamily="34" charset="0"/>
              <a:cs typeface="Times New Roman" panose="02020603050405020304" pitchFamily="18" charset="0"/>
            </a:endParaRPr>
          </a:p>
        </p:txBody>
      </p:sp>
      <p:sp>
        <p:nvSpPr>
          <p:cNvPr id="9" name="TextBox 8"/>
          <p:cNvSpPr txBox="1"/>
          <p:nvPr/>
        </p:nvSpPr>
        <p:spPr>
          <a:xfrm>
            <a:off x="7439765" y="460175"/>
            <a:ext cx="4548120" cy="415636"/>
          </a:xfrm>
          <a:prstGeom prst="rect">
            <a:avLst/>
          </a:prstGeom>
          <a:noFill/>
        </p:spPr>
        <p:txBody>
          <a:bodyPr wrap="square" rtlCol="0">
            <a:prstTxWarp prst="textArchUp">
              <a:avLst>
                <a:gd name="adj" fmla="val 11441101"/>
              </a:avLst>
            </a:prstTxWarp>
            <a:spAutoFit/>
          </a:bodyPr>
          <a:lstStyle/>
          <a:p>
            <a:pPr algn="ctr"/>
            <a:r>
              <a:rPr lang="en-US" sz="2400" b="1" smtClean="0">
                <a:solidFill>
                  <a:srgbClr val="FF0000"/>
                </a:solidFill>
                <a:effectLst>
                  <a:glow rad="139700">
                    <a:schemeClr val="accent5">
                      <a:satMod val="175000"/>
                      <a:alpha val="40000"/>
                    </a:schemeClr>
                  </a:glow>
                </a:effectLst>
              </a:rPr>
              <a:t>TRƯỜNG TIỂU HỌC ĐỨC GIANG</a:t>
            </a:r>
            <a:endParaRPr lang="en-US" sz="2400" b="1">
              <a:solidFill>
                <a:srgbClr val="FF0000"/>
              </a:solidFill>
              <a:effectLst>
                <a:glow rad="139700">
                  <a:schemeClr val="accent5">
                    <a:satMod val="175000"/>
                    <a:alpha val="40000"/>
                  </a:schemeClr>
                </a:glow>
              </a:effectLst>
            </a:endParaRPr>
          </a:p>
        </p:txBody>
      </p:sp>
    </p:spTree>
    <p:extLst>
      <p:ext uri="{BB962C8B-B14F-4D97-AF65-F5344CB8AC3E}">
        <p14:creationId xmlns:p14="http://schemas.microsoft.com/office/powerpoint/2010/main" val="194505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par>
                          <p:cTn id="8" fill="hold">
                            <p:stCondLst>
                              <p:cond delay="6500"/>
                            </p:stCondLst>
                            <p:childTnLst>
                              <p:par>
                                <p:cTn id="9" presetID="18" presetClass="entr" presetSubtype="6"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1000"/>
                                        <p:tgtEl>
                                          <p:spTgt spid="4"/>
                                        </p:tgtEl>
                                      </p:cBhvr>
                                    </p:animEffect>
                                  </p:childTnLst>
                                </p:cTn>
                              </p:par>
                            </p:childTnLst>
                          </p:cTn>
                        </p:par>
                        <p:par>
                          <p:cTn id="12" fill="hold">
                            <p:stCondLst>
                              <p:cond delay="9800"/>
                            </p:stCondLst>
                            <p:childTnLst>
                              <p:par>
                                <p:cTn id="13" presetID="18" presetClass="entr" presetSubtype="6"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1000"/>
                                        <p:tgtEl>
                                          <p:spTgt spid="5"/>
                                        </p:tgtEl>
                                      </p:cBhvr>
                                    </p:animEffect>
                                  </p:childTnLst>
                                </p:cTn>
                              </p:par>
                            </p:childTnLst>
                          </p:cTn>
                        </p:par>
                        <p:par>
                          <p:cTn id="16" fill="hold">
                            <p:stCondLst>
                              <p:cond delay="14300"/>
                            </p:stCondLst>
                            <p:childTnLst>
                              <p:par>
                                <p:cTn id="17" presetID="18" presetClass="entr" presetSubtype="6" fill="hold" grpId="0" nodeType="after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1000"/>
                                        <p:tgtEl>
                                          <p:spTgt spid="6"/>
                                        </p:tgtEl>
                                      </p:cBhvr>
                                    </p:animEffect>
                                  </p:childTnLst>
                                </p:cTn>
                              </p:par>
                            </p:childTnLst>
                          </p:cTn>
                        </p:par>
                        <p:par>
                          <p:cTn id="20" fill="hold">
                            <p:stCondLst>
                              <p:cond delay="20600"/>
                            </p:stCondLst>
                            <p:childTnLst>
                              <p:par>
                                <p:cTn id="21" presetID="18" presetClass="entr" presetSubtype="6" fill="hold" grpId="0" nodeType="after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1000"/>
                                        <p:tgtEl>
                                          <p:spTgt spid="7"/>
                                        </p:tgtEl>
                                      </p:cBhvr>
                                    </p:animEffect>
                                  </p:childTnLst>
                                </p:cTn>
                              </p:par>
                            </p:childTnLst>
                          </p:cTn>
                        </p:par>
                        <p:par>
                          <p:cTn id="24" fill="hold">
                            <p:stCondLst>
                              <p:cond delay="23100"/>
                            </p:stCondLst>
                            <p:childTnLst>
                              <p:par>
                                <p:cTn id="25" presetID="18" presetClass="entr" presetSubtype="6" fill="hold" grpId="0" nodeType="after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4432</TotalTime>
  <Words>1181</Words>
  <Application>Microsoft Office PowerPoint</Application>
  <PresentationFormat>Custom</PresentationFormat>
  <Paragraphs>78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le</dc:creator>
  <cp:lastModifiedBy>Star</cp:lastModifiedBy>
  <cp:revision>156</cp:revision>
  <dcterms:created xsi:type="dcterms:W3CDTF">2020-04-03T10:44:46Z</dcterms:created>
  <dcterms:modified xsi:type="dcterms:W3CDTF">2021-06-13T13:57:03Z</dcterms:modified>
</cp:coreProperties>
</file>