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30C9-FB09-47E9-9233-E3A83D2436C4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B1962-2FF8-448D-9FD3-5B032D1D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A8E0A01-46E9-4D1B-BCE4-B715611F2BE7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6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63AA258-2B21-43EF-8F8C-57C6602B33BD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3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FEDAD27-0534-4CB4-B777-54FE904A523B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8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7A1128B-8F4F-4E72-9791-D4ACBB85886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7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8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fld id="{E7F5662B-0211-444D-91DF-2C4AF52F1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26884"/>
      </p:ext>
    </p:extLst>
  </p:cSld>
  <p:clrMapOvr>
    <a:masterClrMapping/>
  </p:clrMapOvr>
  <p:transition spd="med" advTm="31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C559-A772-45AC-BB9A-75CE2C4B3ED8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A6CC-5B0F-442B-B84D-B017B7A9B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5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60.gif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12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58.jpeg"/><Relationship Id="rId5" Type="http://schemas.openxmlformats.org/officeDocument/2006/relationships/audio" Target="../media/audio4.wav"/><Relationship Id="rId15" Type="http://schemas.openxmlformats.org/officeDocument/2006/relationships/image" Target="../media/image62.png"/><Relationship Id="rId10" Type="http://schemas.openxmlformats.org/officeDocument/2006/relationships/image" Target="../media/image57.gif"/><Relationship Id="rId4" Type="http://schemas.openxmlformats.org/officeDocument/2006/relationships/audio" Target="../media/audio3.wav"/><Relationship Id="rId9" Type="http://schemas.openxmlformats.org/officeDocument/2006/relationships/image" Target="../media/image56.gif"/><Relationship Id="rId14" Type="http://schemas.openxmlformats.org/officeDocument/2006/relationships/image" Target="../media/image6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60.gif"/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12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11" Type="http://schemas.openxmlformats.org/officeDocument/2006/relationships/image" Target="../media/image63.jpeg"/><Relationship Id="rId5" Type="http://schemas.openxmlformats.org/officeDocument/2006/relationships/audio" Target="../media/audio4.wav"/><Relationship Id="rId15" Type="http://schemas.openxmlformats.org/officeDocument/2006/relationships/image" Target="../media/image62.png"/><Relationship Id="rId10" Type="http://schemas.openxmlformats.org/officeDocument/2006/relationships/image" Target="../media/image57.gif"/><Relationship Id="rId4" Type="http://schemas.openxmlformats.org/officeDocument/2006/relationships/audio" Target="../media/audio5.wav"/><Relationship Id="rId9" Type="http://schemas.openxmlformats.org/officeDocument/2006/relationships/image" Target="../media/image56.gif"/><Relationship Id="rId14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gif"/><Relationship Id="rId3" Type="http://schemas.openxmlformats.org/officeDocument/2006/relationships/audio" Target="../media/audio5.wav"/><Relationship Id="rId7" Type="http://schemas.openxmlformats.org/officeDocument/2006/relationships/image" Target="../media/image55.gif"/><Relationship Id="rId12" Type="http://schemas.openxmlformats.org/officeDocument/2006/relationships/image" Target="../media/image6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9.gif"/><Relationship Id="rId5" Type="http://schemas.openxmlformats.org/officeDocument/2006/relationships/image" Target="../media/image54.gif"/><Relationship Id="rId10" Type="http://schemas.openxmlformats.org/officeDocument/2006/relationships/image" Target="../media/image64.jpeg"/><Relationship Id="rId4" Type="http://schemas.openxmlformats.org/officeDocument/2006/relationships/audio" Target="../media/audio4.wav"/><Relationship Id="rId9" Type="http://schemas.openxmlformats.org/officeDocument/2006/relationships/image" Target="../media/image57.gif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26.xml"/><Relationship Id="rId17" Type="http://schemas.openxmlformats.org/officeDocument/2006/relationships/image" Target="../media/image14.png"/><Relationship Id="rId2" Type="http://schemas.openxmlformats.org/officeDocument/2006/relationships/image" Target="../media/image3.jpe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slide" Target="slide25.xml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FOutput\videoplayback%2000_00_03-00_00_40.mp4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2209800" y="1887135"/>
            <a:ext cx="7772400" cy="1956604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2895600" y="3596146"/>
            <a:ext cx="6400800" cy="2332711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43012" name="Picture 2" descr="D:\template\19229a23db989468529d13d0a78037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WordArt 2"/>
          <p:cNvSpPr>
            <a:spLocks noChangeArrowheads="1" noChangeShapeType="1" noTextEdit="1"/>
          </p:cNvSpPr>
          <p:nvPr/>
        </p:nvSpPr>
        <p:spPr bwMode="auto">
          <a:xfrm>
            <a:off x="2133600" y="1274980"/>
            <a:ext cx="8077200" cy="567964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179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6" name="Text Box 25"/>
          <p:cNvSpPr txBox="1">
            <a:spLocks noChangeArrowheads="1"/>
          </p:cNvSpPr>
          <p:nvPr/>
        </p:nvSpPr>
        <p:spPr bwMode="auto">
          <a:xfrm>
            <a:off x="2840038" y="3083221"/>
            <a:ext cx="6743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Tự nhiên và xã hội</a:t>
            </a:r>
            <a:r>
              <a:rPr lang="en-US" altLang="en-US" sz="4000" b="1">
                <a:solidFill>
                  <a:srgbClr val="0033CC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43018" name="Text Box 25"/>
          <p:cNvSpPr txBox="1">
            <a:spLocks noChangeArrowheads="1"/>
          </p:cNvSpPr>
          <p:nvPr/>
        </p:nvSpPr>
        <p:spPr bwMode="auto">
          <a:xfrm>
            <a:off x="5170488" y="3864196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 </a:t>
            </a:r>
          </a:p>
        </p:txBody>
      </p:sp>
    </p:spTree>
    <p:extLst>
      <p:ext uri="{BB962C8B-B14F-4D97-AF65-F5344CB8AC3E}">
        <p14:creationId xmlns:p14="http://schemas.microsoft.com/office/powerpoint/2010/main" val="421466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1417638" y="0"/>
            <a:ext cx="3916363" cy="6472238"/>
            <a:chOff x="-106827" y="-1"/>
            <a:chExt cx="3917260" cy="6472594"/>
          </a:xfrm>
        </p:grpSpPr>
        <p:grpSp>
          <p:nvGrpSpPr>
            <p:cNvPr id="52233" name="Group 4"/>
            <p:cNvGrpSpPr>
              <a:grpSpLocks/>
            </p:cNvGrpSpPr>
            <p:nvPr/>
          </p:nvGrpSpPr>
          <p:grpSpPr bwMode="auto">
            <a:xfrm>
              <a:off x="0" y="-1"/>
              <a:ext cx="3810020" cy="6365741"/>
              <a:chOff x="144" y="240"/>
              <a:chExt cx="2138" cy="3936"/>
            </a:xfrm>
          </p:grpSpPr>
          <p:pic>
            <p:nvPicPr>
              <p:cNvPr id="5224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40"/>
                <a:ext cx="2138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2" name="Rectangle 6"/>
              <p:cNvSpPr>
                <a:spLocks noChangeArrowheads="1"/>
              </p:cNvSpPr>
              <p:nvPr/>
            </p:nvSpPr>
            <p:spPr bwMode="auto">
              <a:xfrm>
                <a:off x="192" y="1200"/>
                <a:ext cx="2016" cy="2400"/>
              </a:xfrm>
              <a:prstGeom prst="rect">
                <a:avLst/>
              </a:prstGeom>
              <a:solidFill>
                <a:srgbClr val="FC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52234" name="Group 19"/>
            <p:cNvGrpSpPr>
              <a:grpSpLocks/>
            </p:cNvGrpSpPr>
            <p:nvPr/>
          </p:nvGrpSpPr>
          <p:grpSpPr bwMode="auto">
            <a:xfrm>
              <a:off x="-106827" y="1295456"/>
              <a:ext cx="3917260" cy="1753140"/>
              <a:chOff x="192" y="576"/>
              <a:chExt cx="1738" cy="1181"/>
            </a:xfrm>
          </p:grpSpPr>
          <p:pic>
            <p:nvPicPr>
              <p:cNvPr id="52239" name="Picture 20" descr="giadinh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576"/>
                <a:ext cx="846" cy="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0" name="Picture 21" descr="giadinh_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" y="576"/>
                <a:ext cx="898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5" name="Group 22"/>
            <p:cNvGrpSpPr>
              <a:grpSpLocks/>
            </p:cNvGrpSpPr>
            <p:nvPr/>
          </p:nvGrpSpPr>
          <p:grpSpPr bwMode="auto">
            <a:xfrm>
              <a:off x="-97811" y="3082738"/>
              <a:ext cx="3908244" cy="1756109"/>
              <a:chOff x="144" y="1584"/>
              <a:chExt cx="1734" cy="1183"/>
            </a:xfrm>
          </p:grpSpPr>
          <p:pic>
            <p:nvPicPr>
              <p:cNvPr id="52237" name="Picture 23" descr="giadinh_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584"/>
                <a:ext cx="846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8" name="Picture 24" descr="giadinh_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584"/>
                <a:ext cx="894" cy="1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236" name="Picture 26" descr="giadinh_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862" y="4838847"/>
              <a:ext cx="1899743" cy="163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5334000" y="1206500"/>
            <a:ext cx="4876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+ Hãy giới thiệu về những người trong gia đình Minh từ người nhiều tuổi nhất đến người ít tuổi nhất ?</a:t>
            </a:r>
          </a:p>
          <a:p>
            <a:endParaRPr lang="en-US" alt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+ Gia đình Minh có mấy thế hệ cùng chung sống ?</a:t>
            </a:r>
          </a:p>
          <a:p>
            <a:endParaRPr lang="en-US" alt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+ Mỗi thế hệ có những ai ?</a:t>
            </a:r>
          </a:p>
        </p:txBody>
      </p:sp>
      <p:sp>
        <p:nvSpPr>
          <p:cNvPr id="52228" name="TextBox 26"/>
          <p:cNvSpPr txBox="1">
            <a:spLocks noChangeArrowheads="1"/>
          </p:cNvSpPr>
          <p:nvPr/>
        </p:nvSpPr>
        <p:spPr bwMode="auto">
          <a:xfrm>
            <a:off x="6019801" y="381000"/>
            <a:ext cx="3762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4400" b="1">
                <a:solidFill>
                  <a:srgbClr val="003A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Minh</a:t>
            </a:r>
          </a:p>
        </p:txBody>
      </p:sp>
      <p:pic>
        <p:nvPicPr>
          <p:cNvPr id="13319" name="Picture 25" descr="giadinh_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011239"/>
            <a:ext cx="20256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17637" y="84139"/>
            <a:ext cx="4638676" cy="1468437"/>
            <a:chOff x="-106828" y="83682"/>
            <a:chExt cx="4638667" cy="1468937"/>
          </a:xfrm>
        </p:grpSpPr>
        <p:sp>
          <p:nvSpPr>
            <p:cNvPr id="6" name="Cloud 5"/>
            <p:cNvSpPr/>
            <p:nvPr/>
          </p:nvSpPr>
          <p:spPr bwMode="auto">
            <a:xfrm>
              <a:off x="-106828" y="83682"/>
              <a:ext cx="4638667" cy="1468937"/>
            </a:xfrm>
            <a:prstGeom prst="cloud">
              <a:avLst/>
            </a:prstGeom>
            <a:solidFill>
              <a:srgbClr val="FFFF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52232" name="Text Box 18"/>
            <p:cNvSpPr txBox="1">
              <a:spLocks noChangeArrowheads="1"/>
            </p:cNvSpPr>
            <p:nvPr/>
          </p:nvSpPr>
          <p:spPr bwMode="auto">
            <a:xfrm>
              <a:off x="228714" y="381080"/>
              <a:ext cx="413286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sz="4000" b="1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Thảo luận nhóm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42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185E-6 L -0.5158 0.55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9" y="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68725" y="838200"/>
            <a:ext cx="3983038" cy="1676400"/>
            <a:chOff x="170" y="-760"/>
            <a:chExt cx="1957" cy="650"/>
          </a:xfrm>
        </p:grpSpPr>
        <p:sp>
          <p:nvSpPr>
            <p:cNvPr id="5326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70" y="-760"/>
              <a:ext cx="144" cy="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53269" name="Text Box 14"/>
            <p:cNvSpPr txBox="1">
              <a:spLocks noChangeArrowheads="1"/>
            </p:cNvSpPr>
            <p:nvPr/>
          </p:nvSpPr>
          <p:spPr bwMode="auto">
            <a:xfrm>
              <a:off x="303" y="-532"/>
              <a:ext cx="18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200" b="1">
                  <a:solidFill>
                    <a:srgbClr val="1025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bà của Minh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41751" y="3124200"/>
            <a:ext cx="4125913" cy="1633538"/>
            <a:chOff x="0" y="0"/>
            <a:chExt cx="1940" cy="650"/>
          </a:xfrm>
        </p:grpSpPr>
        <p:sp>
          <p:nvSpPr>
            <p:cNvPr id="5326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144" cy="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64" y="224"/>
              <a:ext cx="17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200" b="1">
                  <a:solidFill>
                    <a:srgbClr val="1025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mẹ của Minh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86201" y="5257800"/>
            <a:ext cx="4183063" cy="1447800"/>
            <a:chOff x="0" y="0"/>
            <a:chExt cx="1967" cy="650"/>
          </a:xfrm>
        </p:grpSpPr>
        <p:sp>
          <p:nvSpPr>
            <p:cNvPr id="5326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144" cy="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53265" name="Text Box 16"/>
            <p:cNvSpPr txBox="1">
              <a:spLocks noChangeArrowheads="1"/>
            </p:cNvSpPr>
            <p:nvPr/>
          </p:nvSpPr>
          <p:spPr bwMode="auto">
            <a:xfrm>
              <a:off x="143" y="176"/>
              <a:ext cx="182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200" b="1">
                  <a:solidFill>
                    <a:srgbClr val="1025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200">
                  <a:solidFill>
                    <a:srgbClr val="1025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>
                  <a:solidFill>
                    <a:srgbClr val="10253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em gái</a:t>
              </a:r>
            </a:p>
          </p:txBody>
        </p:sp>
      </p:grp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7142164" y="1427163"/>
            <a:ext cx="428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→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 hệ thứ nhất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7137400" y="3713163"/>
            <a:ext cx="436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→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Thế hệ thứ hai</a:t>
            </a:r>
          </a:p>
        </p:txBody>
      </p:sp>
      <p:sp>
        <p:nvSpPr>
          <p:cNvPr id="53255" name="Rectangle 21"/>
          <p:cNvSpPr>
            <a:spLocks noChangeArrowheads="1"/>
          </p:cNvSpPr>
          <p:nvPr/>
        </p:nvSpPr>
        <p:spPr bwMode="auto">
          <a:xfrm>
            <a:off x="1444626" y="55564"/>
            <a:ext cx="38893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bạn Minh</a:t>
            </a:r>
            <a:endParaRPr lang="en-US" altLang="en-US" sz="35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010400" y="5692775"/>
            <a:ext cx="428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→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 hệ thứ ba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1" y="76200"/>
            <a:ext cx="55229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thế hệ cùng chung sống</a:t>
            </a:r>
            <a:endParaRPr lang="en-US" altLang="en-US" sz="3500"/>
          </a:p>
        </p:txBody>
      </p:sp>
      <p:pic>
        <p:nvPicPr>
          <p:cNvPr id="53258" name="Picture 20" descr="giadin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914400"/>
            <a:ext cx="106203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1" descr="giadinh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144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23" descr="giadinh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2984501"/>
            <a:ext cx="11318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24" descr="giadinh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971801"/>
            <a:ext cx="10985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26" descr="giadinh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24464"/>
            <a:ext cx="11461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25" descr="giadinh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5224464"/>
            <a:ext cx="1012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8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utoUpdateAnimBg="0"/>
      <p:bldP spid="11283" grpId="0" autoUpdateAnimBg="0"/>
      <p:bldP spid="8" grpId="0" autoUpdateAnimBg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GiaDinh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09600"/>
            <a:ext cx="9129712" cy="4572000"/>
          </a:xfrm>
          <a:prstGeom prst="rect">
            <a:avLst/>
          </a:prstGeom>
          <a:noFill/>
          <a:ln w="9525">
            <a:solidFill>
              <a:srgbClr val="ED1B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524000" y="-36513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Gia đình bạn Lan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9713" y="5181600"/>
            <a:ext cx="9982201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+ Gia đình Lan gồm có những ai ?</a:t>
            </a:r>
          </a:p>
          <a:p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+ Gia đình Lan có mấy thế hệ cùng chung sống ?</a:t>
            </a:r>
          </a:p>
          <a:p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+ Mỗi thế hệ gồm có những ai ?</a:t>
            </a:r>
          </a:p>
        </p:txBody>
      </p:sp>
    </p:spTree>
    <p:extLst>
      <p:ext uri="{BB962C8B-B14F-4D97-AF65-F5344CB8AC3E}">
        <p14:creationId xmlns:p14="http://schemas.microsoft.com/office/powerpoint/2010/main" val="27819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GiaDinh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0"/>
            <a:ext cx="4740275" cy="60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400800" y="1600201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Lan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289676" y="4405313"/>
            <a:ext cx="300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và em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524000" y="20638"/>
            <a:ext cx="3886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Gia đình bạn Lan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75489" y="2216151"/>
            <a:ext cx="3830637" cy="646113"/>
            <a:chOff x="5551215" y="2215836"/>
            <a:chExt cx="3830688" cy="646331"/>
          </a:xfrm>
        </p:grpSpPr>
        <p:sp>
          <p:nvSpPr>
            <p:cNvPr id="55307" name="Text Box 8"/>
            <p:cNvSpPr txBox="1">
              <a:spLocks noChangeArrowheads="1"/>
            </p:cNvSpPr>
            <p:nvPr/>
          </p:nvSpPr>
          <p:spPr bwMode="auto">
            <a:xfrm>
              <a:off x="5551215" y="2215836"/>
              <a:ext cx="3830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  Thế hệ thứ nhất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559152" y="2539795"/>
              <a:ext cx="23177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110413" y="5105401"/>
            <a:ext cx="3994150" cy="646113"/>
            <a:chOff x="5586962" y="5105356"/>
            <a:chExt cx="3993390" cy="646331"/>
          </a:xfrm>
        </p:grpSpPr>
        <p:sp>
          <p:nvSpPr>
            <p:cNvPr id="55305" name="Text Box 8"/>
            <p:cNvSpPr txBox="1">
              <a:spLocks noChangeArrowheads="1"/>
            </p:cNvSpPr>
            <p:nvPr/>
          </p:nvSpPr>
          <p:spPr bwMode="auto">
            <a:xfrm>
              <a:off x="5618094" y="5105356"/>
              <a:ext cx="3962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  Thế hệ thứ</a:t>
              </a: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 hai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86962" y="5449960"/>
              <a:ext cx="2317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81601" y="55564"/>
            <a:ext cx="5522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thế hệ cùng chung sống</a:t>
            </a:r>
            <a:endParaRPr lang="en-US" altLang="en-US" sz="3500"/>
          </a:p>
        </p:txBody>
      </p:sp>
    </p:spTree>
    <p:extLst>
      <p:ext uri="{BB962C8B-B14F-4D97-AF65-F5344CB8AC3E}">
        <p14:creationId xmlns:p14="http://schemas.microsoft.com/office/powerpoint/2010/main" val="25549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72201" y="685800"/>
            <a:ext cx="3954463" cy="3024188"/>
            <a:chOff x="3230" y="816"/>
            <a:chExt cx="1963" cy="1761"/>
          </a:xfrm>
        </p:grpSpPr>
        <p:pic>
          <p:nvPicPr>
            <p:cNvPr id="563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816"/>
              <a:ext cx="1963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4" descr="GiaDinh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4167"/>
            <a:stretch>
              <a:fillRect/>
            </a:stretch>
          </p:blipFill>
          <p:spPr bwMode="auto">
            <a:xfrm>
              <a:off x="3330" y="873"/>
              <a:ext cx="1776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276600" y="3810001"/>
            <a:ext cx="2971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endParaRPr lang="en-US" altLang="en-US" sz="4400" b="1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286000" y="60960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33600" y="685800"/>
            <a:ext cx="3956050" cy="3048000"/>
            <a:chOff x="36" y="816"/>
            <a:chExt cx="1723" cy="1776"/>
          </a:xfrm>
        </p:grpSpPr>
        <p:pic>
          <p:nvPicPr>
            <p:cNvPr id="5633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816"/>
              <a:ext cx="1723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31" name="Group 9"/>
            <p:cNvGrpSpPr>
              <a:grpSpLocks/>
            </p:cNvGrpSpPr>
            <p:nvPr/>
          </p:nvGrpSpPr>
          <p:grpSpPr bwMode="auto">
            <a:xfrm>
              <a:off x="432" y="1063"/>
              <a:ext cx="960" cy="1385"/>
              <a:chOff x="672" y="816"/>
              <a:chExt cx="1632" cy="2345"/>
            </a:xfrm>
          </p:grpSpPr>
          <p:pic>
            <p:nvPicPr>
              <p:cNvPr id="56332" name="Picture 10" descr="giadinh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816"/>
                <a:ext cx="739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3" name="Picture 11" descr="giadinh_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" y="816"/>
                <a:ext cx="739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4" name="Picture 12" descr="giadinh_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1585"/>
                <a:ext cx="739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5" name="Picture 13" descr="giadinh_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585"/>
                <a:ext cx="739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6" name="Picture 14" descr="giadinh_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367"/>
                <a:ext cx="739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7" name="Picture 15" descr="giadinh_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2368"/>
                <a:ext cx="739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096000" y="3786188"/>
            <a:ext cx="419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của Lan là thế hệ thứ mấy trong gia đình?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981200" y="3810001"/>
            <a:ext cx="426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Minh là thế hệ thứ mấy trong gia đình</a:t>
            </a:r>
            <a:r>
              <a:rPr lang="en-US" altLang="en-US" sz="3200">
                <a:solidFill>
                  <a:srgbClr val="9933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905000" y="4740276"/>
            <a:ext cx="411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Bố mẹ Minh là thế hệ thứ hai trong gia đình.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089650" y="4864101"/>
            <a:ext cx="4349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Lan là thế hệ thứ nhất trong gia đình.</a:t>
            </a:r>
            <a:endParaRPr lang="en-US" altLang="en-US" sz="3200" b="1">
              <a:solidFill>
                <a:srgbClr val="00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24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93" decel="100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93" decel="100000"/>
                                        <p:tgtEl>
                                          <p:spTgt spid="245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93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  <p:bldP spid="24593" grpId="0"/>
      <p:bldP spid="24594" grpId="0"/>
      <p:bldP spid="245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102098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3" y="533476"/>
            <a:ext cx="3942988" cy="3428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toi-yeu-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50" y="533476"/>
            <a:ext cx="4120044" cy="3428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62238" y="4487863"/>
            <a:ext cx="670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1 thế hệ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là gia đình chỉ có vợ chồng, chưa có con cái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7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000"/>
    </mc:Choice>
    <mc:Fallback>
      <p:transition spd="slow" advTm="3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87825" y="5105401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4 thế hệ</a:t>
            </a:r>
            <a:endParaRPr lang="en-US" altLang="en-US" sz="4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C:\Users\Computer\Desktop\176d0204242t13718l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360363"/>
            <a:ext cx="462756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C:\Users\Computer\Desktop\154d4213825t10969l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0363"/>
            <a:ext cx="4495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2.yan.vn/YanNews/2167221/201805/cong-dong-mang-thich-thu-truoc-buc-anh-gia-dinh-du-5-the-he-510f3f51.jpg"/>
          <p:cNvPicPr>
            <a:picLocks noChangeAspect="1" noChangeArrowheads="1"/>
          </p:cNvPicPr>
          <p:nvPr/>
        </p:nvPicPr>
        <p:blipFill>
          <a:blip r:embed="rId5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09" y="360299"/>
            <a:ext cx="8153185" cy="525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40225" y="5813426"/>
            <a:ext cx="396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5 thế hệ</a:t>
            </a:r>
            <a:endParaRPr lang="en-US" altLang="en-US" sz="4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1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000"/>
    </mc:Choice>
    <mc:Fallback>
      <p:transition spd="slow" advTm="3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7743" y="2105563"/>
            <a:ext cx="8144334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đặc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mèo</a:t>
            </a:r>
            <a:endParaRPr lang="en-US" sz="4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5" name="Picture 2" descr="D:\BAI MAU CHUAN\THI ELEARNING\HINH ANH\0f9fa42002db87c00979d49d392f2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03363" y="3605214"/>
            <a:ext cx="3581401" cy="3252787"/>
            <a:chOff x="1996798" y="3114338"/>
            <a:chExt cx="2356109" cy="2438405"/>
          </a:xfrm>
        </p:grpSpPr>
        <p:pic>
          <p:nvPicPr>
            <p:cNvPr id="59399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798" y="3114338"/>
              <a:ext cx="2356109" cy="24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839668">
              <a:off x="2241182" y="3540375"/>
              <a:ext cx="1885095" cy="530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pic>
        <p:nvPicPr>
          <p:cNvPr id="5939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03639"/>
            <a:ext cx="2211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0892" y="1219258"/>
            <a:ext cx="5867186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6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425303"/>
      </p:ext>
    </p:extLst>
  </p:cSld>
  <p:clrMapOvr>
    <a:masterClrMapping/>
  </p:clrMapOvr>
  <p:transition advClick="0" advTm="12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842956"/>
            <a:ext cx="7620000" cy="3416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9" name="Picture 4" descr="Copy of 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2957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template\3fa3c8d5d78111926d79d253d07490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43356"/>
            <a:ext cx="2266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667001" y="4233856"/>
            <a:ext cx="4557713" cy="1143000"/>
          </a:xfrm>
          <a:prstGeom prst="cloudCallout">
            <a:avLst>
              <a:gd name="adj1" fmla="val 63617"/>
              <a:gd name="adj2" fmla="val 802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11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D:\template\60073456071a28c72e6fba7561d3a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16107"/>
          <a:stretch>
            <a:fillRect/>
          </a:stretch>
        </p:blipFill>
        <p:spPr bwMode="auto">
          <a:xfrm>
            <a:off x="1512888" y="-152400"/>
            <a:ext cx="9144001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9" descr="D:\template\tho-mam-non-chu-de-gia-dinh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19048" r="-2065" b="21426"/>
          <a:stretch>
            <a:fillRect/>
          </a:stretch>
        </p:blipFill>
        <p:spPr bwMode="auto">
          <a:xfrm>
            <a:off x="1524000" y="2743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1"/>
          <p:cNvSpPr txBox="1">
            <a:spLocks noChangeArrowheads="1"/>
          </p:cNvSpPr>
          <p:nvPr/>
        </p:nvSpPr>
        <p:spPr bwMode="auto">
          <a:xfrm flipH="1">
            <a:off x="3810000" y="11509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giáo dục</a:t>
            </a:r>
          </a:p>
        </p:txBody>
      </p:sp>
    </p:spTree>
    <p:extLst>
      <p:ext uri="{BB962C8B-B14F-4D97-AF65-F5344CB8AC3E}">
        <p14:creationId xmlns:p14="http://schemas.microsoft.com/office/powerpoint/2010/main" val="184626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2" descr="E:\luu tru\de thuong\69c3a8cee1280d54ac9f8bed9fb2b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1701800"/>
            <a:ext cx="6400800" cy="1169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698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1163" r="340" b="9998"/>
          <a:stretch>
            <a:fillRect/>
          </a:stretch>
        </p:blipFill>
        <p:spPr bwMode="auto">
          <a:xfrm>
            <a:off x="-1" y="0"/>
            <a:ext cx="12087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36" y="1295456"/>
            <a:ext cx="3246538" cy="14477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57688" y="485775"/>
            <a:ext cx="434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24250" y="1322389"/>
            <a:ext cx="5646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5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406202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6400801" y="1371600"/>
            <a:ext cx="3984625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99FF99"/>
              </a:gs>
              <a:gs pos="100000">
                <a:srgbClr val="CCFFFF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828800" y="3124200"/>
            <a:ext cx="4267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bg1"/>
              </a:gs>
            </a:gsLst>
            <a:lin ang="0" scaled="1"/>
          </a:gradFill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43200" y="3733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629400" y="1524000"/>
            <a:ext cx="34290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a) Vợ và chồng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cùng chung sống.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629400" y="3200401"/>
            <a:ext cx="3429000" cy="1520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b) Bố,mẹ và các con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cùng chung sống.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629401" y="4953001"/>
            <a:ext cx="3421063" cy="1292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c) Ông, bà, bố, mẹ và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các con cùng chung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sống.</a:t>
            </a:r>
          </a:p>
        </p:txBody>
      </p:sp>
      <p:sp>
        <p:nvSpPr>
          <p:cNvPr id="63496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9466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9467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9468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9469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63501" name="Picture 25" descr="AG0017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26" descr="AG00092_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634164"/>
            <a:ext cx="1524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503" name="Group 27"/>
          <p:cNvGrpSpPr>
            <a:grpSpLocks noChangeAspect="1"/>
          </p:cNvGrpSpPr>
          <p:nvPr/>
        </p:nvGrpSpPr>
        <p:grpSpPr bwMode="auto">
          <a:xfrm>
            <a:off x="1501776" y="-146050"/>
            <a:ext cx="9242425" cy="7080250"/>
            <a:chOff x="0" y="0"/>
            <a:chExt cx="5760" cy="3936"/>
          </a:xfrm>
        </p:grpSpPr>
        <p:grpSp>
          <p:nvGrpSpPr>
            <p:cNvPr id="63528" name="Group 28"/>
            <p:cNvGrpSpPr>
              <a:grpSpLocks noChangeAspect="1"/>
            </p:cNvGrpSpPr>
            <p:nvPr/>
          </p:nvGrpSpPr>
          <p:grpSpPr bwMode="auto">
            <a:xfrm>
              <a:off x="0" y="144"/>
              <a:ext cx="5760" cy="3700"/>
              <a:chOff x="0" y="0"/>
              <a:chExt cx="5760" cy="3700"/>
            </a:xfrm>
          </p:grpSpPr>
          <p:pic>
            <p:nvPicPr>
              <p:cNvPr id="63531" name="Picture 29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48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32" name="Picture 30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3529" name="Picture 3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1944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30" name="Picture 3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1943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905000" y="3303588"/>
            <a:ext cx="419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Gia đình 3 thế hệ 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là gia đình có:</a:t>
            </a:r>
            <a:r>
              <a:rPr lang="en-US" altLang="en-US" sz="4000" b="1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63505" name="Picture 34" descr="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5" descr="55128416-thao24hA200612410810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1841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2590800" y="381000"/>
            <a:ext cx="243840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7162800" y="304800"/>
            <a:ext cx="2438400" cy="9144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pic>
        <p:nvPicPr>
          <p:cNvPr id="63509" name="Picture 38" descr="Picture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304800"/>
            <a:ext cx="102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510" name="Group 39"/>
          <p:cNvGrpSpPr>
            <a:grpSpLocks/>
          </p:cNvGrpSpPr>
          <p:nvPr/>
        </p:nvGrpSpPr>
        <p:grpSpPr bwMode="auto">
          <a:xfrm>
            <a:off x="5562600" y="304800"/>
            <a:ext cx="1219200" cy="1143000"/>
            <a:chOff x="0" y="0"/>
            <a:chExt cx="627" cy="575"/>
          </a:xfrm>
        </p:grpSpPr>
        <p:grpSp>
          <p:nvGrpSpPr>
            <p:cNvPr id="63517" name="Group 40"/>
            <p:cNvGrpSpPr>
              <a:grpSpLocks/>
            </p:cNvGrpSpPr>
            <p:nvPr/>
          </p:nvGrpSpPr>
          <p:grpSpPr bwMode="auto">
            <a:xfrm>
              <a:off x="0" y="0"/>
              <a:ext cx="627" cy="575"/>
              <a:chOff x="0" y="0"/>
              <a:chExt cx="751" cy="653"/>
            </a:xfrm>
          </p:grpSpPr>
          <p:sp>
            <p:nvSpPr>
              <p:cNvPr id="63519" name="Oval 162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FFFFFF"/>
                  </a:gs>
                  <a:gs pos="100000">
                    <a:srgbClr val="00CC6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0" name="Oval 163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1998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1" name="Oval 164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006E37"/>
                  </a:gs>
                  <a:gs pos="100000">
                    <a:srgbClr val="00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2" name="Oval 165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3" name="Oval 166"/>
              <p:cNvSpPr>
                <a:spLocks noChangeArrowheads="1"/>
              </p:cNvSpPr>
              <p:nvPr/>
            </p:nvSpPr>
            <p:spPr bwMode="auto">
              <a:xfrm>
                <a:off x="40" y="179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4" name="Oval 167"/>
              <p:cNvSpPr>
                <a:spLocks noChangeArrowheads="1"/>
              </p:cNvSpPr>
              <p:nvPr/>
            </p:nvSpPr>
            <p:spPr bwMode="auto">
              <a:xfrm>
                <a:off x="52" y="0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5" name="Oval 168"/>
              <p:cNvSpPr>
                <a:spLocks noChangeArrowheads="1"/>
              </p:cNvSpPr>
              <p:nvPr/>
            </p:nvSpPr>
            <p:spPr bwMode="auto">
              <a:xfrm>
                <a:off x="60" y="4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6" name="Oval 169"/>
              <p:cNvSpPr>
                <a:spLocks noChangeArrowheads="1"/>
              </p:cNvSpPr>
              <p:nvPr/>
            </p:nvSpPr>
            <p:spPr bwMode="auto">
              <a:xfrm>
                <a:off x="67" y="10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27" name="Oval 170"/>
              <p:cNvSpPr>
                <a:spLocks noChangeArrowheads="1"/>
              </p:cNvSpPr>
              <p:nvPr/>
            </p:nvSpPr>
            <p:spPr bwMode="auto">
              <a:xfrm>
                <a:off x="102" y="27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1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19" y="135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9507" name="Picture 52" descr="Comemorativo_0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184150"/>
            <a:ext cx="155733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2" name="Picture 53" descr="Tang !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119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048000" y="1828801"/>
            <a:ext cx="3100388" cy="1052513"/>
            <a:chOff x="0" y="0"/>
            <a:chExt cx="3072" cy="960"/>
          </a:xfrm>
        </p:grpSpPr>
        <p:sp>
          <p:nvSpPr>
            <p:cNvPr id="63515" name="Oval 158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6351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giờ!</a:t>
              </a:r>
            </a:p>
          </p:txBody>
        </p:sp>
      </p:grpSp>
      <p:pic>
        <p:nvPicPr>
          <p:cNvPr id="63514" name="Picture 23" descr="WhitecornerFlow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6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19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2" decel="100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2" decel="100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2" decel="100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2" decel="100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2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2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19491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 autoUpdateAnimBg="0"/>
      <p:bldP spid="19462" grpId="0" animBg="1" autoUpdateAnimBg="0"/>
      <p:bldP spid="19463" grpId="0" build="allAtOnce" animBg="1" autoUpdateAnimBg="0"/>
      <p:bldP spid="19466" grpId="0" animBg="1" autoUpdateAnimBg="0"/>
      <p:bldP spid="19467" grpId="0" animBg="1" autoUpdateAnimBg="0"/>
      <p:bldP spid="19468" grpId="0" animBg="1" autoUpdateAnimBg="0"/>
      <p:bldP spid="19469" grpId="0" animBg="1" autoUpdateAnimBg="0"/>
      <p:bldP spid="1948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6553200" y="1447800"/>
            <a:ext cx="3810000" cy="495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057400" y="2895600"/>
            <a:ext cx="417195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bg1"/>
              </a:gs>
            </a:gsLst>
            <a:lin ang="0" scaled="1"/>
          </a:gradFill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858000" y="1752600"/>
            <a:ext cx="3276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a) Vợ và chồng cùng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chung sống.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6858000" y="3352800"/>
            <a:ext cx="3276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b) Bố, mẹ và các con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cùng chung sống.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6858000" y="4800600"/>
            <a:ext cx="3352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c) Ông, bà, bố, mẹ và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các con cùng chung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sống.</a:t>
            </a:r>
          </a:p>
        </p:txBody>
      </p:sp>
      <p:sp>
        <p:nvSpPr>
          <p:cNvPr id="64519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0488" name="AutoShape 12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489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490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0491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0492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64525" name="Picture 25" descr="AG00174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26" descr="AG00092_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634164"/>
            <a:ext cx="1524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7" name="Group 26"/>
          <p:cNvGrpSpPr>
            <a:grpSpLocks noChangeAspect="1"/>
          </p:cNvGrpSpPr>
          <p:nvPr/>
        </p:nvGrpSpPr>
        <p:grpSpPr bwMode="auto">
          <a:xfrm>
            <a:off x="1501776" y="-146050"/>
            <a:ext cx="9242425" cy="7080250"/>
            <a:chOff x="0" y="0"/>
            <a:chExt cx="5760" cy="3936"/>
          </a:xfrm>
        </p:grpSpPr>
        <p:grpSp>
          <p:nvGrpSpPr>
            <p:cNvPr id="64552" name="Group 27"/>
            <p:cNvGrpSpPr>
              <a:grpSpLocks noChangeAspect="1"/>
            </p:cNvGrpSpPr>
            <p:nvPr/>
          </p:nvGrpSpPr>
          <p:grpSpPr bwMode="auto">
            <a:xfrm>
              <a:off x="0" y="144"/>
              <a:ext cx="5760" cy="3700"/>
              <a:chOff x="0" y="0"/>
              <a:chExt cx="5760" cy="3700"/>
            </a:xfrm>
          </p:grpSpPr>
          <p:pic>
            <p:nvPicPr>
              <p:cNvPr id="64555" name="Picture 29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48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56" name="Picture 30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553" name="Picture 3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1944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4" name="Picture 3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1943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2133600" y="2971801"/>
            <a:ext cx="4038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Gia đình 1 thế hệ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 là gia đình có:</a:t>
            </a:r>
            <a:r>
              <a:rPr lang="en-US" altLang="en-US" sz="3200" b="1"/>
              <a:t>          </a:t>
            </a:r>
          </a:p>
        </p:txBody>
      </p:sp>
      <p:pic>
        <p:nvPicPr>
          <p:cNvPr id="64529" name="Picture 34" descr="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5" descr="55128416-thao24hA2006124108106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"/>
            <a:ext cx="228600" cy="1905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5" name="Oval 36"/>
          <p:cNvSpPr>
            <a:spLocks noChangeArrowheads="1"/>
          </p:cNvSpPr>
          <p:nvPr/>
        </p:nvSpPr>
        <p:spPr bwMode="auto">
          <a:xfrm>
            <a:off x="2590800" y="381000"/>
            <a:ext cx="24384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20516" name="Oval 37"/>
          <p:cNvSpPr>
            <a:spLocks noChangeArrowheads="1"/>
          </p:cNvSpPr>
          <p:nvPr/>
        </p:nvSpPr>
        <p:spPr bwMode="auto">
          <a:xfrm>
            <a:off x="7086600" y="304800"/>
            <a:ext cx="24384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pic>
        <p:nvPicPr>
          <p:cNvPr id="64533" name="Picture 38" descr="Picture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304800"/>
            <a:ext cx="102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410200" y="304800"/>
            <a:ext cx="1219200" cy="1143000"/>
            <a:chOff x="0" y="0"/>
            <a:chExt cx="768" cy="720"/>
          </a:xfrm>
        </p:grpSpPr>
        <p:grpSp>
          <p:nvGrpSpPr>
            <p:cNvPr id="64541" name="Group 39"/>
            <p:cNvGrpSpPr>
              <a:grpSpLocks/>
            </p:cNvGrpSpPr>
            <p:nvPr/>
          </p:nvGrpSpPr>
          <p:grpSpPr bwMode="auto">
            <a:xfrm>
              <a:off x="0" y="0"/>
              <a:ext cx="768" cy="720"/>
              <a:chOff x="0" y="0"/>
              <a:chExt cx="751" cy="653"/>
            </a:xfrm>
          </p:grpSpPr>
          <p:sp>
            <p:nvSpPr>
              <p:cNvPr id="64543" name="Oval 162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FFFFFF"/>
                  </a:gs>
                  <a:gs pos="100000">
                    <a:srgbClr val="00CC6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4" name="Oval 163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1998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5" name="Oval 164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006E37"/>
                  </a:gs>
                  <a:gs pos="100000">
                    <a:srgbClr val="00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6" name="Oval 165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7" name="Oval 166"/>
              <p:cNvSpPr>
                <a:spLocks noChangeArrowheads="1"/>
              </p:cNvSpPr>
              <p:nvPr/>
            </p:nvSpPr>
            <p:spPr bwMode="auto">
              <a:xfrm>
                <a:off x="40" y="179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8" name="Oval 167"/>
              <p:cNvSpPr>
                <a:spLocks noChangeArrowheads="1"/>
              </p:cNvSpPr>
              <p:nvPr/>
            </p:nvSpPr>
            <p:spPr bwMode="auto">
              <a:xfrm>
                <a:off x="52" y="0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49" name="Oval 168"/>
              <p:cNvSpPr>
                <a:spLocks noChangeArrowheads="1"/>
              </p:cNvSpPr>
              <p:nvPr/>
            </p:nvSpPr>
            <p:spPr bwMode="auto">
              <a:xfrm>
                <a:off x="60" y="4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50" name="Oval 169"/>
              <p:cNvSpPr>
                <a:spLocks noChangeArrowheads="1"/>
              </p:cNvSpPr>
              <p:nvPr/>
            </p:nvSpPr>
            <p:spPr bwMode="auto">
              <a:xfrm>
                <a:off x="67" y="10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4551" name="Oval 170"/>
              <p:cNvSpPr>
                <a:spLocks noChangeArrowheads="1"/>
              </p:cNvSpPr>
              <p:nvPr/>
            </p:nvSpPr>
            <p:spPr bwMode="auto">
              <a:xfrm>
                <a:off x="102" y="27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4542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68" y="169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</a:rPr>
                <a:t>2</a:t>
              </a:r>
            </a:p>
          </p:txBody>
        </p:sp>
      </p:grpSp>
      <p:pic>
        <p:nvPicPr>
          <p:cNvPr id="20530" name="Picture 52" descr="Comemorativo_0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4" y="188914"/>
            <a:ext cx="16589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53" descr="Tang !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119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505200" y="1752601"/>
            <a:ext cx="2736850" cy="936625"/>
            <a:chOff x="0" y="0"/>
            <a:chExt cx="3072" cy="960"/>
          </a:xfrm>
        </p:grpSpPr>
        <p:sp>
          <p:nvSpPr>
            <p:cNvPr id="64539" name="Oval 158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AFFFAF"/>
                </a:gs>
                <a:gs pos="50000">
                  <a:srgbClr val="FFFFFF"/>
                </a:gs>
                <a:gs pos="100000">
                  <a:srgbClr val="AFFFAF"/>
                </a:gs>
              </a:gsLst>
              <a:lin ang="5400000" scaled="1"/>
            </a:gradFill>
            <a:ln w="57150" cmpd="thickThin">
              <a:solidFill>
                <a:srgbClr val="57FF5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64540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AFFF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giờ!</a:t>
              </a:r>
            </a:p>
          </p:txBody>
        </p:sp>
      </p:grpSp>
      <p:pic>
        <p:nvPicPr>
          <p:cNvPr id="64538" name="Picture 23" descr="WhitecornerFlow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5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051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0751E-6 L -0.00417 0.1498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 autoUpdateAnimBg="0"/>
      <p:bldP spid="20484" grpId="1" animBg="1" autoUpdateAnimBg="0"/>
      <p:bldP spid="20485" grpId="0" animBg="1" autoUpdateAnimBg="0"/>
      <p:bldP spid="20485" grpId="1" animBg="1" autoUpdateAnimBg="0"/>
      <p:bldP spid="20486" grpId="0" animBg="1" autoUpdateAnimBg="0"/>
      <p:bldP spid="20486" grpId="1" animBg="1" autoUpdateAnimBg="0"/>
      <p:bldP spid="20488" grpId="0" animBg="1" autoUpdateAnimBg="0"/>
      <p:bldP spid="20489" grpId="0" animBg="1" autoUpdateAnimBg="0"/>
      <p:bldP spid="20490" grpId="0" animBg="1" autoUpdateAnimBg="0"/>
      <p:bldP spid="20491" grpId="0" animBg="1" autoUpdateAnimBg="0"/>
      <p:bldP spid="20492" grpId="0" animBg="1" autoUpdateAnimBg="0"/>
      <p:bldP spid="205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6705600" y="1371600"/>
            <a:ext cx="3657600" cy="480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99FF99"/>
              </a:gs>
              <a:gs pos="100000">
                <a:srgbClr val="CCFFFF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752600" y="3276600"/>
            <a:ext cx="4495800" cy="175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bg1"/>
              </a:gs>
            </a:gsLst>
            <a:lin ang="0" scaled="1"/>
          </a:gradFill>
          <a:ln w="57150" cmpd="sng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743200" y="3733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858000" y="1524000"/>
            <a:ext cx="33528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a) Vợ và chồng cùng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chung sống. 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934200" y="2895600"/>
            <a:ext cx="32766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b) Bố, mẹ và các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con cùng chung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sống.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858000" y="4495800"/>
            <a:ext cx="33528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c) Ông, bà, bố, mẹ và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 các con cùng chung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</a:rPr>
              <a:t>sống.</a:t>
            </a:r>
          </a:p>
        </p:txBody>
      </p:sp>
      <p:sp>
        <p:nvSpPr>
          <p:cNvPr id="65544" name="AutoShape 126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513" name="AutoShape 127"/>
          <p:cNvSpPr>
            <a:spLocks noChangeArrowheads="1"/>
          </p:cNvSpPr>
          <p:nvPr/>
        </p:nvSpPr>
        <p:spPr bwMode="auto">
          <a:xfrm>
            <a:off x="55626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14" name="AutoShape 128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515" name="AutoShape 129"/>
          <p:cNvSpPr>
            <a:spLocks noChangeArrowheads="1"/>
          </p:cNvSpPr>
          <p:nvPr/>
        </p:nvSpPr>
        <p:spPr bwMode="auto">
          <a:xfrm>
            <a:off x="5638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516" name="AutoShape 130"/>
          <p:cNvSpPr>
            <a:spLocks noChangeArrowheads="1"/>
          </p:cNvSpPr>
          <p:nvPr/>
        </p:nvSpPr>
        <p:spPr bwMode="auto">
          <a:xfrm>
            <a:off x="5638800" y="6019800"/>
            <a:ext cx="1143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517" name="AutoShape 131"/>
          <p:cNvSpPr>
            <a:spLocks noChangeArrowheads="1"/>
          </p:cNvSpPr>
          <p:nvPr/>
        </p:nvSpPr>
        <p:spPr bwMode="auto">
          <a:xfrm>
            <a:off x="5638800" y="6019800"/>
            <a:ext cx="10668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65550" name="Picture 25" descr="AG0017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26" descr="AG00092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634164"/>
            <a:ext cx="1524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2" name="Group 27"/>
          <p:cNvGrpSpPr>
            <a:grpSpLocks noChangeAspect="1"/>
          </p:cNvGrpSpPr>
          <p:nvPr/>
        </p:nvGrpSpPr>
        <p:grpSpPr bwMode="auto">
          <a:xfrm>
            <a:off x="1501776" y="-146050"/>
            <a:ext cx="9242425" cy="7080250"/>
            <a:chOff x="0" y="0"/>
            <a:chExt cx="5760" cy="3936"/>
          </a:xfrm>
        </p:grpSpPr>
        <p:grpSp>
          <p:nvGrpSpPr>
            <p:cNvPr id="65577" name="Group 28"/>
            <p:cNvGrpSpPr>
              <a:grpSpLocks noChangeAspect="1"/>
            </p:cNvGrpSpPr>
            <p:nvPr/>
          </p:nvGrpSpPr>
          <p:grpSpPr bwMode="auto">
            <a:xfrm>
              <a:off x="0" y="144"/>
              <a:ext cx="5760" cy="3700"/>
              <a:chOff x="0" y="0"/>
              <a:chExt cx="5760" cy="3700"/>
            </a:xfrm>
          </p:grpSpPr>
          <p:pic>
            <p:nvPicPr>
              <p:cNvPr id="65580" name="Picture 29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48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81" name="Picture 30" descr="n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578" name="Picture 3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1944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9" name="Picture 3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1943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1828800" y="3352801"/>
            <a:ext cx="441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Gia đình 2 thế hệ 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là gia đình có:    </a:t>
            </a:r>
          </a:p>
        </p:txBody>
      </p:sp>
      <p:pic>
        <p:nvPicPr>
          <p:cNvPr id="65554" name="Picture 34" descr="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9436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 descr="55128416-thao24hA200612410810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1"/>
            <a:ext cx="228600" cy="1873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2590800" y="381000"/>
            <a:ext cx="24384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7086600" y="304800"/>
            <a:ext cx="24384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pic>
        <p:nvPicPr>
          <p:cNvPr id="65558" name="Picture 38" descr="Picture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304800"/>
            <a:ext cx="102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86400" y="304800"/>
            <a:ext cx="1219200" cy="1143000"/>
            <a:chOff x="0" y="0"/>
            <a:chExt cx="768" cy="720"/>
          </a:xfrm>
        </p:grpSpPr>
        <p:grpSp>
          <p:nvGrpSpPr>
            <p:cNvPr id="65566" name="Group 40"/>
            <p:cNvGrpSpPr>
              <a:grpSpLocks/>
            </p:cNvGrpSpPr>
            <p:nvPr/>
          </p:nvGrpSpPr>
          <p:grpSpPr bwMode="auto">
            <a:xfrm>
              <a:off x="0" y="0"/>
              <a:ext cx="768" cy="720"/>
              <a:chOff x="0" y="0"/>
              <a:chExt cx="751" cy="653"/>
            </a:xfrm>
          </p:grpSpPr>
          <p:sp>
            <p:nvSpPr>
              <p:cNvPr id="65568" name="Oval 162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FFFFFF"/>
                  </a:gs>
                  <a:gs pos="100000">
                    <a:srgbClr val="00CC66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69" name="Oval 163"/>
              <p:cNvSpPr>
                <a:spLocks noChangeArrowheads="1"/>
              </p:cNvSpPr>
              <p:nvPr/>
            </p:nvSpPr>
            <p:spPr bwMode="auto">
              <a:xfrm>
                <a:off x="44" y="179"/>
                <a:ext cx="160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1998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0" name="Oval 164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006E37"/>
                  </a:gs>
                  <a:gs pos="100000">
                    <a:srgbClr val="00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1" name="Oval 165"/>
              <p:cNvSpPr>
                <a:spLocks noChangeArrowheads="1"/>
              </p:cNvSpPr>
              <p:nvPr/>
            </p:nvSpPr>
            <p:spPr bwMode="auto">
              <a:xfrm>
                <a:off x="0" y="179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2" name="Oval 166"/>
              <p:cNvSpPr>
                <a:spLocks noChangeArrowheads="1"/>
              </p:cNvSpPr>
              <p:nvPr/>
            </p:nvSpPr>
            <p:spPr bwMode="auto">
              <a:xfrm>
                <a:off x="40" y="179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3" name="Oval 167"/>
              <p:cNvSpPr>
                <a:spLocks noChangeArrowheads="1"/>
              </p:cNvSpPr>
              <p:nvPr/>
            </p:nvSpPr>
            <p:spPr bwMode="auto">
              <a:xfrm>
                <a:off x="52" y="0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4" name="Oval 168"/>
              <p:cNvSpPr>
                <a:spLocks noChangeArrowheads="1"/>
              </p:cNvSpPr>
              <p:nvPr/>
            </p:nvSpPr>
            <p:spPr bwMode="auto">
              <a:xfrm>
                <a:off x="60" y="4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5" name="Oval 169"/>
              <p:cNvSpPr>
                <a:spLocks noChangeArrowheads="1"/>
              </p:cNvSpPr>
              <p:nvPr/>
            </p:nvSpPr>
            <p:spPr bwMode="auto">
              <a:xfrm>
                <a:off x="67" y="10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5576" name="Oval 170"/>
              <p:cNvSpPr>
                <a:spLocks noChangeArrowheads="1"/>
              </p:cNvSpPr>
              <p:nvPr/>
            </p:nvSpPr>
            <p:spPr bwMode="auto">
              <a:xfrm>
                <a:off x="102" y="27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5567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68" y="169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</a:rPr>
                <a:t>3</a:t>
              </a:r>
            </a:p>
          </p:txBody>
        </p:sp>
      </p:grpSp>
      <p:pic>
        <p:nvPicPr>
          <p:cNvPr id="21555" name="Picture 52" descr="Comemorativo_0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53" descr="Tang !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119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429000" y="1828801"/>
            <a:ext cx="3024188" cy="1008063"/>
            <a:chOff x="0" y="0"/>
            <a:chExt cx="3072" cy="960"/>
          </a:xfrm>
        </p:grpSpPr>
        <p:sp>
          <p:nvSpPr>
            <p:cNvPr id="65564" name="Oval 158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5400000" scaled="1"/>
            </a:gradFill>
            <a:ln w="57150" cmpd="thinThick">
              <a:solidFill>
                <a:srgbClr val="FB313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65565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B313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giờ!</a:t>
              </a:r>
            </a:p>
          </p:txBody>
        </p:sp>
      </p:grpSp>
      <p:pic>
        <p:nvPicPr>
          <p:cNvPr id="65563" name="Picture 23" descr="WhitecornerFlow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229226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7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153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 autoUpdateAnimBg="0"/>
      <p:bldP spid="21509" grpId="1" animBg="1" autoUpdateAnimBg="0"/>
      <p:bldP spid="21510" grpId="0" animBg="1" autoUpdateAnimBg="0"/>
      <p:bldP spid="21511" grpId="0" animBg="1" autoUpdateAnimBg="0"/>
      <p:bldP spid="21511" grpId="1" animBg="1" autoUpdateAnimBg="0"/>
      <p:bldP spid="21513" grpId="0" animBg="1" autoUpdateAnimBg="0"/>
      <p:bldP spid="21514" grpId="0" animBg="1" autoUpdateAnimBg="0"/>
      <p:bldP spid="21515" grpId="0" animBg="1" autoUpdateAnimBg="0"/>
      <p:bldP spid="21516" grpId="0" animBg="1" autoUpdateAnimBg="0"/>
      <p:bldP spid="21517" grpId="0" animBg="1" autoUpdateAnimBg="0"/>
      <p:bldP spid="215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TRƯỜNG TH CHIẾN THẮNG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Giáo Viên: PHAN THỊ HƯƠNG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2456EEE-9341-434A-9211-FFCAC4DC5979}" type="slidenum">
              <a:rPr lang="vi-VN" altLang="en-US">
                <a:solidFill>
                  <a:srgbClr val="000000"/>
                </a:solidFill>
              </a:rPr>
              <a:pPr/>
              <a:t>24</a:t>
            </a:fld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66565" name="Group 9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66567" name="Picture 22" descr="24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1000" y="1295400"/>
              <a:ext cx="8326061" cy="220980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3200" b="1" cap="all" dirty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KÍNH CHÚC QUÝ </a:t>
              </a:r>
              <a:r>
                <a:rPr lang="en-US" sz="3200" b="1" cap="all" dirty="0" err="1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200" b="1" cap="all" dirty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CÔ MẠNH KHỎE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33601" y="4114800"/>
            <a:ext cx="81803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54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5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template\thien-nhien-205ae93c31432f2_9d5168ace2383f729206370aae371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Diagonal Corner Rectangle 1"/>
          <p:cNvSpPr/>
          <p:nvPr/>
        </p:nvSpPr>
        <p:spPr bwMode="auto">
          <a:xfrm>
            <a:off x="1995048" y="879828"/>
            <a:ext cx="8229599" cy="1523960"/>
          </a:xfrm>
          <a:prstGeom prst="snip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C000">
                <a:alpha val="28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67588" name="Rectangle 3"/>
          <p:cNvSpPr txBox="1">
            <a:spLocks noChangeArrowheads="1"/>
          </p:cNvSpPr>
          <p:nvPr/>
        </p:nvSpPr>
        <p:spPr bwMode="auto">
          <a:xfrm>
            <a:off x="1995488" y="1069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cơ quan trong cơ thể người đã học.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7888" y="2895600"/>
            <a:ext cx="7924800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9244013" y="5791200"/>
            <a:ext cx="838200" cy="6858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template\thien-nhien-205ae93c31432f2_9d5168ace2383f729206370aae371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Diagonal Corner Rectangle 1"/>
          <p:cNvSpPr/>
          <p:nvPr/>
        </p:nvSpPr>
        <p:spPr bwMode="auto">
          <a:xfrm>
            <a:off x="1995048" y="304883"/>
            <a:ext cx="8229599" cy="1343809"/>
          </a:xfrm>
          <a:prstGeom prst="snip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C000">
                <a:alpha val="28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79876" name="Picture 4" descr="C:\Users\Computer\Downloads\Trang 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14" y="1762974"/>
            <a:ext cx="3657504" cy="486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60564" y="404813"/>
            <a:ext cx="84994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638800" y="23876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638800" y="2971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638800" y="3554414"/>
            <a:ext cx="3824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638800" y="4140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638800" y="4140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Cơ quan bài tiết nước tiểu</a:t>
            </a:r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372600" y="5867400"/>
            <a:ext cx="571500" cy="6858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template\thien-nhien-205ae93c31432f2_9d5168ace2383f729206370aae371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Diagonal Corner Rectangle 1"/>
          <p:cNvSpPr/>
          <p:nvPr/>
        </p:nvSpPr>
        <p:spPr bwMode="auto">
          <a:xfrm>
            <a:off x="1995048" y="879828"/>
            <a:ext cx="8229599" cy="1523960"/>
          </a:xfrm>
          <a:prstGeom prst="snip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C000">
                <a:alpha val="28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1995488" y="1069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gồm những bộ phận nào 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0" y="2743200"/>
            <a:ext cx="4800600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9220200" y="5776914"/>
            <a:ext cx="838200" cy="6048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:\template\thien-nhien-205ae93c31432f2_9d5168ace2383f729206370aae371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nip Diagonal Corner Rectangle 1"/>
          <p:cNvSpPr/>
          <p:nvPr/>
        </p:nvSpPr>
        <p:spPr bwMode="auto">
          <a:xfrm>
            <a:off x="1981181" y="1111898"/>
            <a:ext cx="8229599" cy="1101410"/>
          </a:xfrm>
          <a:prstGeom prst="snip2Diag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C000">
                <a:alpha val="28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70660" name="Rectangle 3"/>
          <p:cNvSpPr txBox="1">
            <a:spLocks noChangeArrowheads="1"/>
          </p:cNvSpPr>
          <p:nvPr/>
        </p:nvSpPr>
        <p:spPr bwMode="auto">
          <a:xfrm>
            <a:off x="1995488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Não và tủy sống được cái gì bảo vệ?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1" y="2743200"/>
            <a:ext cx="6348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nằm trong hộp sọ, tủy sống nằm trong cột sống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được bảo vệ.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9144000" y="5791200"/>
            <a:ext cx="838200" cy="8382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C:\Users\itrpo\Downloads\23318535_921887197960340_241679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93" y="994854"/>
            <a:ext cx="7164599" cy="5405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/>
          </p:cNvPr>
          <p:cNvSpPr/>
          <p:nvPr/>
        </p:nvSpPr>
        <p:spPr>
          <a:xfrm>
            <a:off x="5935663" y="1339851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Ciel Sanelma" pitchFamily="50" charset="0"/>
            </a:endParaRPr>
          </a:p>
        </p:txBody>
      </p:sp>
      <p:sp>
        <p:nvSpPr>
          <p:cNvPr id="31" name="Rectangle 30">
            <a:extLst/>
          </p:cNvPr>
          <p:cNvSpPr/>
          <p:nvPr/>
        </p:nvSpPr>
        <p:spPr>
          <a:xfrm>
            <a:off x="6024563" y="2236788"/>
            <a:ext cx="1841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4800" b="1" dirty="0">
              <a:ln w="0"/>
              <a:solidFill>
                <a:srgbClr val="AB0D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Ciel Humble Hearts" pitchFamily="2" charset="0"/>
            </a:endParaRPr>
          </a:p>
        </p:txBody>
      </p:sp>
      <p:pic>
        <p:nvPicPr>
          <p:cNvPr id="4506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6378576"/>
            <a:ext cx="4459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378576"/>
            <a:ext cx="445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234">
            <a:off x="8936038" y="4679950"/>
            <a:ext cx="2108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766" flipH="1">
            <a:off x="990601" y="4683125"/>
            <a:ext cx="21875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78" flipH="1">
            <a:off x="1306513" y="1181100"/>
            <a:ext cx="7159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222">
            <a:off x="10021889" y="971550"/>
            <a:ext cx="8096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9201">
            <a:off x="868362" y="3276600"/>
            <a:ext cx="14366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4095">
            <a:off x="925512" y="4154488"/>
            <a:ext cx="14366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0799" flipH="1">
            <a:off x="9734550" y="3333750"/>
            <a:ext cx="14366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4" descr="A close up of a flower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"/>
            <a:ext cx="1182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9" y="-34925"/>
            <a:ext cx="11652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310404" y="109617"/>
            <a:ext cx="7620001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81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“Ô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2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942975"/>
            <a:ext cx="3646488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1" y="947739"/>
            <a:ext cx="369252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729038"/>
            <a:ext cx="360045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770314"/>
            <a:ext cx="37084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7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05" flipH="1">
            <a:off x="9809163" y="4275138"/>
            <a:ext cx="14351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4" y="0"/>
            <a:ext cx="1817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4" y="-539750"/>
            <a:ext cx="5494337" cy="78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3"/>
            <a:ext cx="181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-533400"/>
            <a:ext cx="5327651" cy="78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6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50456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51224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16028 1.1111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6511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7743" y="2105563"/>
            <a:ext cx="8144334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đặc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mèo</a:t>
            </a:r>
            <a:endParaRPr lang="en-US" sz="4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D:\BAI MAU CHUAN\THI ELEARNING\HINH ANH\0f9fa42002db87c00979d49d392f2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2" y="0"/>
            <a:ext cx="12271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31938" y="2878139"/>
            <a:ext cx="3581400" cy="3252787"/>
            <a:chOff x="1996798" y="3114338"/>
            <a:chExt cx="2356109" cy="2438405"/>
          </a:xfrm>
        </p:grpSpPr>
        <p:pic>
          <p:nvPicPr>
            <p:cNvPr id="46087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798" y="3114338"/>
              <a:ext cx="2356109" cy="24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839668">
              <a:off x="2241182" y="3540375"/>
              <a:ext cx="1885096" cy="530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pic>
        <p:nvPicPr>
          <p:cNvPr id="4608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03639"/>
            <a:ext cx="2211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91050" y="1751618"/>
            <a:ext cx="4038494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6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887066"/>
      </p:ext>
    </p:extLst>
  </p:cSld>
  <p:clrMapOvr>
    <a:masterClrMapping/>
  </p:clrMapOvr>
  <p:transition advClick="0" advTm="12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template\f70b6c495d5a351c071d1e00d7c5cb4b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playback 00_00_03-00_00_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8382000" cy="4572000"/>
          </a:xfrm>
        </p:spPr>
      </p:pic>
    </p:spTree>
    <p:extLst>
      <p:ext uri="{BB962C8B-B14F-4D97-AF65-F5344CB8AC3E}">
        <p14:creationId xmlns:p14="http://schemas.microsoft.com/office/powerpoint/2010/main" val="33727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3" descr="D:\template\06269111cc29d70672126d513faef3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0044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2171700" y="200025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altLang="en-US" sz="3600" b="1" u="sng"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2552700" y="3143250"/>
            <a:ext cx="74676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6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7743" y="2105563"/>
            <a:ext cx="8144334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đặc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mèo</a:t>
            </a:r>
            <a:endParaRPr lang="en-US" sz="4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2" descr="D:\BAI MAU CHUAN\THI ELEARNING\HINH ANH\0f9fa42002db87c00979d49d392f2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31938" y="2878139"/>
            <a:ext cx="3581400" cy="3252787"/>
            <a:chOff x="1996798" y="3114338"/>
            <a:chExt cx="2356109" cy="2438405"/>
          </a:xfrm>
        </p:grpSpPr>
        <p:pic>
          <p:nvPicPr>
            <p:cNvPr id="49159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798" y="3114338"/>
              <a:ext cx="2356109" cy="24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839668">
              <a:off x="2241182" y="3540375"/>
              <a:ext cx="1885096" cy="530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pic>
        <p:nvPicPr>
          <p:cNvPr id="4915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03639"/>
            <a:ext cx="2211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43462" y="1490008"/>
            <a:ext cx="4038494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6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35192"/>
      </p:ext>
    </p:extLst>
  </p:cSld>
  <p:clrMapOvr>
    <a:masterClrMapping/>
  </p:clrMapOvr>
  <p:transition advClick="0" advTm="12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1450970"/>
            <a:ext cx="7010400" cy="1754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defRPr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Ai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9" name="Picture 4" descr="Copy of 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52556"/>
            <a:ext cx="647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template\3fa3c8d5d78111926d79d253d07490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509956"/>
            <a:ext cx="2609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47900" y="3602032"/>
            <a:ext cx="4648200" cy="1584325"/>
          </a:xfrm>
          <a:prstGeom prst="cloudCallout">
            <a:avLst>
              <a:gd name="adj1" fmla="val 63617"/>
              <a:gd name="adj2" fmla="val 802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09800" y="2519356"/>
            <a:ext cx="16652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220914" y="3057519"/>
            <a:ext cx="2046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mẹ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170114" y="3535356"/>
            <a:ext cx="2173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chị em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419600" y="2981319"/>
            <a:ext cx="571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Các thế hệ trong một gia đình”</a:t>
            </a:r>
            <a:endParaRPr lang="en-US" altLang="en-US" sz="3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AutoShape 16"/>
          <p:cNvSpPr>
            <a:spLocks/>
          </p:cNvSpPr>
          <p:nvPr/>
        </p:nvSpPr>
        <p:spPr bwMode="auto">
          <a:xfrm>
            <a:off x="4267200" y="2803519"/>
            <a:ext cx="241300" cy="1143000"/>
          </a:xfrm>
          <a:prstGeom prst="rightBrace">
            <a:avLst>
              <a:gd name="adj1" fmla="val 41689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133600" y="1071556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3200" b="1">
                <a:solidFill>
                  <a:srgbClr val="3333CC"/>
                </a:solidFill>
                <a:latin typeface="VNI-Times" pitchFamily="2" charset="0"/>
                <a:sym typeface="Wingdings" panose="05000000000000000000" pitchFamily="2" charset="2"/>
              </a:rPr>
              <a:t></a:t>
            </a: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mỗi gia đình thường có những người ở các lứa tuổi khác nhau cùng chung sống:     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479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7743" y="2105563"/>
            <a:ext cx="8144334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đặc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mèo</a:t>
            </a:r>
            <a:endParaRPr lang="en-US" sz="4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2" descr="D:\BAI MAU CHUAN\THI ELEARNING\HINH ANH\0f9fa42002db87c00979d49d392f2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30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03363" y="3605214"/>
            <a:ext cx="3581401" cy="3252787"/>
            <a:chOff x="1996798" y="3114338"/>
            <a:chExt cx="2356109" cy="2438405"/>
          </a:xfrm>
        </p:grpSpPr>
        <p:pic>
          <p:nvPicPr>
            <p:cNvPr id="51207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798" y="3114338"/>
              <a:ext cx="2356109" cy="24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839668">
              <a:off x="2241182" y="3540375"/>
              <a:ext cx="1885095" cy="530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pic>
        <p:nvPicPr>
          <p:cNvPr id="5120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03639"/>
            <a:ext cx="2211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506" y="1005666"/>
            <a:ext cx="7238810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6000" b="1" dirty="0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6000" b="1" dirty="0">
              <a:ln w="11430"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916052"/>
      </p:ext>
    </p:extLst>
  </p:cSld>
  <p:clrMapOvr>
    <a:masterClrMapping/>
  </p:clrMapOvr>
  <p:transition advClick="0" advTm="12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thi Elearning 2015\Bai giang ELearning Conga\Ghi am Con ga\Ghi am Ga\trang 23.wav"/>
  <p:tag name="PPSNARRATION" val="146,2104784908,D:\NHAN ELEARNING 2015\Bai giang ELearning Conga\Bai 26 Con ga (1)\Media.ppcx"/>
  <p:tag name="ISPRING_CUSTOM_TIMING_USED" val="1"/>
  <p:tag name="ISPRING_SLIDE_INDENT_LEVEL" val="0"/>
  <p:tag name="ISPRING_PLAYER_LAYOUT_TYPE" val="Full"/>
  <p:tag name="ISPRING_SLIDE_ID" val="{9844DC73-0EB1-430C-B74E-FFF2946754B2}"/>
  <p:tag name="ISPRING_PRESENTER_ID" val="{87F882B3-6F3E-45A3-91A2-688223163767}"/>
  <p:tag name="GENSWF_SLIDE_TITLE" val="Hoạt động 2"/>
  <p:tag name="TIMING" val="|9.267|3.238"/>
  <p:tag name="GENSWF_ADVANCE_TIME" val="12.506"/>
  <p:tag name="ISPRING_SLIDE_ID_2" val="{7903293F-EF46-493A-B13B-DCD56F2583C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thi Elearning 2015\Bai giang ELearning Conga\Ghi am Con ga\Ghi am Ga\trang 23.wav"/>
  <p:tag name="PPSNARRATION" val="146,2104784908,D:\NHAN ELEARNING 2015\Bai giang ELearning Conga\Bai 26 Con ga (1)\Media.ppcx"/>
  <p:tag name="ISPRING_CUSTOM_TIMING_USED" val="1"/>
  <p:tag name="ISPRING_SLIDE_INDENT_LEVEL" val="0"/>
  <p:tag name="ISPRING_PLAYER_LAYOUT_TYPE" val="Full"/>
  <p:tag name="ISPRING_SLIDE_ID" val="{9844DC73-0EB1-430C-B74E-FFF2946754B2}"/>
  <p:tag name="ISPRING_PRESENTER_ID" val="{87F882B3-6F3E-45A3-91A2-688223163767}"/>
  <p:tag name="GENSWF_SLIDE_TITLE" val="Hoạt động 2"/>
  <p:tag name="TIMING" val="|9.267|3.238"/>
  <p:tag name="GENSWF_ADVANCE_TIME" val="12.506"/>
  <p:tag name="ISPRING_SLIDE_ID_2" val="{7903293F-EF46-493A-B13B-DCD56F2583C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thi Elearning 2015\Bai giang ELearning Conga\Ghi am Con ga\Ghi am Ga\trang 23.wav"/>
  <p:tag name="PPSNARRATION" val="146,2104784908,D:\NHAN ELEARNING 2015\Bai giang ELearning Conga\Bai 26 Con ga (1)\Media.ppcx"/>
  <p:tag name="ISPRING_CUSTOM_TIMING_USED" val="1"/>
  <p:tag name="ISPRING_SLIDE_INDENT_LEVEL" val="0"/>
  <p:tag name="ISPRING_PLAYER_LAYOUT_TYPE" val="Full"/>
  <p:tag name="ISPRING_SLIDE_ID" val="{9844DC73-0EB1-430C-B74E-FFF2946754B2}"/>
  <p:tag name="ISPRING_PRESENTER_ID" val="{87F882B3-6F3E-45A3-91A2-688223163767}"/>
  <p:tag name="GENSWF_SLIDE_TITLE" val="Hoạt động 2"/>
  <p:tag name="TIMING" val="|9.267|3.238"/>
  <p:tag name="GENSWF_ADVANCE_TIME" val="12.506"/>
  <p:tag name="ISPRING_SLIDE_ID_2" val="{7903293F-EF46-493A-B13B-DCD56F2583C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Bai thi Elearning 2015\Bai giang ELearning Conga\Ghi am Con ga\Ghi am Ga\trang 23.wav"/>
  <p:tag name="PPSNARRATION" val="146,2104784908,D:\NHAN ELEARNING 2015\Bai giang ELearning Conga\Bai 26 Con ga (1)\Media.ppcx"/>
  <p:tag name="ISPRING_CUSTOM_TIMING_USED" val="1"/>
  <p:tag name="ISPRING_SLIDE_INDENT_LEVEL" val="0"/>
  <p:tag name="ISPRING_PLAYER_LAYOUT_TYPE" val="Full"/>
  <p:tag name="ISPRING_SLIDE_ID" val="{9844DC73-0EB1-430C-B74E-FFF2946754B2}"/>
  <p:tag name="ISPRING_PRESENTER_ID" val="{87F882B3-6F3E-45A3-91A2-688223163767}"/>
  <p:tag name="GENSWF_SLIDE_TITLE" val="Hoạt động 2"/>
  <p:tag name="TIMING" val="|9.267|3.238"/>
  <p:tag name="GENSWF_ADVANCE_TIME" val="12.506"/>
  <p:tag name="ISPRING_SLIDE_ID_2" val="{7903293F-EF46-493A-B13B-DCD56F2583C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8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796</Words>
  <Application>Microsoft Office PowerPoint</Application>
  <PresentationFormat>Widescreen</PresentationFormat>
  <Paragraphs>161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.VnTime</vt:lpstr>
      <vt:lpstr>.VnTimeH</vt:lpstr>
      <vt:lpstr>Arial</vt:lpstr>
      <vt:lpstr>Calibri</vt:lpstr>
      <vt:lpstr>Calibri Light</vt:lpstr>
      <vt:lpstr>Garamond</vt:lpstr>
      <vt:lpstr>iCiel Humble Hearts</vt:lpstr>
      <vt:lpstr>iCiel Sanelma</vt:lpstr>
      <vt:lpstr>Times New Roman</vt:lpstr>
      <vt:lpstr>VNI-Ariston</vt:lpstr>
      <vt:lpstr>VNI-Times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HANG</cp:lastModifiedBy>
  <cp:revision>1</cp:revision>
  <dcterms:created xsi:type="dcterms:W3CDTF">2021-06-13T14:32:30Z</dcterms:created>
  <dcterms:modified xsi:type="dcterms:W3CDTF">2021-06-13T14:37:58Z</dcterms:modified>
</cp:coreProperties>
</file>