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0"/>
  </p:notesMasterIdLst>
  <p:sldIdLst>
    <p:sldId id="256" r:id="rId2"/>
    <p:sldId id="290" r:id="rId3"/>
    <p:sldId id="263" r:id="rId4"/>
    <p:sldId id="293" r:id="rId5"/>
    <p:sldId id="323" r:id="rId6"/>
    <p:sldId id="324" r:id="rId7"/>
    <p:sldId id="312" r:id="rId8"/>
    <p:sldId id="308" r:id="rId9"/>
    <p:sldId id="322" r:id="rId10"/>
    <p:sldId id="271" r:id="rId11"/>
    <p:sldId id="294" r:id="rId12"/>
    <p:sldId id="325" r:id="rId13"/>
    <p:sldId id="326" r:id="rId14"/>
    <p:sldId id="320" r:id="rId15"/>
    <p:sldId id="327" r:id="rId16"/>
    <p:sldId id="328" r:id="rId17"/>
    <p:sldId id="329" r:id="rId18"/>
    <p:sldId id="316"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Fira Sans" panose="020B0604020202020204" charset="0"/>
      <p:regular r:id="rId25"/>
      <p:bold r:id="rId26"/>
      <p:italic r:id="rId27"/>
      <p:boldItalic r:id="rId28"/>
    </p:embeddedFont>
    <p:embeddedFont>
      <p:font typeface="Montserrat Black" panose="00000A00000000000000" pitchFamily="2" charset="0"/>
      <p:bold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5B"/>
    <a:srgbClr val="95DAC1"/>
    <a:srgbClr val="F89188"/>
    <a:srgbClr val="406EB9"/>
    <a:srgbClr val="7AE0FD"/>
    <a:srgbClr val="9E5F4C"/>
    <a:srgbClr val="FFF1F1"/>
    <a:srgbClr val="25325E"/>
    <a:srgbClr val="FFC35A"/>
    <a:srgbClr val="CBD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312" y="288"/>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533ae10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533ae10a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940f3d2ab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940f3d2ab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9397839e84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9397839e84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9397839e84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9397839e84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6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0" y="599000"/>
            <a:ext cx="4114800" cy="32598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0" y="3791525"/>
            <a:ext cx="2657100" cy="597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411475"/>
            <a:ext cx="8229600" cy="600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457200" y="1153454"/>
            <a:ext cx="8229600" cy="358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411475"/>
            <a:ext cx="8229600" cy="600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411475"/>
            <a:ext cx="8229600" cy="398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4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 name="Google Shape;2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 name="Google Shape;3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 name="Google Shape;3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600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457200" y="1153454"/>
            <a:ext cx="8229600" cy="3583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marL="914400" lvl="1"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marL="1371600" lvl="2"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marL="1828800" lvl="3"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marL="2286000" lvl="4"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marL="2743200" lvl="5"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marL="3200400" lvl="6"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marL="3657600" lvl="7"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marL="4114800" lvl="8"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F00FF"/>
          </p15:clr>
        </p15:guide>
        <p15:guide id="2" pos="5472">
          <p15:clr>
            <a:srgbClr val="FF00FF"/>
          </p15:clr>
        </p15:guide>
        <p15:guide id="3" orient="horz" pos="259">
          <p15:clr>
            <a:srgbClr val="FF00FF"/>
          </p15:clr>
        </p15:guide>
        <p15:guide id="4" orient="horz" pos="2984">
          <p15:clr>
            <a:srgbClr val="FF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svg"/><Relationship Id="rId7" Type="http://schemas.openxmlformats.org/officeDocument/2006/relationships/image" Target="../media/image4.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1.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svg"/><Relationship Id="rId7" Type="http://schemas.openxmlformats.org/officeDocument/2006/relationships/image" Target="../media/image4.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42.png"/><Relationship Id="rId11" Type="http://schemas.microsoft.com/office/2007/relationships/hdphoto" Target="../media/hdphoto1.wdp"/><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8.sv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5"/>
          <p:cNvSpPr txBox="1">
            <a:spLocks noGrp="1"/>
          </p:cNvSpPr>
          <p:nvPr>
            <p:ph type="ctrTitle"/>
          </p:nvPr>
        </p:nvSpPr>
        <p:spPr>
          <a:xfrm>
            <a:off x="4432239" y="1591985"/>
            <a:ext cx="4572000" cy="3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latin typeface="Calibri" panose="020F0502020204030204" pitchFamily="34" charset="0"/>
                <a:cs typeface="Calibri" panose="020F0502020204030204" pitchFamily="34" charset="0"/>
              </a:rPr>
              <a:t>Chào mừng các con đến với tiết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An toàn giao thông</a:t>
            </a:r>
            <a:endParaRPr sz="4000" dirty="0">
              <a:latin typeface="Calibri" panose="020F0502020204030204" pitchFamily="34" charset="0"/>
              <a:cs typeface="Calibri" panose="020F0502020204030204" pitchFamily="34" charset="0"/>
            </a:endParaRPr>
          </a:p>
        </p:txBody>
      </p:sp>
      <p:grpSp>
        <p:nvGrpSpPr>
          <p:cNvPr id="58" name="Google Shape;58;p15"/>
          <p:cNvGrpSpPr/>
          <p:nvPr/>
        </p:nvGrpSpPr>
        <p:grpSpPr>
          <a:xfrm>
            <a:off x="780147" y="-67427"/>
            <a:ext cx="3058349" cy="4866422"/>
            <a:chOff x="3962825" y="1860389"/>
            <a:chExt cx="984215" cy="1566075"/>
          </a:xfrm>
        </p:grpSpPr>
        <p:sp>
          <p:nvSpPr>
            <p:cNvPr id="59" name="Google Shape;59;p15"/>
            <p:cNvSpPr/>
            <p:nvPr/>
          </p:nvSpPr>
          <p:spPr>
            <a:xfrm>
              <a:off x="4215398" y="2164394"/>
              <a:ext cx="497621" cy="1262071"/>
            </a:xfrm>
            <a:custGeom>
              <a:avLst/>
              <a:gdLst/>
              <a:ahLst/>
              <a:cxnLst/>
              <a:rect l="l" t="t" r="r" b="b"/>
              <a:pathLst>
                <a:path w="6490" h="16460" extrusionOk="0">
                  <a:moveTo>
                    <a:pt x="0" y="1"/>
                  </a:moveTo>
                  <a:lnTo>
                    <a:pt x="472" y="16459"/>
                  </a:lnTo>
                  <a:lnTo>
                    <a:pt x="6489" y="16174"/>
                  </a:lnTo>
                  <a:lnTo>
                    <a:pt x="6204"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p:nvPr/>
          </p:nvSpPr>
          <p:spPr>
            <a:xfrm>
              <a:off x="3962825" y="2265453"/>
              <a:ext cx="331773" cy="230715"/>
            </a:xfrm>
            <a:custGeom>
              <a:avLst/>
              <a:gdLst/>
              <a:ahLst/>
              <a:cxnLst/>
              <a:rect l="l" t="t" r="r" b="b"/>
              <a:pathLst>
                <a:path w="4327" h="3009" extrusionOk="0">
                  <a:moveTo>
                    <a:pt x="0" y="0"/>
                  </a:moveTo>
                  <a:lnTo>
                    <a:pt x="286" y="2723"/>
                  </a:lnTo>
                  <a:lnTo>
                    <a:pt x="4326" y="3009"/>
                  </a:lnTo>
                  <a:lnTo>
                    <a:pt x="4140" y="99"/>
                  </a:lnTo>
                  <a:lnTo>
                    <a:pt x="0"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p:nvPr/>
          </p:nvSpPr>
          <p:spPr>
            <a:xfrm>
              <a:off x="3999016" y="2647683"/>
              <a:ext cx="339364" cy="252644"/>
            </a:xfrm>
            <a:custGeom>
              <a:avLst/>
              <a:gdLst/>
              <a:ahLst/>
              <a:cxnLst/>
              <a:rect l="l" t="t" r="r" b="b"/>
              <a:pathLst>
                <a:path w="4426" h="3295" extrusionOk="0">
                  <a:moveTo>
                    <a:pt x="3481" y="0"/>
                  </a:moveTo>
                  <a:lnTo>
                    <a:pt x="0" y="286"/>
                  </a:lnTo>
                  <a:lnTo>
                    <a:pt x="374" y="3107"/>
                  </a:lnTo>
                  <a:lnTo>
                    <a:pt x="4425" y="3294"/>
                  </a:lnTo>
                  <a:lnTo>
                    <a:pt x="3481"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4041955" y="3029837"/>
              <a:ext cx="260235" cy="266982"/>
            </a:xfrm>
            <a:custGeom>
              <a:avLst/>
              <a:gdLst/>
              <a:ahLst/>
              <a:cxnLst/>
              <a:rect l="l" t="t" r="r" b="b"/>
              <a:pathLst>
                <a:path w="3394" h="3482" extrusionOk="0">
                  <a:moveTo>
                    <a:pt x="3108" y="1"/>
                  </a:moveTo>
                  <a:lnTo>
                    <a:pt x="0" y="660"/>
                  </a:lnTo>
                  <a:lnTo>
                    <a:pt x="0" y="3196"/>
                  </a:lnTo>
                  <a:lnTo>
                    <a:pt x="3393" y="3482"/>
                  </a:lnTo>
                  <a:lnTo>
                    <a:pt x="3108"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4662422" y="3044175"/>
              <a:ext cx="277027" cy="238306"/>
            </a:xfrm>
            <a:custGeom>
              <a:avLst/>
              <a:gdLst/>
              <a:ahLst/>
              <a:cxnLst/>
              <a:rect l="l" t="t" r="r" b="b"/>
              <a:pathLst>
                <a:path w="3613" h="3108" extrusionOk="0">
                  <a:moveTo>
                    <a:pt x="0" y="1"/>
                  </a:moveTo>
                  <a:lnTo>
                    <a:pt x="88" y="3009"/>
                  </a:lnTo>
                  <a:lnTo>
                    <a:pt x="3613" y="3108"/>
                  </a:lnTo>
                  <a:lnTo>
                    <a:pt x="3481" y="561"/>
                  </a:lnTo>
                  <a:lnTo>
                    <a:pt x="0"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4626231" y="2669536"/>
              <a:ext cx="309844" cy="245053"/>
            </a:xfrm>
            <a:custGeom>
              <a:avLst/>
              <a:gdLst/>
              <a:ahLst/>
              <a:cxnLst/>
              <a:rect l="l" t="t" r="r" b="b"/>
              <a:pathLst>
                <a:path w="4041" h="3196" extrusionOk="0">
                  <a:moveTo>
                    <a:pt x="0" y="1"/>
                  </a:moveTo>
                  <a:lnTo>
                    <a:pt x="99" y="3196"/>
                  </a:lnTo>
                  <a:lnTo>
                    <a:pt x="4041" y="3196"/>
                  </a:lnTo>
                  <a:lnTo>
                    <a:pt x="3854" y="659"/>
                  </a:lnTo>
                  <a:lnTo>
                    <a:pt x="0"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4640493" y="2243524"/>
              <a:ext cx="306547" cy="260235"/>
            </a:xfrm>
            <a:custGeom>
              <a:avLst/>
              <a:gdLst/>
              <a:ahLst/>
              <a:cxnLst/>
              <a:rect l="l" t="t" r="r" b="b"/>
              <a:pathLst>
                <a:path w="3998" h="3394" extrusionOk="0">
                  <a:moveTo>
                    <a:pt x="286" y="1"/>
                  </a:moveTo>
                  <a:lnTo>
                    <a:pt x="1" y="3394"/>
                  </a:lnTo>
                  <a:lnTo>
                    <a:pt x="3998" y="3295"/>
                  </a:lnTo>
                  <a:lnTo>
                    <a:pt x="3811" y="758"/>
                  </a:lnTo>
                  <a:lnTo>
                    <a:pt x="286"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4395511" y="1860389"/>
              <a:ext cx="72537" cy="368940"/>
            </a:xfrm>
            <a:custGeom>
              <a:avLst/>
              <a:gdLst/>
              <a:ahLst/>
              <a:cxnLst/>
              <a:rect l="l" t="t" r="r" b="b"/>
              <a:pathLst>
                <a:path w="946" h="3767" extrusionOk="0">
                  <a:moveTo>
                    <a:pt x="1" y="0"/>
                  </a:moveTo>
                  <a:lnTo>
                    <a:pt x="1" y="3766"/>
                  </a:lnTo>
                  <a:lnTo>
                    <a:pt x="945" y="3766"/>
                  </a:lnTo>
                  <a:lnTo>
                    <a:pt x="846"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4335780" y="2268827"/>
              <a:ext cx="256018" cy="245897"/>
            </a:xfrm>
            <a:custGeom>
              <a:avLst/>
              <a:gdLst/>
              <a:ahLst/>
              <a:cxnLst/>
              <a:rect l="l" t="t" r="r" b="b"/>
              <a:pathLst>
                <a:path w="3339" h="3207" extrusionOk="0">
                  <a:moveTo>
                    <a:pt x="1373" y="0"/>
                  </a:moveTo>
                  <a:cubicBezTo>
                    <a:pt x="450" y="0"/>
                    <a:pt x="0" y="725"/>
                    <a:pt x="0" y="1603"/>
                  </a:cubicBezTo>
                  <a:cubicBezTo>
                    <a:pt x="44" y="2493"/>
                    <a:pt x="780" y="3206"/>
                    <a:pt x="1669" y="3206"/>
                  </a:cubicBezTo>
                  <a:cubicBezTo>
                    <a:pt x="2570" y="3206"/>
                    <a:pt x="3305" y="2493"/>
                    <a:pt x="3338" y="1603"/>
                  </a:cubicBezTo>
                  <a:cubicBezTo>
                    <a:pt x="3338" y="725"/>
                    <a:pt x="2295" y="0"/>
                    <a:pt x="1373" y="0"/>
                  </a:cubicBezTo>
                  <a:close/>
                </a:path>
              </a:pathLst>
            </a:custGeom>
            <a:solidFill>
              <a:srgbClr val="E66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4385466" y="2291063"/>
              <a:ext cx="177656" cy="157720"/>
            </a:xfrm>
            <a:custGeom>
              <a:avLst/>
              <a:gdLst/>
              <a:ahLst/>
              <a:cxnLst/>
              <a:rect l="l" t="t" r="r" b="b"/>
              <a:pathLst>
                <a:path w="2317" h="2057" extrusionOk="0">
                  <a:moveTo>
                    <a:pt x="1145" y="0"/>
                  </a:moveTo>
                  <a:cubicBezTo>
                    <a:pt x="756" y="0"/>
                    <a:pt x="388" y="224"/>
                    <a:pt x="209" y="600"/>
                  </a:cubicBezTo>
                  <a:cubicBezTo>
                    <a:pt x="0" y="1105"/>
                    <a:pt x="428" y="1763"/>
                    <a:pt x="955" y="1983"/>
                  </a:cubicBezTo>
                  <a:cubicBezTo>
                    <a:pt x="1076" y="2033"/>
                    <a:pt x="1191" y="2056"/>
                    <a:pt x="1299" y="2056"/>
                  </a:cubicBezTo>
                  <a:cubicBezTo>
                    <a:pt x="1666" y="2056"/>
                    <a:pt x="1958" y="1791"/>
                    <a:pt x="2119" y="1401"/>
                  </a:cubicBezTo>
                  <a:cubicBezTo>
                    <a:pt x="2317" y="874"/>
                    <a:pt x="2064" y="292"/>
                    <a:pt x="1548" y="84"/>
                  </a:cubicBezTo>
                  <a:cubicBezTo>
                    <a:pt x="1416" y="27"/>
                    <a:pt x="1279" y="0"/>
                    <a:pt x="1145" y="0"/>
                  </a:cubicBezTo>
                  <a:close/>
                </a:path>
              </a:pathLst>
            </a:custGeom>
            <a:solidFill>
              <a:srgbClr val="F0A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344214" y="2663632"/>
              <a:ext cx="255941" cy="245053"/>
            </a:xfrm>
            <a:custGeom>
              <a:avLst/>
              <a:gdLst/>
              <a:ahLst/>
              <a:cxnLst/>
              <a:rect l="l" t="t" r="r" b="b"/>
              <a:pathLst>
                <a:path w="3338" h="3196" extrusionOk="0">
                  <a:moveTo>
                    <a:pt x="1362" y="1"/>
                  </a:moveTo>
                  <a:cubicBezTo>
                    <a:pt x="439" y="1"/>
                    <a:pt x="0" y="714"/>
                    <a:pt x="0" y="1604"/>
                  </a:cubicBezTo>
                  <a:cubicBezTo>
                    <a:pt x="44" y="2493"/>
                    <a:pt x="780" y="3196"/>
                    <a:pt x="1669" y="3196"/>
                  </a:cubicBezTo>
                  <a:cubicBezTo>
                    <a:pt x="2569" y="3196"/>
                    <a:pt x="3305" y="2493"/>
                    <a:pt x="3338" y="1604"/>
                  </a:cubicBezTo>
                  <a:cubicBezTo>
                    <a:pt x="3338" y="714"/>
                    <a:pt x="2284" y="1"/>
                    <a:pt x="1362" y="1"/>
                  </a:cubicBezTo>
                  <a:close/>
                </a:path>
              </a:pathLst>
            </a:custGeom>
            <a:solidFill>
              <a:srgbClr val="FFC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4392981" y="2685408"/>
              <a:ext cx="178576" cy="158104"/>
            </a:xfrm>
            <a:custGeom>
              <a:avLst/>
              <a:gdLst/>
              <a:ahLst/>
              <a:cxnLst/>
              <a:rect l="l" t="t" r="r" b="b"/>
              <a:pathLst>
                <a:path w="2329" h="2062" extrusionOk="0">
                  <a:moveTo>
                    <a:pt x="1159" y="1"/>
                  </a:moveTo>
                  <a:cubicBezTo>
                    <a:pt x="766" y="1"/>
                    <a:pt x="392" y="219"/>
                    <a:pt x="221" y="595"/>
                  </a:cubicBezTo>
                  <a:cubicBezTo>
                    <a:pt x="1" y="1100"/>
                    <a:pt x="440" y="1770"/>
                    <a:pt x="967" y="1990"/>
                  </a:cubicBezTo>
                  <a:cubicBezTo>
                    <a:pt x="1085" y="2039"/>
                    <a:pt x="1198" y="2062"/>
                    <a:pt x="1305" y="2062"/>
                  </a:cubicBezTo>
                  <a:cubicBezTo>
                    <a:pt x="1675" y="2062"/>
                    <a:pt x="1969" y="1789"/>
                    <a:pt x="2131" y="1397"/>
                  </a:cubicBezTo>
                  <a:cubicBezTo>
                    <a:pt x="2329" y="881"/>
                    <a:pt x="2076" y="299"/>
                    <a:pt x="1560" y="79"/>
                  </a:cubicBezTo>
                  <a:cubicBezTo>
                    <a:pt x="1429" y="26"/>
                    <a:pt x="1293" y="1"/>
                    <a:pt x="1159" y="1"/>
                  </a:cubicBezTo>
                  <a:close/>
                </a:path>
              </a:pathLst>
            </a:custGeom>
            <a:solidFill>
              <a:srgbClr val="FFE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4357633" y="3042489"/>
              <a:ext cx="256018" cy="245053"/>
            </a:xfrm>
            <a:custGeom>
              <a:avLst/>
              <a:gdLst/>
              <a:ahLst/>
              <a:cxnLst/>
              <a:rect l="l" t="t" r="r" b="b"/>
              <a:pathLst>
                <a:path w="3339" h="3196" extrusionOk="0">
                  <a:moveTo>
                    <a:pt x="1362" y="1"/>
                  </a:moveTo>
                  <a:cubicBezTo>
                    <a:pt x="440" y="1"/>
                    <a:pt x="1" y="714"/>
                    <a:pt x="1" y="1593"/>
                  </a:cubicBezTo>
                  <a:cubicBezTo>
                    <a:pt x="45" y="2493"/>
                    <a:pt x="780" y="3196"/>
                    <a:pt x="1670" y="3196"/>
                  </a:cubicBezTo>
                  <a:cubicBezTo>
                    <a:pt x="2570" y="3196"/>
                    <a:pt x="3306" y="2493"/>
                    <a:pt x="3339" y="1593"/>
                  </a:cubicBezTo>
                  <a:cubicBezTo>
                    <a:pt x="3339" y="714"/>
                    <a:pt x="2285" y="1"/>
                    <a:pt x="1362" y="1"/>
                  </a:cubicBezTo>
                  <a:close/>
                </a:path>
              </a:pathLst>
            </a:custGeom>
            <a:solidFill>
              <a:srgbClr val="A9B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4406476" y="3063881"/>
              <a:ext cx="178576" cy="158487"/>
            </a:xfrm>
            <a:custGeom>
              <a:avLst/>
              <a:gdLst/>
              <a:ahLst/>
              <a:cxnLst/>
              <a:rect l="l" t="t" r="r" b="b"/>
              <a:pathLst>
                <a:path w="2329" h="2067" extrusionOk="0">
                  <a:moveTo>
                    <a:pt x="1154" y="1"/>
                  </a:moveTo>
                  <a:cubicBezTo>
                    <a:pt x="763" y="1"/>
                    <a:pt x="392" y="225"/>
                    <a:pt x="220" y="600"/>
                  </a:cubicBezTo>
                  <a:cubicBezTo>
                    <a:pt x="1" y="1105"/>
                    <a:pt x="440" y="1764"/>
                    <a:pt x="967" y="1995"/>
                  </a:cubicBezTo>
                  <a:cubicBezTo>
                    <a:pt x="1085" y="2044"/>
                    <a:pt x="1198" y="2066"/>
                    <a:pt x="1305" y="2066"/>
                  </a:cubicBezTo>
                  <a:cubicBezTo>
                    <a:pt x="1675" y="2066"/>
                    <a:pt x="1969" y="1794"/>
                    <a:pt x="2131" y="1402"/>
                  </a:cubicBezTo>
                  <a:cubicBezTo>
                    <a:pt x="2328" y="875"/>
                    <a:pt x="2076" y="293"/>
                    <a:pt x="1560" y="84"/>
                  </a:cubicBezTo>
                  <a:cubicBezTo>
                    <a:pt x="1427" y="28"/>
                    <a:pt x="1290" y="1"/>
                    <a:pt x="1154" y="1"/>
                  </a:cubicBezTo>
                  <a:close/>
                </a:path>
              </a:pathLst>
            </a:custGeom>
            <a:solidFill>
              <a:srgbClr val="CBD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7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31219"/>
          <a:stretch/>
        </p:blipFill>
        <p:spPr>
          <a:xfrm>
            <a:off x="6893593" y="0"/>
            <a:ext cx="2343150" cy="773067"/>
          </a:xfrm>
          <a:prstGeom prst="rect">
            <a:avLst/>
          </a:prstGeom>
        </p:spPr>
      </p:pic>
      <p:pic>
        <p:nvPicPr>
          <p:cNvPr id="176"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3541" b="-294"/>
          <a:stretch/>
        </p:blipFill>
        <p:spPr>
          <a:xfrm>
            <a:off x="0" y="0"/>
            <a:ext cx="2619375" cy="731211"/>
          </a:xfrm>
          <a:prstGeom prst="rect">
            <a:avLst/>
          </a:prstGeom>
        </p:spPr>
      </p:pic>
      <p:grpSp>
        <p:nvGrpSpPr>
          <p:cNvPr id="26" name="Group 25">
            <a:extLst>
              <a:ext uri="{FF2B5EF4-FFF2-40B4-BE49-F238E27FC236}">
                <a16:creationId xmlns:a16="http://schemas.microsoft.com/office/drawing/2014/main" id="{21B7E2DF-5902-4CD6-8BEB-56E44D6C9179}"/>
              </a:ext>
            </a:extLst>
          </p:cNvPr>
          <p:cNvGrpSpPr/>
          <p:nvPr/>
        </p:nvGrpSpPr>
        <p:grpSpPr>
          <a:xfrm>
            <a:off x="1800148" y="54881"/>
            <a:ext cx="6181892" cy="494858"/>
            <a:chOff x="2691035" y="224720"/>
            <a:chExt cx="8242524" cy="450659"/>
          </a:xfrm>
        </p:grpSpPr>
        <p:sp>
          <p:nvSpPr>
            <p:cNvPr id="27" name="Rectangle: Rounded Corners 26">
              <a:extLst>
                <a:ext uri="{FF2B5EF4-FFF2-40B4-BE49-F238E27FC236}">
                  <a16:creationId xmlns:a16="http://schemas.microsoft.com/office/drawing/2014/main" id="{5253398F-C576-4AA5-B9CE-BB9B03D0A6C6}"/>
                </a:ext>
              </a:extLst>
            </p:cNvPr>
            <p:cNvSpPr/>
            <p:nvPr/>
          </p:nvSpPr>
          <p:spPr>
            <a:xfrm>
              <a:off x="3615928" y="224720"/>
              <a:ext cx="6293044" cy="450659"/>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15551860-AC86-4E3C-A587-981DCC596BE2}"/>
                </a:ext>
              </a:extLst>
            </p:cNvPr>
            <p:cNvSpPr txBox="1"/>
            <p:nvPr/>
          </p:nvSpPr>
          <p:spPr>
            <a:xfrm>
              <a:off x="2691035" y="311005"/>
              <a:ext cx="8242524" cy="364374"/>
            </a:xfrm>
            <a:prstGeom prst="rect">
              <a:avLst/>
            </a:prstGeom>
            <a:noFill/>
          </p:spPr>
          <p:txBody>
            <a:bodyPr wrap="square" rtlCol="0">
              <a:spAutoFit/>
            </a:bodyPr>
            <a:lstStyle/>
            <a:p>
              <a:pPr algn="ctr"/>
              <a:r>
                <a:rPr lang="en-US" sz="2000" b="1" dirty="0">
                  <a:solidFill>
                    <a:schemeClr val="bg1"/>
                  </a:solidFill>
                </a:rPr>
                <a:t>MỘT SỐ BIỂN BÁO HIỆU CẦN BIẾT</a:t>
              </a:r>
            </a:p>
          </p:txBody>
        </p:sp>
      </p:grpSp>
      <p:pic>
        <p:nvPicPr>
          <p:cNvPr id="4102" name="Picture 6" descr="Biển báo học lý thuyết - Onthilaixe.vn">
            <a:extLst>
              <a:ext uri="{FF2B5EF4-FFF2-40B4-BE49-F238E27FC236}">
                <a16:creationId xmlns:a16="http://schemas.microsoft.com/office/drawing/2014/main" id="{9ADC568D-CB70-4263-A0FA-386784DB3D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46" t="45" b="45222"/>
          <a:stretch/>
        </p:blipFill>
        <p:spPr bwMode="auto">
          <a:xfrm>
            <a:off x="1714451" y="1043799"/>
            <a:ext cx="5449454" cy="234603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2A8D912-7F19-49C0-9A72-BDF8F6964BBB}"/>
              </a:ext>
            </a:extLst>
          </p:cNvPr>
          <p:cNvSpPr txBox="1"/>
          <p:nvPr/>
        </p:nvSpPr>
        <p:spPr>
          <a:xfrm>
            <a:off x="937030" y="608347"/>
            <a:ext cx="726993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err="1">
                <a:ln>
                  <a:noFill/>
                </a:ln>
                <a:solidFill>
                  <a:srgbClr val="CC3300"/>
                </a:solidFill>
                <a:effectLst/>
                <a:uLnTx/>
                <a:uFillTx/>
                <a:latin typeface="Arial"/>
                <a:cs typeface="Arial"/>
                <a:sym typeface="Arial"/>
              </a:rPr>
              <a:t>Hãy</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nhận</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xét</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nh</a:t>
            </a:r>
            <a:r>
              <a:rPr lang="en-US" sz="2100" i="1" dirty="0" err="1">
                <a:solidFill>
                  <a:srgbClr val="CC3300"/>
                </a:solidFill>
              </a:rPr>
              <a:t>ững</a:t>
            </a:r>
            <a:r>
              <a:rPr lang="en-US" sz="2100" i="1" dirty="0">
                <a:solidFill>
                  <a:srgbClr val="CC3300"/>
                </a:solidFill>
              </a:rPr>
              <a:t> </a:t>
            </a:r>
            <a:r>
              <a:rPr lang="en-US" sz="2100" i="1" dirty="0" err="1">
                <a:solidFill>
                  <a:srgbClr val="CC3300"/>
                </a:solidFill>
              </a:rPr>
              <a:t>đặc</a:t>
            </a:r>
            <a:r>
              <a:rPr lang="en-US" sz="2100" i="1" dirty="0">
                <a:solidFill>
                  <a:srgbClr val="CC3300"/>
                </a:solidFill>
              </a:rPr>
              <a:t> </a:t>
            </a:r>
            <a:r>
              <a:rPr lang="en-US" sz="2100" i="1" dirty="0" err="1">
                <a:solidFill>
                  <a:srgbClr val="CC3300"/>
                </a:solidFill>
              </a:rPr>
              <a:t>điểm</a:t>
            </a:r>
            <a:r>
              <a:rPr lang="en-US" sz="2100" i="1" dirty="0">
                <a:solidFill>
                  <a:srgbClr val="CC3300"/>
                </a:solidFill>
              </a:rPr>
              <a:t> </a:t>
            </a:r>
            <a:r>
              <a:rPr lang="en-US" sz="2100" i="1" dirty="0" err="1">
                <a:solidFill>
                  <a:srgbClr val="CC3300"/>
                </a:solidFill>
              </a:rPr>
              <a:t>của</a:t>
            </a:r>
            <a:r>
              <a:rPr lang="en-US" sz="2100" i="1" dirty="0">
                <a:solidFill>
                  <a:srgbClr val="CC3300"/>
                </a:solidFill>
              </a:rPr>
              <a:t> </a:t>
            </a:r>
            <a:r>
              <a:rPr lang="en-US" sz="2100" i="1" dirty="0" err="1">
                <a:solidFill>
                  <a:srgbClr val="CC3300"/>
                </a:solidFill>
              </a:rPr>
              <a:t>loại</a:t>
            </a:r>
            <a:r>
              <a:rPr lang="en-US" sz="2100" i="1" dirty="0">
                <a:solidFill>
                  <a:srgbClr val="CC3300"/>
                </a:solidFill>
              </a:rPr>
              <a:t> </a:t>
            </a:r>
            <a:r>
              <a:rPr lang="en-US" sz="2100" i="1" dirty="0" err="1">
                <a:solidFill>
                  <a:srgbClr val="CC3300"/>
                </a:solidFill>
              </a:rPr>
              <a:t>biển</a:t>
            </a:r>
            <a:r>
              <a:rPr lang="en-US" sz="2100" i="1" dirty="0">
                <a:solidFill>
                  <a:srgbClr val="CC3300"/>
                </a:solidFill>
              </a:rPr>
              <a:t> </a:t>
            </a:r>
            <a:r>
              <a:rPr lang="en-US" sz="2100" i="1" dirty="0" err="1">
                <a:solidFill>
                  <a:srgbClr val="CC3300"/>
                </a:solidFill>
              </a:rPr>
              <a:t>báo</a:t>
            </a:r>
            <a:r>
              <a:rPr lang="en-US" sz="2100" i="1" dirty="0">
                <a:solidFill>
                  <a:srgbClr val="CC3300"/>
                </a:solidFill>
              </a:rPr>
              <a:t> </a:t>
            </a:r>
            <a:r>
              <a:rPr lang="en-US" sz="2100" i="1" dirty="0" err="1">
                <a:solidFill>
                  <a:srgbClr val="CC3300"/>
                </a:solidFill>
              </a:rPr>
              <a:t>nguy</a:t>
            </a:r>
            <a:r>
              <a:rPr lang="en-US" sz="2100" i="1" dirty="0">
                <a:solidFill>
                  <a:srgbClr val="CC3300"/>
                </a:solidFill>
              </a:rPr>
              <a:t> </a:t>
            </a:r>
            <a:r>
              <a:rPr lang="en-US" sz="2100" i="1" dirty="0" err="1">
                <a:solidFill>
                  <a:srgbClr val="CC3300"/>
                </a:solidFill>
              </a:rPr>
              <a:t>hiểm</a:t>
            </a:r>
            <a:r>
              <a:rPr lang="en-US" sz="2100" i="1" dirty="0">
                <a:solidFill>
                  <a:srgbClr val="CC3300"/>
                </a:solidFill>
              </a:rPr>
              <a:t>.</a:t>
            </a:r>
            <a:endParaRPr kumimoji="0" lang="en-US" sz="2100" b="0" i="1" u="none" strike="noStrike" kern="0" cap="none" spc="0" normalizeH="0" baseline="0" noProof="0" dirty="0">
              <a:ln>
                <a:noFill/>
              </a:ln>
              <a:solidFill>
                <a:srgbClr val="CC3300"/>
              </a:solidFill>
              <a:effectLst/>
              <a:uLnTx/>
              <a:uFillTx/>
              <a:latin typeface="Arial"/>
              <a:cs typeface="Arial"/>
              <a:sym typeface="Arial"/>
            </a:endParaRPr>
          </a:p>
        </p:txBody>
      </p:sp>
      <p:sp>
        <p:nvSpPr>
          <p:cNvPr id="33" name="TextBox 32">
            <a:extLst>
              <a:ext uri="{FF2B5EF4-FFF2-40B4-BE49-F238E27FC236}">
                <a16:creationId xmlns:a16="http://schemas.microsoft.com/office/drawing/2014/main" id="{575DDE41-951F-496F-89C8-42BFAE46C626}"/>
              </a:ext>
            </a:extLst>
          </p:cNvPr>
          <p:cNvSpPr txBox="1"/>
          <p:nvPr/>
        </p:nvSpPr>
        <p:spPr>
          <a:xfrm>
            <a:off x="322173" y="3597552"/>
            <a:ext cx="4479111"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3D5B"/>
                </a:solidFill>
                <a:effectLst/>
                <a:uLnTx/>
                <a:uFillTx/>
                <a:latin typeface="Arial"/>
                <a:cs typeface="Arial"/>
                <a:sym typeface="Arial"/>
              </a:rPr>
              <a:t>1.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Các</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biển</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báo</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nguy</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hiểm</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có</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hình</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dáng</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gì</a:t>
            </a:r>
            <a:r>
              <a:rPr kumimoji="0" lang="en-US" sz="1700" b="0" i="1" u="none" strike="noStrike" kern="0" cap="none" spc="0" normalizeH="0" baseline="0" noProof="0" dirty="0">
                <a:ln>
                  <a:noFill/>
                </a:ln>
                <a:solidFill>
                  <a:srgbClr val="003D5B"/>
                </a:solidFill>
                <a:effectLst/>
                <a:uLnTx/>
                <a:uFillTx/>
                <a:latin typeface="Arial"/>
                <a:cs typeface="Arial"/>
                <a:sym typeface="Arial"/>
              </a:rPr>
              <a:t>?</a:t>
            </a:r>
          </a:p>
        </p:txBody>
      </p:sp>
      <p:sp>
        <p:nvSpPr>
          <p:cNvPr id="34" name="TextBox 33">
            <a:extLst>
              <a:ext uri="{FF2B5EF4-FFF2-40B4-BE49-F238E27FC236}">
                <a16:creationId xmlns:a16="http://schemas.microsoft.com/office/drawing/2014/main" id="{01FC1903-417D-4A1F-AFDD-AAC1DE7A3F0E}"/>
              </a:ext>
            </a:extLst>
          </p:cNvPr>
          <p:cNvSpPr txBox="1"/>
          <p:nvPr/>
        </p:nvSpPr>
        <p:spPr>
          <a:xfrm>
            <a:off x="322173" y="4121588"/>
            <a:ext cx="4665060"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i="1" dirty="0">
                <a:solidFill>
                  <a:srgbClr val="003D5B"/>
                </a:solidFill>
              </a:rPr>
              <a:t>2</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Các</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biển</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báo</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này</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có</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màu</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sắc</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nh</a:t>
            </a:r>
            <a:r>
              <a:rPr kumimoji="0" lang="vi-VN" sz="1700" b="0" i="1" u="none" strike="noStrike" kern="0" cap="none" spc="0" normalizeH="0" baseline="0" noProof="0" dirty="0">
                <a:ln>
                  <a:noFill/>
                </a:ln>
                <a:solidFill>
                  <a:srgbClr val="003D5B"/>
                </a:solidFill>
                <a:effectLst/>
                <a:uLnTx/>
                <a:uFillTx/>
                <a:latin typeface="Arial"/>
                <a:cs typeface="Arial"/>
                <a:sym typeface="Arial"/>
              </a:rPr>
              <a:t>ư</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thế</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nào</a:t>
            </a:r>
            <a:r>
              <a:rPr kumimoji="0" lang="en-US" sz="1700" b="0" i="1" u="none" strike="noStrike" kern="0" cap="none" spc="0" normalizeH="0" baseline="0" noProof="0" dirty="0">
                <a:ln>
                  <a:noFill/>
                </a:ln>
                <a:solidFill>
                  <a:srgbClr val="003D5B"/>
                </a:solidFill>
                <a:effectLst/>
                <a:uLnTx/>
                <a:uFillTx/>
                <a:latin typeface="Arial"/>
                <a:cs typeface="Arial"/>
                <a:sym typeface="Arial"/>
              </a:rPr>
              <a:t>?</a:t>
            </a:r>
          </a:p>
        </p:txBody>
      </p:sp>
      <p:sp>
        <p:nvSpPr>
          <p:cNvPr id="35" name="TextBox 34">
            <a:extLst>
              <a:ext uri="{FF2B5EF4-FFF2-40B4-BE49-F238E27FC236}">
                <a16:creationId xmlns:a16="http://schemas.microsoft.com/office/drawing/2014/main" id="{FD74867E-B8DD-4F91-90A4-EF07D1FDAA3A}"/>
              </a:ext>
            </a:extLst>
          </p:cNvPr>
          <p:cNvSpPr txBox="1"/>
          <p:nvPr/>
        </p:nvSpPr>
        <p:spPr>
          <a:xfrm>
            <a:off x="322173" y="4639928"/>
            <a:ext cx="3491661"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3D5B"/>
                </a:solidFill>
                <a:effectLst/>
                <a:uLnTx/>
                <a:uFillTx/>
                <a:latin typeface="Arial"/>
                <a:cs typeface="Arial"/>
                <a:sym typeface="Arial"/>
              </a:rPr>
              <a:t>3. </a:t>
            </a:r>
            <a:r>
              <a:rPr lang="en-US" sz="1700" i="1" dirty="0">
                <a:solidFill>
                  <a:srgbClr val="003D5B"/>
                </a:solidFill>
              </a:rPr>
              <a:t>Ở </a:t>
            </a:r>
            <a:r>
              <a:rPr lang="en-US" sz="1700" i="1" dirty="0" err="1">
                <a:solidFill>
                  <a:srgbClr val="003D5B"/>
                </a:solidFill>
              </a:rPr>
              <a:t>giữa</a:t>
            </a:r>
            <a:r>
              <a:rPr lang="en-US" sz="1700" i="1" dirty="0">
                <a:solidFill>
                  <a:srgbClr val="003D5B"/>
                </a:solidFill>
              </a:rPr>
              <a:t> </a:t>
            </a:r>
            <a:r>
              <a:rPr lang="en-US" sz="1700" i="1" dirty="0" err="1">
                <a:solidFill>
                  <a:srgbClr val="003D5B"/>
                </a:solidFill>
              </a:rPr>
              <a:t>mỗi</a:t>
            </a:r>
            <a:r>
              <a:rPr lang="en-US" sz="1700" i="1" dirty="0">
                <a:solidFill>
                  <a:srgbClr val="003D5B"/>
                </a:solidFill>
              </a:rPr>
              <a:t> </a:t>
            </a:r>
            <a:r>
              <a:rPr lang="en-US" sz="1700" i="1" dirty="0" err="1">
                <a:solidFill>
                  <a:srgbClr val="003D5B"/>
                </a:solidFill>
              </a:rPr>
              <a:t>biển</a:t>
            </a:r>
            <a:r>
              <a:rPr lang="en-US" sz="1700" i="1" dirty="0">
                <a:solidFill>
                  <a:srgbClr val="003D5B"/>
                </a:solidFill>
              </a:rPr>
              <a:t> </a:t>
            </a:r>
            <a:r>
              <a:rPr lang="en-US" sz="1700" i="1" dirty="0" err="1">
                <a:solidFill>
                  <a:srgbClr val="003D5B"/>
                </a:solidFill>
              </a:rPr>
              <a:t>báo</a:t>
            </a:r>
            <a:r>
              <a:rPr lang="en-US" sz="1700" i="1" dirty="0">
                <a:solidFill>
                  <a:srgbClr val="003D5B"/>
                </a:solidFill>
              </a:rPr>
              <a:t> </a:t>
            </a:r>
            <a:r>
              <a:rPr lang="en-US" sz="1700" i="1" dirty="0" err="1">
                <a:solidFill>
                  <a:srgbClr val="003D5B"/>
                </a:solidFill>
              </a:rPr>
              <a:t>là</a:t>
            </a:r>
            <a:r>
              <a:rPr lang="en-US" sz="1700" i="1" dirty="0">
                <a:solidFill>
                  <a:srgbClr val="003D5B"/>
                </a:solidFill>
              </a:rPr>
              <a:t> </a:t>
            </a:r>
            <a:r>
              <a:rPr lang="en-US" sz="1700" i="1" dirty="0" err="1">
                <a:solidFill>
                  <a:srgbClr val="003D5B"/>
                </a:solidFill>
              </a:rPr>
              <a:t>hình</a:t>
            </a:r>
            <a:r>
              <a:rPr lang="en-US" sz="1700" i="1" dirty="0">
                <a:solidFill>
                  <a:srgbClr val="003D5B"/>
                </a:solidFill>
              </a:rPr>
              <a:t> </a:t>
            </a:r>
            <a:r>
              <a:rPr lang="en-US" sz="1700" i="1" dirty="0" err="1">
                <a:solidFill>
                  <a:srgbClr val="003D5B"/>
                </a:solidFill>
              </a:rPr>
              <a:t>gì</a:t>
            </a:r>
            <a:r>
              <a:rPr lang="en-US" sz="1700" i="1" dirty="0">
                <a:solidFill>
                  <a:srgbClr val="003D5B"/>
                </a:solidFill>
              </a:rPr>
              <a:t>?</a:t>
            </a:r>
            <a:endParaRPr kumimoji="0" lang="en-US" sz="1700" b="0" i="1" u="none" strike="noStrike" kern="0" cap="none" spc="0" normalizeH="0" baseline="0" noProof="0" dirty="0">
              <a:ln>
                <a:noFill/>
              </a:ln>
              <a:solidFill>
                <a:srgbClr val="003D5B"/>
              </a:solidFill>
              <a:effectLst/>
              <a:uLnTx/>
              <a:uFillTx/>
              <a:latin typeface="Arial"/>
              <a:cs typeface="Arial"/>
              <a:sym typeface="Arial"/>
            </a:endParaRPr>
          </a:p>
        </p:txBody>
      </p:sp>
      <p:sp>
        <p:nvSpPr>
          <p:cNvPr id="36" name="TextBox 35">
            <a:extLst>
              <a:ext uri="{FF2B5EF4-FFF2-40B4-BE49-F238E27FC236}">
                <a16:creationId xmlns:a16="http://schemas.microsoft.com/office/drawing/2014/main" id="{0D729554-245A-4E2C-BFB4-955362AF183C}"/>
              </a:ext>
            </a:extLst>
          </p:cNvPr>
          <p:cNvSpPr txBox="1"/>
          <p:nvPr/>
        </p:nvSpPr>
        <p:spPr>
          <a:xfrm>
            <a:off x="4895289" y="3604054"/>
            <a:ext cx="4403770"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Biển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báo</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nguy</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hiểm</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có</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hình</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tam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giác</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đều</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a:t>
            </a:r>
          </a:p>
        </p:txBody>
      </p:sp>
      <p:sp>
        <p:nvSpPr>
          <p:cNvPr id="37" name="TextBox 36">
            <a:extLst>
              <a:ext uri="{FF2B5EF4-FFF2-40B4-BE49-F238E27FC236}">
                <a16:creationId xmlns:a16="http://schemas.microsoft.com/office/drawing/2014/main" id="{65067BD9-060A-4C76-BE9A-1952C44BB96C}"/>
              </a:ext>
            </a:extLst>
          </p:cNvPr>
          <p:cNvSpPr txBox="1"/>
          <p:nvPr/>
        </p:nvSpPr>
        <p:spPr>
          <a:xfrm>
            <a:off x="4891094" y="4111078"/>
            <a:ext cx="2932213"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Có</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viền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đỏ</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nền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màu</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vàng</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a:t>
            </a:r>
          </a:p>
        </p:txBody>
      </p:sp>
      <p:sp>
        <p:nvSpPr>
          <p:cNvPr id="38" name="TextBox 37">
            <a:extLst>
              <a:ext uri="{FF2B5EF4-FFF2-40B4-BE49-F238E27FC236}">
                <a16:creationId xmlns:a16="http://schemas.microsoft.com/office/drawing/2014/main" id="{5B83A320-0DCB-4237-9230-BFE7E5D5292C}"/>
              </a:ext>
            </a:extLst>
          </p:cNvPr>
          <p:cNvSpPr txBox="1"/>
          <p:nvPr/>
        </p:nvSpPr>
        <p:spPr>
          <a:xfrm>
            <a:off x="4133405" y="4635114"/>
            <a:ext cx="5160387"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Hình</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vẽ</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màu</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đen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thể</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hiện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nội</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dung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cần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cảnh</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báo</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0-#ppt_w/2"/>
                                          </p:val>
                                        </p:tav>
                                        <p:tav tm="100000">
                                          <p:val>
                                            <p:strVal val="#ppt_x"/>
                                          </p:val>
                                        </p:tav>
                                      </p:tavLst>
                                    </p:anim>
                                    <p:anim calcmode="lin" valueType="num">
                                      <p:cBhvr additive="base">
                                        <p:cTn id="8" dur="1500" fill="hold"/>
                                        <p:tgtEl>
                                          <p:spTgt spid="26"/>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barn(inVertical)">
                                      <p:cBhvr>
                                        <p:cTn id="11" dur="500"/>
                                        <p:tgtEl>
                                          <p:spTgt spid="4102"/>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fade">
                                      <p:cBhvr>
                                        <p:cTn id="15" dur="1000"/>
                                        <p:tgtEl>
                                          <p:spTgt spid="33">
                                            <p:txEl>
                                              <p:pRg st="0" end="0"/>
                                            </p:txEl>
                                          </p:spTgt>
                                        </p:tgtEl>
                                      </p:cBhvr>
                                    </p:animEffect>
                                    <p:anim calcmode="lin" valueType="num">
                                      <p:cBhvr>
                                        <p:cTn id="16"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fade">
                                      <p:cBhvr>
                                        <p:cTn id="21" dur="1000"/>
                                        <p:tgtEl>
                                          <p:spTgt spid="34">
                                            <p:txEl>
                                              <p:pRg st="0" end="0"/>
                                            </p:txEl>
                                          </p:spTgt>
                                        </p:tgtEl>
                                      </p:cBhvr>
                                    </p:animEffect>
                                    <p:anim calcmode="lin" valueType="num">
                                      <p:cBhvr>
                                        <p:cTn id="2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animEffect transition="in" filter="fade">
                                      <p:cBhvr>
                                        <p:cTn id="27" dur="1000"/>
                                        <p:tgtEl>
                                          <p:spTgt spid="35">
                                            <p:txEl>
                                              <p:pRg st="0" end="0"/>
                                            </p:txEl>
                                          </p:spTgt>
                                        </p:tgtEl>
                                      </p:cBhvr>
                                    </p:animEffect>
                                    <p:anim calcmode="lin" valueType="num">
                                      <p:cBhvr>
                                        <p:cTn id="2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4" grpId="0" build="p"/>
      <p:bldP spid="35" grpId="0" build="p"/>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50000"/>
          <a:stretch/>
        </p:blipFill>
        <p:spPr>
          <a:xfrm>
            <a:off x="0" y="4581525"/>
            <a:ext cx="2343150" cy="561975"/>
          </a:xfrm>
          <a:prstGeom prst="rect">
            <a:avLst/>
          </a:prstGeom>
        </p:spPr>
      </p:pic>
      <p:pic>
        <p:nvPicPr>
          <p:cNvPr id="14" name="Graphic 3">
            <a:extLst>
              <a:ext uri="{FF2B5EF4-FFF2-40B4-BE49-F238E27FC236}">
                <a16:creationId xmlns:a16="http://schemas.microsoft.com/office/drawing/2014/main" id="{16F22538-90EA-4B90-B9FC-A9A6A2037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5675" y="4333875"/>
            <a:ext cx="1838325" cy="809625"/>
          </a:xfrm>
          <a:prstGeom prst="rect">
            <a:avLst/>
          </a:prstGeom>
        </p:spPr>
      </p:pic>
      <p:pic>
        <p:nvPicPr>
          <p:cNvPr id="1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1219"/>
          <a:stretch/>
        </p:blipFill>
        <p:spPr>
          <a:xfrm>
            <a:off x="6893593" y="0"/>
            <a:ext cx="2343150" cy="773067"/>
          </a:xfrm>
          <a:prstGeom prst="rect">
            <a:avLst/>
          </a:prstGeom>
        </p:spPr>
      </p:pic>
      <p:sp>
        <p:nvSpPr>
          <p:cNvPr id="3" name="TextBox 2"/>
          <p:cNvSpPr txBox="1"/>
          <p:nvPr/>
        </p:nvSpPr>
        <p:spPr>
          <a:xfrm>
            <a:off x="1171575" y="3935317"/>
            <a:ext cx="7278255" cy="830997"/>
          </a:xfrm>
          <a:prstGeom prst="rect">
            <a:avLst/>
          </a:prstGeom>
          <a:noFill/>
        </p:spPr>
        <p:txBody>
          <a:bodyPr wrap="square" rtlCol="0">
            <a:spAutoFit/>
          </a:bodyPr>
          <a:lstStyle/>
          <a:p>
            <a:pPr algn="just"/>
            <a:r>
              <a:rPr lang="en-US" sz="2400" b="1" i="1" dirty="0" err="1">
                <a:solidFill>
                  <a:schemeClr val="tx2"/>
                </a:solidFill>
                <a:latin typeface="Times New Roman" panose="02020603050405020304" pitchFamily="18" charset="0"/>
                <a:cs typeface="Times New Roman" panose="02020603050405020304" pitchFamily="18" charset="0"/>
              </a:rPr>
              <a:t>Biển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báo</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nguy</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hiểm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để</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báo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người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đường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cần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chú</a:t>
            </a:r>
            <a:r>
              <a:rPr lang="en-US" sz="2400" dirty="0">
                <a:solidFill>
                  <a:schemeClr val="tx2"/>
                </a:solidFill>
                <a:latin typeface="Times New Roman" panose="02020603050405020304" pitchFamily="18" charset="0"/>
                <a:cs typeface="Times New Roman" panose="02020603050405020304" pitchFamily="18" charset="0"/>
              </a:rPr>
              <a:t> ý </a:t>
            </a:r>
            <a:r>
              <a:rPr lang="en-US" sz="2400" dirty="0" err="1">
                <a:solidFill>
                  <a:schemeClr val="tx2"/>
                </a:solidFill>
                <a:latin typeface="Times New Roman" panose="02020603050405020304" pitchFamily="18" charset="0"/>
                <a:cs typeface="Times New Roman" panose="02020603050405020304" pitchFamily="18" charset="0"/>
              </a:rPr>
              <a:t>những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nguy</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hiểm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trở</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ngại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có</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thể</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xảy</a:t>
            </a:r>
            <a:r>
              <a:rPr lang="en-US" sz="2400" dirty="0">
                <a:solidFill>
                  <a:schemeClr val="tx2"/>
                </a:solidFill>
                <a:latin typeface="Times New Roman" panose="02020603050405020304" pitchFamily="18" charset="0"/>
                <a:cs typeface="Times New Roman" panose="02020603050405020304" pitchFamily="18" charset="0"/>
              </a:rPr>
              <a:t> ra ở </a:t>
            </a:r>
            <a:r>
              <a:rPr lang="en-US" sz="2400" dirty="0" err="1">
                <a:solidFill>
                  <a:schemeClr val="tx2"/>
                </a:solidFill>
                <a:latin typeface="Times New Roman" panose="02020603050405020304" pitchFamily="18" charset="0"/>
                <a:cs typeface="Times New Roman" panose="02020603050405020304" pitchFamily="18" charset="0"/>
              </a:rPr>
              <a:t>phía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trước</a:t>
            </a:r>
            <a:r>
              <a:rPr lang="en-US" sz="2400" dirty="0">
                <a:solidFill>
                  <a:schemeClr val="tx2"/>
                </a:solidFill>
                <a:latin typeface="Times New Roman" panose="02020603050405020304" pitchFamily="18" charset="0"/>
                <a:cs typeface="Times New Roman" panose="02020603050405020304" pitchFamily="18" charset="0"/>
              </a:rPr>
              <a:t>.</a:t>
            </a:r>
          </a:p>
        </p:txBody>
      </p:sp>
      <p:pic>
        <p:nvPicPr>
          <p:cNvPr id="1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3541" b="-294"/>
          <a:stretch/>
        </p:blipFill>
        <p:spPr>
          <a:xfrm>
            <a:off x="0" y="0"/>
            <a:ext cx="2619375" cy="731211"/>
          </a:xfrm>
          <a:prstGeom prst="rect">
            <a:avLst/>
          </a:prstGeom>
        </p:spPr>
      </p:pic>
      <p:pic>
        <p:nvPicPr>
          <p:cNvPr id="2" name="Picture 1">
            <a:extLst>
              <a:ext uri="{FF2B5EF4-FFF2-40B4-BE49-F238E27FC236}">
                <a16:creationId xmlns:a16="http://schemas.microsoft.com/office/drawing/2014/main" id="{4897A80C-C144-47F1-8D2C-AC0C2F6926F3}"/>
              </a:ext>
            </a:extLst>
          </p:cNvPr>
          <p:cNvPicPr>
            <a:picLocks noChangeAspect="1"/>
          </p:cNvPicPr>
          <p:nvPr/>
        </p:nvPicPr>
        <p:blipFill rotWithShape="1">
          <a:blip r:embed="rId10"/>
          <a:srcRect t="2309" r="3485"/>
          <a:stretch/>
        </p:blipFill>
        <p:spPr>
          <a:xfrm>
            <a:off x="2407589" y="365605"/>
            <a:ext cx="4328822" cy="3278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630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7170" name="Picture 2" descr="Hệ thống biển báo chỉ dẫn - Học Lái Xe Blog">
            <a:extLst>
              <a:ext uri="{FF2B5EF4-FFF2-40B4-BE49-F238E27FC236}">
                <a16:creationId xmlns:a16="http://schemas.microsoft.com/office/drawing/2014/main" id="{4DE8393D-5E58-4E2C-AA0D-8DA8A75C0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169" y="1069770"/>
            <a:ext cx="4623381" cy="3955572"/>
          </a:xfrm>
          <a:prstGeom prst="rect">
            <a:avLst/>
          </a:prstGeom>
          <a:noFill/>
          <a:extLst>
            <a:ext uri="{909E8E84-426E-40DD-AFC4-6F175D3DCCD1}">
              <a14:hiddenFill xmlns:a14="http://schemas.microsoft.com/office/drawing/2010/main">
                <a:solidFill>
                  <a:srgbClr val="FFFFFF"/>
                </a:solidFill>
              </a14:hiddenFill>
            </a:ext>
          </a:extLst>
        </p:spPr>
      </p:pic>
      <p:pic>
        <p:nvPicPr>
          <p:cNvPr id="17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1219"/>
          <a:stretch/>
        </p:blipFill>
        <p:spPr>
          <a:xfrm>
            <a:off x="6893593" y="0"/>
            <a:ext cx="2343150" cy="773067"/>
          </a:xfrm>
          <a:prstGeom prst="rect">
            <a:avLst/>
          </a:prstGeom>
        </p:spPr>
      </p:pic>
      <p:pic>
        <p:nvPicPr>
          <p:cNvPr id="176"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3541" b="-294"/>
          <a:stretch/>
        </p:blipFill>
        <p:spPr>
          <a:xfrm>
            <a:off x="0" y="0"/>
            <a:ext cx="2619375" cy="731211"/>
          </a:xfrm>
          <a:prstGeom prst="rect">
            <a:avLst/>
          </a:prstGeom>
        </p:spPr>
      </p:pic>
      <p:grpSp>
        <p:nvGrpSpPr>
          <p:cNvPr id="26" name="Group 25">
            <a:extLst>
              <a:ext uri="{FF2B5EF4-FFF2-40B4-BE49-F238E27FC236}">
                <a16:creationId xmlns:a16="http://schemas.microsoft.com/office/drawing/2014/main" id="{21B7E2DF-5902-4CD6-8BEB-56E44D6C9179}"/>
              </a:ext>
            </a:extLst>
          </p:cNvPr>
          <p:cNvGrpSpPr/>
          <p:nvPr/>
        </p:nvGrpSpPr>
        <p:grpSpPr>
          <a:xfrm>
            <a:off x="1800148" y="54881"/>
            <a:ext cx="6181892" cy="494858"/>
            <a:chOff x="2691035" y="224720"/>
            <a:chExt cx="8242524" cy="450659"/>
          </a:xfrm>
        </p:grpSpPr>
        <p:sp>
          <p:nvSpPr>
            <p:cNvPr id="27" name="Rectangle: Rounded Corners 26">
              <a:extLst>
                <a:ext uri="{FF2B5EF4-FFF2-40B4-BE49-F238E27FC236}">
                  <a16:creationId xmlns:a16="http://schemas.microsoft.com/office/drawing/2014/main" id="{5253398F-C576-4AA5-B9CE-BB9B03D0A6C6}"/>
                </a:ext>
              </a:extLst>
            </p:cNvPr>
            <p:cNvSpPr/>
            <p:nvPr/>
          </p:nvSpPr>
          <p:spPr>
            <a:xfrm>
              <a:off x="3615928" y="224720"/>
              <a:ext cx="6293044" cy="450659"/>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15551860-AC86-4E3C-A587-981DCC596BE2}"/>
                </a:ext>
              </a:extLst>
            </p:cNvPr>
            <p:cNvSpPr txBox="1"/>
            <p:nvPr/>
          </p:nvSpPr>
          <p:spPr>
            <a:xfrm>
              <a:off x="2691035" y="311005"/>
              <a:ext cx="8242524" cy="364374"/>
            </a:xfrm>
            <a:prstGeom prst="rect">
              <a:avLst/>
            </a:prstGeom>
            <a:noFill/>
          </p:spPr>
          <p:txBody>
            <a:bodyPr wrap="square" rtlCol="0">
              <a:spAutoFit/>
            </a:bodyPr>
            <a:lstStyle/>
            <a:p>
              <a:pPr algn="ctr"/>
              <a:r>
                <a:rPr lang="en-US" sz="2000" b="1" dirty="0">
                  <a:solidFill>
                    <a:schemeClr val="bg1"/>
                  </a:solidFill>
                </a:rPr>
                <a:t>MỘT SỐ BIỂN BÁO HIỆU CẦN BIẾT</a:t>
              </a:r>
            </a:p>
          </p:txBody>
        </p:sp>
      </p:grpSp>
      <p:sp>
        <p:nvSpPr>
          <p:cNvPr id="32" name="TextBox 31">
            <a:extLst>
              <a:ext uri="{FF2B5EF4-FFF2-40B4-BE49-F238E27FC236}">
                <a16:creationId xmlns:a16="http://schemas.microsoft.com/office/drawing/2014/main" id="{92A8D912-7F19-49C0-9A72-BDF8F6964BBB}"/>
              </a:ext>
            </a:extLst>
          </p:cNvPr>
          <p:cNvSpPr txBox="1"/>
          <p:nvPr/>
        </p:nvSpPr>
        <p:spPr>
          <a:xfrm>
            <a:off x="1385070" y="654271"/>
            <a:ext cx="637386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err="1">
                <a:ln>
                  <a:noFill/>
                </a:ln>
                <a:solidFill>
                  <a:srgbClr val="CC3300"/>
                </a:solidFill>
                <a:effectLst/>
                <a:uLnTx/>
                <a:uFillTx/>
                <a:latin typeface="Arial"/>
                <a:cs typeface="Arial"/>
                <a:sym typeface="Arial"/>
              </a:rPr>
              <a:t>Hãy</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nhận</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xét</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nh</a:t>
            </a:r>
            <a:r>
              <a:rPr lang="en-US" sz="2100" i="1" dirty="0" err="1">
                <a:solidFill>
                  <a:srgbClr val="CC3300"/>
                </a:solidFill>
              </a:rPr>
              <a:t>ững</a:t>
            </a:r>
            <a:r>
              <a:rPr lang="en-US" sz="2100" i="1" dirty="0">
                <a:solidFill>
                  <a:srgbClr val="CC3300"/>
                </a:solidFill>
              </a:rPr>
              <a:t> </a:t>
            </a:r>
            <a:r>
              <a:rPr lang="en-US" sz="2100" i="1" dirty="0" err="1">
                <a:solidFill>
                  <a:srgbClr val="CC3300"/>
                </a:solidFill>
              </a:rPr>
              <a:t>đặc</a:t>
            </a:r>
            <a:r>
              <a:rPr lang="en-US" sz="2100" i="1" dirty="0">
                <a:solidFill>
                  <a:srgbClr val="CC3300"/>
                </a:solidFill>
              </a:rPr>
              <a:t> </a:t>
            </a:r>
            <a:r>
              <a:rPr lang="en-US" sz="2100" i="1" dirty="0" err="1">
                <a:solidFill>
                  <a:srgbClr val="CC3300"/>
                </a:solidFill>
              </a:rPr>
              <a:t>điểm</a:t>
            </a:r>
            <a:r>
              <a:rPr lang="en-US" sz="2100" i="1" dirty="0">
                <a:solidFill>
                  <a:srgbClr val="CC3300"/>
                </a:solidFill>
              </a:rPr>
              <a:t> </a:t>
            </a:r>
            <a:r>
              <a:rPr lang="en-US" sz="2100" i="1" dirty="0" err="1">
                <a:solidFill>
                  <a:srgbClr val="CC3300"/>
                </a:solidFill>
              </a:rPr>
              <a:t>của</a:t>
            </a:r>
            <a:r>
              <a:rPr lang="en-US" sz="2100" i="1" dirty="0">
                <a:solidFill>
                  <a:srgbClr val="CC3300"/>
                </a:solidFill>
              </a:rPr>
              <a:t> </a:t>
            </a:r>
            <a:r>
              <a:rPr lang="en-US" sz="2100" i="1" dirty="0" err="1">
                <a:solidFill>
                  <a:srgbClr val="CC3300"/>
                </a:solidFill>
              </a:rPr>
              <a:t>loại</a:t>
            </a:r>
            <a:r>
              <a:rPr lang="en-US" sz="2100" i="1" dirty="0">
                <a:solidFill>
                  <a:srgbClr val="CC3300"/>
                </a:solidFill>
              </a:rPr>
              <a:t> </a:t>
            </a:r>
            <a:r>
              <a:rPr lang="en-US" sz="2100" i="1" dirty="0" err="1">
                <a:solidFill>
                  <a:srgbClr val="CC3300"/>
                </a:solidFill>
              </a:rPr>
              <a:t>biển</a:t>
            </a:r>
            <a:r>
              <a:rPr lang="en-US" sz="2100" i="1" dirty="0">
                <a:solidFill>
                  <a:srgbClr val="CC3300"/>
                </a:solidFill>
              </a:rPr>
              <a:t> </a:t>
            </a:r>
            <a:r>
              <a:rPr lang="en-US" sz="2100" i="1" dirty="0" err="1">
                <a:solidFill>
                  <a:srgbClr val="CC3300"/>
                </a:solidFill>
              </a:rPr>
              <a:t>chỉ</a:t>
            </a:r>
            <a:r>
              <a:rPr lang="en-US" sz="2100" i="1" dirty="0">
                <a:solidFill>
                  <a:srgbClr val="CC3300"/>
                </a:solidFill>
              </a:rPr>
              <a:t> </a:t>
            </a:r>
            <a:r>
              <a:rPr lang="en-US" sz="2100" i="1" dirty="0" err="1">
                <a:solidFill>
                  <a:srgbClr val="CC3300"/>
                </a:solidFill>
              </a:rPr>
              <a:t>dẫn</a:t>
            </a:r>
            <a:r>
              <a:rPr lang="en-US" sz="2100" i="1" dirty="0">
                <a:solidFill>
                  <a:srgbClr val="CC3300"/>
                </a:solidFill>
              </a:rPr>
              <a:t>.</a:t>
            </a:r>
            <a:endParaRPr kumimoji="0" lang="en-US" sz="2100" b="0" i="1" u="none" strike="noStrike" kern="0" cap="none" spc="0" normalizeH="0" baseline="0" noProof="0" dirty="0">
              <a:ln>
                <a:noFill/>
              </a:ln>
              <a:solidFill>
                <a:srgbClr val="CC3300"/>
              </a:solidFill>
              <a:effectLst/>
              <a:uLnTx/>
              <a:uFillTx/>
              <a:latin typeface="Arial"/>
              <a:cs typeface="Arial"/>
              <a:sym typeface="Arial"/>
            </a:endParaRPr>
          </a:p>
        </p:txBody>
      </p:sp>
      <p:sp>
        <p:nvSpPr>
          <p:cNvPr id="33" name="TextBox 32">
            <a:extLst>
              <a:ext uri="{FF2B5EF4-FFF2-40B4-BE49-F238E27FC236}">
                <a16:creationId xmlns:a16="http://schemas.microsoft.com/office/drawing/2014/main" id="{575DDE41-951F-496F-89C8-42BFAE46C626}"/>
              </a:ext>
            </a:extLst>
          </p:cNvPr>
          <p:cNvSpPr txBox="1"/>
          <p:nvPr/>
        </p:nvSpPr>
        <p:spPr>
          <a:xfrm>
            <a:off x="307051" y="1184706"/>
            <a:ext cx="371249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3D5B"/>
                </a:solidFill>
                <a:effectLst/>
                <a:uLnTx/>
                <a:uFillTx/>
                <a:latin typeface="Arial"/>
                <a:cs typeface="Arial"/>
                <a:sym typeface="Arial"/>
              </a:rPr>
              <a:t>1.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Các</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biển</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báo</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chỉ</a:t>
            </a:r>
            <a:r>
              <a:rPr kumimoji="0" lang="en-US" sz="1700" b="0" i="1" u="none" strike="noStrike" kern="0" cap="none" spc="0" normalizeH="0" noProof="0" dirty="0">
                <a:ln>
                  <a:noFill/>
                </a:ln>
                <a:solidFill>
                  <a:srgbClr val="003D5B"/>
                </a:solidFill>
                <a:effectLst/>
                <a:uLnTx/>
                <a:uFillTx/>
                <a:latin typeface="Arial"/>
                <a:cs typeface="Arial"/>
                <a:sym typeface="Arial"/>
              </a:rPr>
              <a:t> </a:t>
            </a:r>
            <a:r>
              <a:rPr kumimoji="0" lang="en-US" sz="1700" b="0" i="1" u="none" strike="noStrike" kern="0" cap="none" spc="0" normalizeH="0" noProof="0" dirty="0" err="1">
                <a:ln>
                  <a:noFill/>
                </a:ln>
                <a:solidFill>
                  <a:srgbClr val="003D5B"/>
                </a:solidFill>
                <a:effectLst/>
                <a:uLnTx/>
                <a:uFillTx/>
                <a:latin typeface="Arial"/>
                <a:cs typeface="Arial"/>
                <a:sym typeface="Arial"/>
              </a:rPr>
              <a:t>dẫn</a:t>
            </a:r>
            <a:r>
              <a:rPr kumimoji="0" lang="en-US" sz="1700" b="0" i="1" u="none" strike="noStrike" kern="0" cap="none" spc="0" normalizeH="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có</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hình</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dáng</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gì</a:t>
            </a:r>
            <a:r>
              <a:rPr kumimoji="0" lang="en-US" sz="1700" b="0" i="1" u="none" strike="noStrike" kern="0" cap="none" spc="0" normalizeH="0" baseline="0" noProof="0" dirty="0">
                <a:ln>
                  <a:noFill/>
                </a:ln>
                <a:solidFill>
                  <a:srgbClr val="003D5B"/>
                </a:solidFill>
                <a:effectLst/>
                <a:uLnTx/>
                <a:uFillTx/>
                <a:latin typeface="Arial"/>
                <a:cs typeface="Arial"/>
                <a:sym typeface="Arial"/>
              </a:rPr>
              <a:t>?</a:t>
            </a:r>
          </a:p>
        </p:txBody>
      </p:sp>
      <p:sp>
        <p:nvSpPr>
          <p:cNvPr id="34" name="TextBox 33">
            <a:extLst>
              <a:ext uri="{FF2B5EF4-FFF2-40B4-BE49-F238E27FC236}">
                <a16:creationId xmlns:a16="http://schemas.microsoft.com/office/drawing/2014/main" id="{01FC1903-417D-4A1F-AFDD-AAC1DE7A3F0E}"/>
              </a:ext>
            </a:extLst>
          </p:cNvPr>
          <p:cNvSpPr txBox="1"/>
          <p:nvPr/>
        </p:nvSpPr>
        <p:spPr>
          <a:xfrm>
            <a:off x="307052" y="2476790"/>
            <a:ext cx="371249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700" i="1" dirty="0">
                <a:solidFill>
                  <a:srgbClr val="003D5B"/>
                </a:solidFill>
              </a:rPr>
              <a:t>2</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Các</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biển</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báo</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này</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có</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màu</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sắc</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nh</a:t>
            </a:r>
            <a:r>
              <a:rPr kumimoji="0" lang="vi-VN" sz="1700" b="0" i="1" u="none" strike="noStrike" kern="0" cap="none" spc="0" normalizeH="0" baseline="0" noProof="0" dirty="0">
                <a:ln>
                  <a:noFill/>
                </a:ln>
                <a:solidFill>
                  <a:srgbClr val="003D5B"/>
                </a:solidFill>
                <a:effectLst/>
                <a:uLnTx/>
                <a:uFillTx/>
                <a:latin typeface="Arial"/>
                <a:cs typeface="Arial"/>
                <a:sym typeface="Arial"/>
              </a:rPr>
              <a:t>ư</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thế</a:t>
            </a:r>
            <a:r>
              <a:rPr kumimoji="0" lang="en-US" sz="1700" b="0" i="1" u="none" strike="noStrike" kern="0" cap="none" spc="0" normalizeH="0" baseline="0" noProof="0" dirty="0">
                <a:ln>
                  <a:noFill/>
                </a:ln>
                <a:solidFill>
                  <a:srgbClr val="003D5B"/>
                </a:solidFill>
                <a:effectLst/>
                <a:uLnTx/>
                <a:uFillTx/>
                <a:latin typeface="Arial"/>
                <a:cs typeface="Arial"/>
                <a:sym typeface="Arial"/>
              </a:rPr>
              <a:t> </a:t>
            </a:r>
            <a:r>
              <a:rPr kumimoji="0" lang="en-US" sz="1700" b="0" i="1" u="none" strike="noStrike" kern="0" cap="none" spc="0" normalizeH="0" baseline="0" noProof="0" dirty="0" err="1">
                <a:ln>
                  <a:noFill/>
                </a:ln>
                <a:solidFill>
                  <a:srgbClr val="003D5B"/>
                </a:solidFill>
                <a:effectLst/>
                <a:uLnTx/>
                <a:uFillTx/>
                <a:latin typeface="Arial"/>
                <a:cs typeface="Arial"/>
                <a:sym typeface="Arial"/>
              </a:rPr>
              <a:t>nào</a:t>
            </a:r>
            <a:r>
              <a:rPr kumimoji="0" lang="en-US" sz="1700" b="0" i="1" u="none" strike="noStrike" kern="0" cap="none" spc="0" normalizeH="0" baseline="0" noProof="0" dirty="0">
                <a:ln>
                  <a:noFill/>
                </a:ln>
                <a:solidFill>
                  <a:srgbClr val="003D5B"/>
                </a:solidFill>
                <a:effectLst/>
                <a:uLnTx/>
                <a:uFillTx/>
                <a:latin typeface="Arial"/>
                <a:cs typeface="Arial"/>
                <a:sym typeface="Arial"/>
              </a:rPr>
              <a:t>?</a:t>
            </a:r>
          </a:p>
        </p:txBody>
      </p:sp>
      <p:sp>
        <p:nvSpPr>
          <p:cNvPr id="35" name="TextBox 34">
            <a:extLst>
              <a:ext uri="{FF2B5EF4-FFF2-40B4-BE49-F238E27FC236}">
                <a16:creationId xmlns:a16="http://schemas.microsoft.com/office/drawing/2014/main" id="{FD74867E-B8DD-4F91-90A4-EF07D1FDAA3A}"/>
              </a:ext>
            </a:extLst>
          </p:cNvPr>
          <p:cNvSpPr txBox="1"/>
          <p:nvPr/>
        </p:nvSpPr>
        <p:spPr>
          <a:xfrm>
            <a:off x="331266" y="3749495"/>
            <a:ext cx="3491661"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3D5B"/>
                </a:solidFill>
                <a:effectLst/>
                <a:uLnTx/>
                <a:uFillTx/>
                <a:latin typeface="Arial"/>
                <a:cs typeface="Arial"/>
                <a:sym typeface="Arial"/>
              </a:rPr>
              <a:t>3. </a:t>
            </a:r>
            <a:r>
              <a:rPr lang="en-US" sz="1700" i="1" dirty="0">
                <a:solidFill>
                  <a:srgbClr val="003D5B"/>
                </a:solidFill>
              </a:rPr>
              <a:t>Ở </a:t>
            </a:r>
            <a:r>
              <a:rPr lang="en-US" sz="1700" i="1" dirty="0" err="1">
                <a:solidFill>
                  <a:srgbClr val="003D5B"/>
                </a:solidFill>
              </a:rPr>
              <a:t>giữa</a:t>
            </a:r>
            <a:r>
              <a:rPr lang="en-US" sz="1700" i="1" dirty="0">
                <a:solidFill>
                  <a:srgbClr val="003D5B"/>
                </a:solidFill>
              </a:rPr>
              <a:t> </a:t>
            </a:r>
            <a:r>
              <a:rPr lang="en-US" sz="1700" i="1" dirty="0" err="1">
                <a:solidFill>
                  <a:srgbClr val="003D5B"/>
                </a:solidFill>
              </a:rPr>
              <a:t>mỗi</a:t>
            </a:r>
            <a:r>
              <a:rPr lang="en-US" sz="1700" i="1" dirty="0">
                <a:solidFill>
                  <a:srgbClr val="003D5B"/>
                </a:solidFill>
              </a:rPr>
              <a:t> </a:t>
            </a:r>
            <a:r>
              <a:rPr lang="en-US" sz="1700" i="1" dirty="0" err="1">
                <a:solidFill>
                  <a:srgbClr val="003D5B"/>
                </a:solidFill>
              </a:rPr>
              <a:t>biển</a:t>
            </a:r>
            <a:r>
              <a:rPr lang="en-US" sz="1700" i="1" dirty="0">
                <a:solidFill>
                  <a:srgbClr val="003D5B"/>
                </a:solidFill>
              </a:rPr>
              <a:t> </a:t>
            </a:r>
            <a:r>
              <a:rPr lang="en-US" sz="1700" i="1" dirty="0" err="1">
                <a:solidFill>
                  <a:srgbClr val="003D5B"/>
                </a:solidFill>
              </a:rPr>
              <a:t>báo</a:t>
            </a:r>
            <a:r>
              <a:rPr lang="en-US" sz="1700" i="1" dirty="0">
                <a:solidFill>
                  <a:srgbClr val="003D5B"/>
                </a:solidFill>
              </a:rPr>
              <a:t> </a:t>
            </a:r>
            <a:r>
              <a:rPr lang="en-US" sz="1700" i="1" dirty="0" err="1">
                <a:solidFill>
                  <a:srgbClr val="003D5B"/>
                </a:solidFill>
              </a:rPr>
              <a:t>là</a:t>
            </a:r>
            <a:r>
              <a:rPr lang="en-US" sz="1700" i="1" dirty="0">
                <a:solidFill>
                  <a:srgbClr val="003D5B"/>
                </a:solidFill>
              </a:rPr>
              <a:t> </a:t>
            </a:r>
            <a:r>
              <a:rPr lang="en-US" sz="1700" i="1" dirty="0" err="1">
                <a:solidFill>
                  <a:srgbClr val="003D5B"/>
                </a:solidFill>
              </a:rPr>
              <a:t>hình</a:t>
            </a:r>
            <a:r>
              <a:rPr lang="en-US" sz="1700" i="1" dirty="0">
                <a:solidFill>
                  <a:srgbClr val="003D5B"/>
                </a:solidFill>
              </a:rPr>
              <a:t> </a:t>
            </a:r>
            <a:r>
              <a:rPr lang="en-US" sz="1700" i="1" dirty="0" err="1">
                <a:solidFill>
                  <a:srgbClr val="003D5B"/>
                </a:solidFill>
              </a:rPr>
              <a:t>gì</a:t>
            </a:r>
            <a:r>
              <a:rPr lang="en-US" sz="1700" i="1" dirty="0">
                <a:solidFill>
                  <a:srgbClr val="003D5B"/>
                </a:solidFill>
              </a:rPr>
              <a:t>?</a:t>
            </a:r>
            <a:endParaRPr kumimoji="0" lang="en-US" sz="1700" b="0" i="1" u="none" strike="noStrike" kern="0" cap="none" spc="0" normalizeH="0" baseline="0" noProof="0" dirty="0">
              <a:ln>
                <a:noFill/>
              </a:ln>
              <a:solidFill>
                <a:srgbClr val="003D5B"/>
              </a:solidFill>
              <a:effectLst/>
              <a:uLnTx/>
              <a:uFillTx/>
              <a:latin typeface="Arial"/>
              <a:cs typeface="Arial"/>
              <a:sym typeface="Arial"/>
            </a:endParaRPr>
          </a:p>
        </p:txBody>
      </p:sp>
      <p:sp>
        <p:nvSpPr>
          <p:cNvPr id="36" name="TextBox 35">
            <a:extLst>
              <a:ext uri="{FF2B5EF4-FFF2-40B4-BE49-F238E27FC236}">
                <a16:creationId xmlns:a16="http://schemas.microsoft.com/office/drawing/2014/main" id="{0D729554-245A-4E2C-BFB4-955362AF183C}"/>
              </a:ext>
            </a:extLst>
          </p:cNvPr>
          <p:cNvSpPr txBox="1"/>
          <p:nvPr/>
        </p:nvSpPr>
        <p:spPr>
          <a:xfrm>
            <a:off x="343322" y="1861448"/>
            <a:ext cx="41098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Biển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báo</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lang="en-US" sz="1700" dirty="0" err="1">
                <a:solidFill>
                  <a:schemeClr val="accent3">
                    <a:lumMod val="75000"/>
                  </a:schemeClr>
                </a:solidFill>
                <a:latin typeface="+mj-lt"/>
                <a:cs typeface="Times New Roman" panose="02020603050405020304" pitchFamily="18" charset="0"/>
              </a:rPr>
              <a:t>chỉ</a:t>
            </a:r>
            <a:r>
              <a:rPr lang="en-US" sz="1700" dirty="0">
                <a:solidFill>
                  <a:schemeClr val="accent3">
                    <a:lumMod val="75000"/>
                  </a:schemeClr>
                </a:solidFill>
                <a:latin typeface="+mj-lt"/>
                <a:cs typeface="Times New Roman" panose="02020603050405020304" pitchFamily="18" charset="0"/>
              </a:rPr>
              <a:t> </a:t>
            </a:r>
            <a:r>
              <a:rPr lang="en-US" sz="1700" dirty="0" err="1">
                <a:solidFill>
                  <a:schemeClr val="accent3">
                    <a:lumMod val="75000"/>
                  </a:schemeClr>
                </a:solidFill>
                <a:latin typeface="+mj-lt"/>
                <a:cs typeface="Times New Roman" panose="02020603050405020304" pitchFamily="18" charset="0"/>
              </a:rPr>
              <a:t>dẫn</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có</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hình</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chữ</a:t>
            </a:r>
            <a:r>
              <a:rPr kumimoji="0" lang="en-US" sz="1700" b="0" u="none" strike="noStrike" kern="0" cap="none" spc="0" normalizeH="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noProof="0" dirty="0" err="1">
                <a:ln>
                  <a:noFill/>
                </a:ln>
                <a:solidFill>
                  <a:schemeClr val="accent3">
                    <a:lumMod val="75000"/>
                  </a:schemeClr>
                </a:solidFill>
                <a:effectLst/>
                <a:uLnTx/>
                <a:uFillTx/>
                <a:latin typeface="+mj-lt"/>
                <a:cs typeface="Times New Roman" panose="02020603050405020304" pitchFamily="18" charset="0"/>
                <a:sym typeface="Arial"/>
              </a:rPr>
              <a:t>nhật</a:t>
            </a:r>
            <a:r>
              <a:rPr kumimoji="0" lang="en-US" sz="1700" b="0" u="none" strike="noStrike" kern="0" cap="none" spc="0" normalizeH="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noProof="0" dirty="0" err="1">
                <a:ln>
                  <a:noFill/>
                </a:ln>
                <a:solidFill>
                  <a:schemeClr val="accent3">
                    <a:lumMod val="75000"/>
                  </a:schemeClr>
                </a:solidFill>
                <a:effectLst/>
                <a:uLnTx/>
                <a:uFillTx/>
                <a:latin typeface="+mj-lt"/>
                <a:cs typeface="Times New Roman" panose="02020603050405020304" pitchFamily="18" charset="0"/>
                <a:sym typeface="Arial"/>
              </a:rPr>
              <a:t>hoặc</a:t>
            </a:r>
            <a:r>
              <a:rPr kumimoji="0" lang="en-US" sz="1700" b="0" u="none" strike="noStrike" kern="0" cap="none" spc="0" normalizeH="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noProof="0" dirty="0" err="1">
                <a:ln>
                  <a:noFill/>
                </a:ln>
                <a:solidFill>
                  <a:schemeClr val="accent3">
                    <a:lumMod val="75000"/>
                  </a:schemeClr>
                </a:solidFill>
                <a:effectLst/>
                <a:uLnTx/>
                <a:uFillTx/>
                <a:latin typeface="+mj-lt"/>
                <a:cs typeface="Times New Roman" panose="02020603050405020304" pitchFamily="18" charset="0"/>
                <a:sym typeface="Arial"/>
              </a:rPr>
              <a:t>hình</a:t>
            </a:r>
            <a:r>
              <a:rPr kumimoji="0" lang="en-US" sz="1700" b="0" u="none" strike="noStrike" kern="0" cap="none" spc="0" normalizeH="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noProof="0" dirty="0" err="1">
                <a:ln>
                  <a:noFill/>
                </a:ln>
                <a:solidFill>
                  <a:schemeClr val="accent3">
                    <a:lumMod val="75000"/>
                  </a:schemeClr>
                </a:solidFill>
                <a:effectLst/>
                <a:uLnTx/>
                <a:uFillTx/>
                <a:latin typeface="+mj-lt"/>
                <a:cs typeface="Times New Roman" panose="02020603050405020304" pitchFamily="18" charset="0"/>
                <a:sym typeface="Arial"/>
              </a:rPr>
              <a:t>vuông</a:t>
            </a:r>
            <a:r>
              <a:rPr kumimoji="0" lang="en-US" sz="1700" b="0" u="none" strike="noStrike" kern="0" cap="none" spc="0" normalizeH="0" noProof="0" dirty="0">
                <a:ln>
                  <a:noFill/>
                </a:ln>
                <a:solidFill>
                  <a:schemeClr val="accent3">
                    <a:lumMod val="75000"/>
                  </a:schemeClr>
                </a:solidFill>
                <a:effectLst/>
                <a:uLnTx/>
                <a:uFillTx/>
                <a:latin typeface="+mj-lt"/>
                <a:cs typeface="Times New Roman" panose="02020603050405020304" pitchFamily="18" charset="0"/>
                <a:sym typeface="Arial"/>
              </a:rPr>
              <a:t>.</a:t>
            </a:r>
            <a:endPar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65067BD9-060A-4C76-BE9A-1952C44BB96C}"/>
              </a:ext>
            </a:extLst>
          </p:cNvPr>
          <p:cNvSpPr txBox="1"/>
          <p:nvPr/>
        </p:nvSpPr>
        <p:spPr>
          <a:xfrm>
            <a:off x="325782" y="3243947"/>
            <a:ext cx="2517036"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kumimoji="0" lang="en-US" sz="1700" b="0" u="none" strike="noStrike" kern="0" cap="none" spc="0" normalizeH="0" baseline="0" noProof="0" dirty="0" err="1">
                <a:ln>
                  <a:noFill/>
                </a:ln>
                <a:solidFill>
                  <a:schemeClr val="accent3">
                    <a:lumMod val="75000"/>
                  </a:schemeClr>
                </a:solidFill>
                <a:effectLst/>
                <a:uLnTx/>
                <a:uFillTx/>
                <a:latin typeface="+mj-lt"/>
                <a:cs typeface="Times New Roman" panose="02020603050405020304" pitchFamily="18" charset="0"/>
                <a:sym typeface="Arial"/>
              </a:rPr>
              <a:t>Có</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lang="en-US" sz="1700" noProof="0" dirty="0" err="1">
                <a:solidFill>
                  <a:schemeClr val="accent3">
                    <a:lumMod val="75000"/>
                  </a:schemeClr>
                </a:solidFill>
                <a:latin typeface="+mj-lt"/>
                <a:cs typeface="Times New Roman" panose="02020603050405020304" pitchFamily="18" charset="0"/>
              </a:rPr>
              <a:t>nền</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màu</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xanh</a:t>
            </a:r>
            <a:r>
              <a:rPr lang="en-US" sz="1700" noProof="0" dirty="0">
                <a:solidFill>
                  <a:schemeClr val="accent3">
                    <a:lumMod val="75000"/>
                  </a:schemeClr>
                </a:solidFill>
                <a:latin typeface="+mj-lt"/>
                <a:cs typeface="Times New Roman" panose="02020603050405020304" pitchFamily="18" charset="0"/>
              </a:rPr>
              <a:t> lam</a:t>
            </a: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a:t>
            </a:r>
          </a:p>
        </p:txBody>
      </p:sp>
      <p:sp>
        <p:nvSpPr>
          <p:cNvPr id="38" name="TextBox 37">
            <a:extLst>
              <a:ext uri="{FF2B5EF4-FFF2-40B4-BE49-F238E27FC236}">
                <a16:creationId xmlns:a16="http://schemas.microsoft.com/office/drawing/2014/main" id="{5B83A320-0DCB-4237-9230-BFE7E5D5292C}"/>
              </a:ext>
            </a:extLst>
          </p:cNvPr>
          <p:cNvSpPr txBox="1"/>
          <p:nvPr/>
        </p:nvSpPr>
        <p:spPr>
          <a:xfrm>
            <a:off x="367846" y="4184007"/>
            <a:ext cx="371249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rPr>
              <a:t>- </a:t>
            </a:r>
            <a:r>
              <a:rPr lang="en-US" sz="1700" noProof="0" dirty="0">
                <a:solidFill>
                  <a:schemeClr val="accent3">
                    <a:lumMod val="75000"/>
                  </a:schemeClr>
                </a:solidFill>
                <a:latin typeface="+mj-lt"/>
                <a:cs typeface="Times New Roman" panose="02020603050405020304" pitchFamily="18" charset="0"/>
              </a:rPr>
              <a:t>Ở </a:t>
            </a:r>
            <a:r>
              <a:rPr lang="en-US" sz="1700" noProof="0" dirty="0" err="1">
                <a:solidFill>
                  <a:schemeClr val="accent3">
                    <a:lumMod val="75000"/>
                  </a:schemeClr>
                </a:solidFill>
                <a:latin typeface="+mj-lt"/>
                <a:cs typeface="Times New Roman" panose="02020603050405020304" pitchFamily="18" charset="0"/>
              </a:rPr>
              <a:t>giữa</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có</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hình</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vẽ</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hoặc</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chữ</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chỉ</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dẫn</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màu</a:t>
            </a:r>
            <a:r>
              <a:rPr lang="en-US" sz="1700" noProof="0" dirty="0">
                <a:solidFill>
                  <a:schemeClr val="accent3">
                    <a:lumMod val="75000"/>
                  </a:schemeClr>
                </a:solidFill>
                <a:latin typeface="+mj-lt"/>
                <a:cs typeface="Times New Roman" panose="02020603050405020304" pitchFamily="18" charset="0"/>
              </a:rPr>
              <a:t> </a:t>
            </a:r>
            <a:r>
              <a:rPr lang="en-US" sz="1700" noProof="0" dirty="0" err="1">
                <a:solidFill>
                  <a:schemeClr val="accent3">
                    <a:lumMod val="75000"/>
                  </a:schemeClr>
                </a:solidFill>
                <a:latin typeface="+mj-lt"/>
                <a:cs typeface="Times New Roman" panose="02020603050405020304" pitchFamily="18" charset="0"/>
              </a:rPr>
              <a:t>trắng</a:t>
            </a:r>
            <a:r>
              <a:rPr lang="en-US" sz="1700" noProof="0" dirty="0">
                <a:solidFill>
                  <a:schemeClr val="accent3">
                    <a:lumMod val="75000"/>
                  </a:schemeClr>
                </a:solidFill>
                <a:latin typeface="+mj-lt"/>
                <a:cs typeface="Times New Roman" panose="02020603050405020304" pitchFamily="18" charset="0"/>
              </a:rPr>
              <a:t>.</a:t>
            </a:r>
            <a:endParaRPr kumimoji="0" lang="en-US" sz="1700" b="0" u="none" strike="noStrike" kern="0" cap="none" spc="0" normalizeH="0" baseline="0" noProof="0" dirty="0">
              <a:ln>
                <a:noFill/>
              </a:ln>
              <a:solidFill>
                <a:schemeClr val="accent3">
                  <a:lumMod val="75000"/>
                </a:schemeClr>
              </a:solidFill>
              <a:effectLst/>
              <a:uLnTx/>
              <a:uFillTx/>
              <a:latin typeface="+mj-lt"/>
              <a:cs typeface="Times New Roman" panose="02020603050405020304" pitchFamily="18" charset="0"/>
              <a:sym typeface="Arial"/>
            </a:endParaRPr>
          </a:p>
        </p:txBody>
      </p:sp>
    </p:spTree>
    <p:extLst>
      <p:ext uri="{BB962C8B-B14F-4D97-AF65-F5344CB8AC3E}">
        <p14:creationId xmlns:p14="http://schemas.microsoft.com/office/powerpoint/2010/main" val="20389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0-#ppt_w/2"/>
                                          </p:val>
                                        </p:tav>
                                        <p:tav tm="100000">
                                          <p:val>
                                            <p:strVal val="#ppt_x"/>
                                          </p:val>
                                        </p:tav>
                                      </p:tavLst>
                                    </p:anim>
                                    <p:anim calcmode="lin" valueType="num">
                                      <p:cBhvr additive="base">
                                        <p:cTn id="8" dur="1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1000"/>
                                        <p:tgtEl>
                                          <p:spTgt spid="33">
                                            <p:txEl>
                                              <p:pRg st="0" end="0"/>
                                            </p:txEl>
                                          </p:spTgt>
                                        </p:tgtEl>
                                      </p:cBhvr>
                                    </p:animEffect>
                                    <p:anim calcmode="lin" valueType="num">
                                      <p:cBhvr>
                                        <p:cTn id="1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grpId="0" nodeType="afterEffect">
                                  <p:stCondLst>
                                    <p:cond delay="0"/>
                                  </p:stCondLst>
                                  <p:childTnLst>
                                    <p:set>
                                      <p:cBhvr>
                                        <p:cTn id="17" dur="1" fill="hold">
                                          <p:stCondLst>
                                            <p:cond delay="0"/>
                                          </p:stCondLst>
                                        </p:cTn>
                                        <p:tgtEl>
                                          <p:spTgt spid="34">
                                            <p:txEl>
                                              <p:pRg st="0" end="0"/>
                                            </p:txEl>
                                          </p:spTgt>
                                        </p:tgtEl>
                                        <p:attrNameLst>
                                          <p:attrName>style.visibility</p:attrName>
                                        </p:attrNameLst>
                                      </p:cBhvr>
                                      <p:to>
                                        <p:strVal val="visible"/>
                                      </p:to>
                                    </p:set>
                                    <p:animEffect transition="in" filter="fade">
                                      <p:cBhvr>
                                        <p:cTn id="18" dur="1000"/>
                                        <p:tgtEl>
                                          <p:spTgt spid="34">
                                            <p:txEl>
                                              <p:pRg st="0" end="0"/>
                                            </p:txEl>
                                          </p:spTgt>
                                        </p:tgtEl>
                                      </p:cBhvr>
                                    </p:animEffect>
                                    <p:anim calcmode="lin" valueType="num">
                                      <p:cBhvr>
                                        <p:cTn id="19"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grpId="0" nodeType="after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fade">
                                      <p:cBhvr>
                                        <p:cTn id="24" dur="1000"/>
                                        <p:tgtEl>
                                          <p:spTgt spid="35">
                                            <p:txEl>
                                              <p:pRg st="0" end="0"/>
                                            </p:txEl>
                                          </p:spTgt>
                                        </p:tgtEl>
                                      </p:cBhvr>
                                    </p:animEffect>
                                    <p:anim calcmode="lin" valueType="num">
                                      <p:cBhvr>
                                        <p:cTn id="25"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up)">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up)">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4" grpId="0" build="p"/>
      <p:bldP spid="35" grpId="0" build="p"/>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50000"/>
          <a:stretch/>
        </p:blipFill>
        <p:spPr>
          <a:xfrm>
            <a:off x="0" y="4581525"/>
            <a:ext cx="2343150" cy="561975"/>
          </a:xfrm>
          <a:prstGeom prst="rect">
            <a:avLst/>
          </a:prstGeom>
        </p:spPr>
      </p:pic>
      <p:pic>
        <p:nvPicPr>
          <p:cNvPr id="14" name="Graphic 3">
            <a:extLst>
              <a:ext uri="{FF2B5EF4-FFF2-40B4-BE49-F238E27FC236}">
                <a16:creationId xmlns:a16="http://schemas.microsoft.com/office/drawing/2014/main" id="{16F22538-90EA-4B90-B9FC-A9A6A2037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5675" y="4333875"/>
            <a:ext cx="1838325" cy="809625"/>
          </a:xfrm>
          <a:prstGeom prst="rect">
            <a:avLst/>
          </a:prstGeom>
        </p:spPr>
      </p:pic>
      <p:pic>
        <p:nvPicPr>
          <p:cNvPr id="1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1219"/>
          <a:stretch/>
        </p:blipFill>
        <p:spPr>
          <a:xfrm>
            <a:off x="6893593" y="0"/>
            <a:ext cx="2343150" cy="773067"/>
          </a:xfrm>
          <a:prstGeom prst="rect">
            <a:avLst/>
          </a:prstGeom>
        </p:spPr>
      </p:pic>
      <p:sp>
        <p:nvSpPr>
          <p:cNvPr id="3" name="TextBox 2"/>
          <p:cNvSpPr txBox="1"/>
          <p:nvPr/>
        </p:nvSpPr>
        <p:spPr>
          <a:xfrm>
            <a:off x="1171575" y="3935317"/>
            <a:ext cx="7278255" cy="830997"/>
          </a:xfrm>
          <a:prstGeom prst="rect">
            <a:avLst/>
          </a:prstGeom>
          <a:noFill/>
        </p:spPr>
        <p:txBody>
          <a:bodyPr wrap="square" rtlCol="0">
            <a:spAutoFit/>
          </a:bodyPr>
          <a:lstStyle/>
          <a:p>
            <a:pPr algn="just"/>
            <a:r>
              <a:rPr lang="en-US" sz="2400" b="1" i="1" dirty="0" err="1">
                <a:solidFill>
                  <a:schemeClr val="tx2"/>
                </a:solidFill>
                <a:latin typeface="Times New Roman" panose="02020603050405020304" pitchFamily="18" charset="0"/>
                <a:cs typeface="Times New Roman" panose="02020603050405020304" pitchFamily="18" charset="0"/>
              </a:rPr>
              <a:t>Biển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chỉ</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dẫn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biển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cung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cấp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thông</a:t>
            </a:r>
            <a:r>
              <a:rPr lang="en-US" sz="2400" dirty="0">
                <a:solidFill>
                  <a:schemeClr val="tx2"/>
                </a:solidFill>
                <a:latin typeface="Times New Roman" panose="02020603050405020304" pitchFamily="18" charset="0"/>
                <a:cs typeface="Times New Roman" panose="02020603050405020304" pitchFamily="18" charset="0"/>
              </a:rPr>
              <a:t> tin </a:t>
            </a:r>
            <a:r>
              <a:rPr lang="en-US" sz="2400" dirty="0" err="1">
                <a:solidFill>
                  <a:schemeClr val="tx2"/>
                </a:solidFill>
                <a:latin typeface="Times New Roman" panose="02020603050405020304" pitchFamily="18" charset="0"/>
                <a:cs typeface="Times New Roman" panose="02020603050405020304" pitchFamily="18" charset="0"/>
              </a:rPr>
              <a:t>cần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thiết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trên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đường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người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phương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tiện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tham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giao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thông</a:t>
            </a:r>
            <a:r>
              <a:rPr lang="en-US" sz="2400" dirty="0">
                <a:solidFill>
                  <a:schemeClr val="tx2"/>
                </a:solidFill>
                <a:latin typeface="Times New Roman" panose="02020603050405020304" pitchFamily="18" charset="0"/>
                <a:cs typeface="Times New Roman" panose="02020603050405020304" pitchFamily="18" charset="0"/>
              </a:rPr>
              <a:t>.</a:t>
            </a:r>
          </a:p>
        </p:txBody>
      </p:sp>
      <p:pic>
        <p:nvPicPr>
          <p:cNvPr id="1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3541" b="-294"/>
          <a:stretch/>
        </p:blipFill>
        <p:spPr>
          <a:xfrm>
            <a:off x="0" y="0"/>
            <a:ext cx="2619375" cy="731211"/>
          </a:xfrm>
          <a:prstGeom prst="rect">
            <a:avLst/>
          </a:prstGeom>
        </p:spPr>
      </p:pic>
      <p:pic>
        <p:nvPicPr>
          <p:cNvPr id="4" name="Picture 3">
            <a:extLst>
              <a:ext uri="{FF2B5EF4-FFF2-40B4-BE49-F238E27FC236}">
                <a16:creationId xmlns:a16="http://schemas.microsoft.com/office/drawing/2014/main" id="{62D4479D-9368-4B0F-BCDE-662BC5BF85B9}"/>
              </a:ext>
            </a:extLst>
          </p:cNvPr>
          <p:cNvPicPr>
            <a:picLocks noChangeAspect="1"/>
          </p:cNvPicPr>
          <p:nvPr/>
        </p:nvPicPr>
        <p:blipFill>
          <a:blip r:embed="rId10"/>
          <a:stretch>
            <a:fillRect/>
          </a:stretch>
        </p:blipFill>
        <p:spPr>
          <a:xfrm>
            <a:off x="2619375" y="293467"/>
            <a:ext cx="4204698" cy="3196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307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5DAC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18A432-1302-4A31-B7B5-4D899A78F295}"/>
              </a:ext>
            </a:extLst>
          </p:cNvPr>
          <p:cNvPicPr>
            <a:picLocks noChangeAspect="1"/>
          </p:cNvPicPr>
          <p:nvPr/>
        </p:nvPicPr>
        <p:blipFill>
          <a:blip r:embed="rId2"/>
          <a:stretch>
            <a:fillRect/>
          </a:stretch>
        </p:blipFill>
        <p:spPr>
          <a:xfrm>
            <a:off x="4222916" y="1556878"/>
            <a:ext cx="4754589" cy="2711483"/>
          </a:xfrm>
          <a:prstGeom prst="rect">
            <a:avLst/>
          </a:prstGeom>
        </p:spPr>
      </p:pic>
      <p:sp>
        <p:nvSpPr>
          <p:cNvPr id="4" name="TextBox 3"/>
          <p:cNvSpPr txBox="1"/>
          <p:nvPr/>
        </p:nvSpPr>
        <p:spPr>
          <a:xfrm>
            <a:off x="236794" y="2089856"/>
            <a:ext cx="3786670" cy="2123658"/>
          </a:xfrm>
          <a:prstGeom prst="rect">
            <a:avLst/>
          </a:prstGeom>
          <a:noFill/>
        </p:spPr>
        <p:txBody>
          <a:bodyPr wrap="square" rtlCol="0">
            <a:spAutoFit/>
          </a:bodyPr>
          <a:lstStyle/>
          <a:p>
            <a:pPr algn="just"/>
            <a:r>
              <a:rPr lang="en-US" sz="2200" b="1" i="1" dirty="0" err="1">
                <a:solidFill>
                  <a:srgbClr val="25325E"/>
                </a:solidFill>
                <a:latin typeface="Times New Roman" panose="02020603050405020304" pitchFamily="18" charset="0"/>
                <a:cs typeface="Times New Roman" panose="02020603050405020304" pitchFamily="18" charset="0"/>
              </a:rPr>
              <a:t>Biển</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báo</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hiệu</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giao</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thông</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cung</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cấp</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những</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thông</a:t>
            </a:r>
            <a:r>
              <a:rPr lang="en-US" sz="2200" b="1" i="1" dirty="0">
                <a:solidFill>
                  <a:srgbClr val="25325E"/>
                </a:solidFill>
                <a:latin typeface="Times New Roman" panose="02020603050405020304" pitchFamily="18" charset="0"/>
                <a:cs typeface="Times New Roman" panose="02020603050405020304" pitchFamily="18" charset="0"/>
              </a:rPr>
              <a:t> tin </a:t>
            </a:r>
            <a:r>
              <a:rPr lang="en-US" sz="2200" b="1" i="1" dirty="0" err="1">
                <a:solidFill>
                  <a:srgbClr val="25325E"/>
                </a:solidFill>
                <a:latin typeface="Times New Roman" panose="02020603050405020304" pitchFamily="18" charset="0"/>
                <a:cs typeface="Times New Roman" panose="02020603050405020304" pitchFamily="18" charset="0"/>
              </a:rPr>
              <a:t>cần</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thiết</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cho</a:t>
            </a:r>
            <a:r>
              <a:rPr lang="en-US" sz="2200" b="1" i="1" dirty="0">
                <a:solidFill>
                  <a:srgbClr val="25325E"/>
                </a:solidFill>
                <a:latin typeface="Times New Roman" panose="02020603050405020304" pitchFamily="18" charset="0"/>
                <a:cs typeface="Times New Roman" panose="02020603050405020304" pitchFamily="18" charset="0"/>
              </a:rPr>
              <a:t> ng</a:t>
            </a:r>
            <a:r>
              <a:rPr lang="vi-VN" sz="2200" b="1" i="1" dirty="0">
                <a:solidFill>
                  <a:srgbClr val="25325E"/>
                </a:solidFill>
                <a:latin typeface="Times New Roman" panose="02020603050405020304" pitchFamily="18" charset="0"/>
                <a:cs typeface="Times New Roman" panose="02020603050405020304" pitchFamily="18" charset="0"/>
              </a:rPr>
              <a:t>ư</a:t>
            </a:r>
            <a:r>
              <a:rPr lang="en-US" sz="2200" b="1" i="1" dirty="0" err="1">
                <a:solidFill>
                  <a:srgbClr val="25325E"/>
                </a:solidFill>
                <a:latin typeface="Times New Roman" panose="02020603050405020304" pitchFamily="18" charset="0"/>
                <a:cs typeface="Times New Roman" panose="02020603050405020304" pitchFamily="18" charset="0"/>
              </a:rPr>
              <a:t>ời</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đi</a:t>
            </a:r>
            <a:r>
              <a:rPr lang="en-US" sz="2200" b="1" i="1" dirty="0">
                <a:solidFill>
                  <a:srgbClr val="25325E"/>
                </a:solidFill>
                <a:latin typeface="Times New Roman" panose="02020603050405020304" pitchFamily="18" charset="0"/>
                <a:cs typeface="Times New Roman" panose="02020603050405020304" pitchFamily="18" charset="0"/>
              </a:rPr>
              <a:t> đ</a:t>
            </a:r>
            <a:r>
              <a:rPr lang="vi-VN" sz="2200" b="1" i="1" dirty="0">
                <a:solidFill>
                  <a:srgbClr val="25325E"/>
                </a:solidFill>
                <a:latin typeface="Times New Roman" panose="02020603050405020304" pitchFamily="18" charset="0"/>
                <a:cs typeface="Times New Roman" panose="02020603050405020304" pitchFamily="18" charset="0"/>
              </a:rPr>
              <a:t>ư</a:t>
            </a:r>
            <a:r>
              <a:rPr lang="en-US" sz="2200" b="1" i="1" dirty="0" err="1">
                <a:solidFill>
                  <a:srgbClr val="25325E"/>
                </a:solidFill>
                <a:latin typeface="Times New Roman" panose="02020603050405020304" pitchFamily="18" charset="0"/>
                <a:cs typeface="Times New Roman" panose="02020603050405020304" pitchFamily="18" charset="0"/>
              </a:rPr>
              <a:t>ờng</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Vì</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vậy</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khi</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tham</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gia</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giao</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thông</a:t>
            </a:r>
            <a:r>
              <a:rPr lang="en-US" sz="2200" b="1" i="1" dirty="0">
                <a:solidFill>
                  <a:srgbClr val="25325E"/>
                </a:solidFill>
                <a:latin typeface="Times New Roman" panose="02020603050405020304" pitchFamily="18" charset="0"/>
                <a:cs typeface="Times New Roman" panose="02020603050405020304" pitchFamily="18" charset="0"/>
              </a:rPr>
              <a:t> ta </a:t>
            </a:r>
            <a:r>
              <a:rPr lang="en-US" sz="2200" b="1" i="1" dirty="0" err="1">
                <a:solidFill>
                  <a:srgbClr val="25325E"/>
                </a:solidFill>
                <a:latin typeface="Times New Roman" panose="02020603050405020304" pitchFamily="18" charset="0"/>
                <a:cs typeface="Times New Roman" panose="02020603050405020304" pitchFamily="18" charset="0"/>
              </a:rPr>
              <a:t>phải</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tuân</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theo</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sự</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chỉ</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dẫn</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của</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biển</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báo</a:t>
            </a:r>
            <a:r>
              <a:rPr lang="en-US" sz="2200" b="1" i="1" dirty="0">
                <a:solidFill>
                  <a:srgbClr val="25325E"/>
                </a:solidFill>
                <a:latin typeface="Times New Roman" panose="02020603050405020304" pitchFamily="18" charset="0"/>
                <a:cs typeface="Times New Roman" panose="02020603050405020304" pitchFamily="18" charset="0"/>
              </a:rPr>
              <a:t> </a:t>
            </a:r>
            <a:r>
              <a:rPr lang="en-US" sz="2200" b="1" i="1" dirty="0" err="1">
                <a:solidFill>
                  <a:srgbClr val="25325E"/>
                </a:solidFill>
                <a:latin typeface="Times New Roman" panose="02020603050405020304" pitchFamily="18" charset="0"/>
                <a:cs typeface="Times New Roman" panose="02020603050405020304" pitchFamily="18" charset="0"/>
              </a:rPr>
              <a:t>hiệu</a:t>
            </a:r>
            <a:r>
              <a:rPr lang="en-US" sz="2200" b="1" i="1" dirty="0">
                <a:solidFill>
                  <a:srgbClr val="25325E"/>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56868" y="1171185"/>
            <a:ext cx="4126810" cy="707886"/>
          </a:xfrm>
          <a:prstGeom prst="rect">
            <a:avLst/>
          </a:prstGeom>
          <a:noFill/>
        </p:spPr>
        <p:txBody>
          <a:bodyPr wrap="square" rtlCol="0">
            <a:spAutoFit/>
          </a:bodyPr>
          <a:lstStyle/>
          <a:p>
            <a:r>
              <a:rPr lang="en-US" sz="4000" b="1" dirty="0" err="1">
                <a:solidFill>
                  <a:schemeClr val="bg1"/>
                </a:solidFill>
                <a:latin typeface="Calibri" panose="020F0502020204030204" pitchFamily="34" charset="0"/>
                <a:cs typeface="Calibri" panose="020F0502020204030204" pitchFamily="34" charset="0"/>
              </a:rPr>
              <a:t>KẾT</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LUẬN</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96027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23229-CC30-4CEA-B2DA-022C9EFF0B56}"/>
              </a:ext>
            </a:extLst>
          </p:cNvPr>
          <p:cNvPicPr>
            <a:picLocks noChangeAspect="1"/>
          </p:cNvPicPr>
          <p:nvPr/>
        </p:nvPicPr>
        <p:blipFill>
          <a:blip r:embed="rId2"/>
          <a:stretch>
            <a:fillRect/>
          </a:stretch>
        </p:blipFill>
        <p:spPr>
          <a:xfrm>
            <a:off x="4000500" y="0"/>
            <a:ext cx="5143500" cy="5143500"/>
          </a:xfrm>
          <a:prstGeom prst="rect">
            <a:avLst/>
          </a:prstGeom>
        </p:spPr>
      </p:pic>
      <p:sp>
        <p:nvSpPr>
          <p:cNvPr id="4" name="Google Shape;56;p15">
            <a:extLst>
              <a:ext uri="{FF2B5EF4-FFF2-40B4-BE49-F238E27FC236}">
                <a16:creationId xmlns:a16="http://schemas.microsoft.com/office/drawing/2014/main" id="{5F27D215-3C71-4B65-9B65-B53F10E46E91}"/>
              </a:ext>
            </a:extLst>
          </p:cNvPr>
          <p:cNvSpPr txBox="1">
            <a:spLocks/>
          </p:cNvSpPr>
          <p:nvPr/>
        </p:nvSpPr>
        <p:spPr>
          <a:xfrm>
            <a:off x="580676" y="1700578"/>
            <a:ext cx="4572000" cy="17423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rgbClr val="95DAC1"/>
                </a:solidFill>
                <a:latin typeface="Calibri" panose="020F0502020204030204" pitchFamily="34" charset="0"/>
                <a:cs typeface="Calibri" panose="020F0502020204030204" pitchFamily="34" charset="0"/>
              </a:rPr>
              <a:t>TRÒ CH</a:t>
            </a:r>
            <a:r>
              <a:rPr lang="vi-VN" sz="4000" b="1" dirty="0">
                <a:solidFill>
                  <a:srgbClr val="95DAC1"/>
                </a:solidFill>
                <a:latin typeface="Calibri" panose="020F0502020204030204" pitchFamily="34" charset="0"/>
                <a:cs typeface="Calibri" panose="020F0502020204030204" pitchFamily="34" charset="0"/>
              </a:rPr>
              <a:t>Ơ</a:t>
            </a:r>
            <a:r>
              <a:rPr lang="en-US" sz="4000" b="1" dirty="0">
                <a:solidFill>
                  <a:srgbClr val="95DAC1"/>
                </a:solidFill>
                <a:latin typeface="Calibri" panose="020F0502020204030204" pitchFamily="34" charset="0"/>
                <a:cs typeface="Calibri" panose="020F0502020204030204" pitchFamily="34" charset="0"/>
              </a:rPr>
              <a:t>I</a:t>
            </a:r>
          </a:p>
          <a:p>
            <a:r>
              <a:rPr lang="en-US" sz="4000" b="1" i="1" dirty="0">
                <a:solidFill>
                  <a:schemeClr val="accent3">
                    <a:lumMod val="75000"/>
                  </a:schemeClr>
                </a:solidFill>
                <a:latin typeface="Calibri" panose="020F0502020204030204" pitchFamily="34" charset="0"/>
                <a:cs typeface="Calibri" panose="020F0502020204030204" pitchFamily="34" charset="0"/>
              </a:rPr>
              <a:t>“TÔI LÀ AI?”</a:t>
            </a:r>
          </a:p>
        </p:txBody>
      </p:sp>
    </p:spTree>
    <p:extLst>
      <p:ext uri="{BB962C8B-B14F-4D97-AF65-F5344CB8AC3E}">
        <p14:creationId xmlns:p14="http://schemas.microsoft.com/office/powerpoint/2010/main" val="329152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E6FD6003-30C8-4DA8-A56F-11BFA8B192E0}"/>
              </a:ext>
            </a:extLst>
          </p:cNvPr>
          <p:cNvSpPr/>
          <p:nvPr/>
        </p:nvSpPr>
        <p:spPr>
          <a:xfrm>
            <a:off x="343967" y="0"/>
            <a:ext cx="5262506" cy="3851565"/>
          </a:xfrm>
          <a:prstGeom prst="wedgeEllipseCallout">
            <a:avLst>
              <a:gd name="adj1" fmla="val -53033"/>
              <a:gd name="adj2" fmla="val 405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8B0205-A153-4BDC-9615-19D94BC2EB55}"/>
              </a:ext>
            </a:extLst>
          </p:cNvPr>
          <p:cNvSpPr txBox="1"/>
          <p:nvPr/>
        </p:nvSpPr>
        <p:spPr>
          <a:xfrm>
            <a:off x="2004291" y="1357745"/>
            <a:ext cx="2567709" cy="1893455"/>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EC41F5EB-ABC9-403A-BDDA-F79F99E95F99}"/>
              </a:ext>
            </a:extLst>
          </p:cNvPr>
          <p:cNvSpPr txBox="1"/>
          <p:nvPr/>
        </p:nvSpPr>
        <p:spPr>
          <a:xfrm>
            <a:off x="794327" y="796368"/>
            <a:ext cx="4655127" cy="2308324"/>
          </a:xfrm>
          <a:prstGeom prst="rect">
            <a:avLst/>
          </a:prstGeom>
          <a:noFill/>
        </p:spPr>
        <p:txBody>
          <a:bodyPr wrap="square" rtlCol="0">
            <a:spAutoFit/>
          </a:bodyPr>
          <a:lstStyle/>
          <a:p>
            <a:r>
              <a:rPr lang="vi-VN" sz="1800" dirty="0">
                <a:solidFill>
                  <a:srgbClr val="333333"/>
                </a:solidFill>
                <a:latin typeface="+mj-lt"/>
              </a:rPr>
              <a:t>Xin chào các bạn!</a:t>
            </a:r>
            <a:br>
              <a:rPr lang="vi-VN" sz="1800" dirty="0">
                <a:latin typeface="+mj-lt"/>
              </a:rPr>
            </a:br>
            <a:r>
              <a:rPr lang="vi-VN" sz="1800" dirty="0">
                <a:solidFill>
                  <a:srgbClr val="333333"/>
                </a:solidFill>
                <a:latin typeface="+mj-lt"/>
              </a:rPr>
              <a:t>Tôi là một biển báo giao thông đường bộ. Mỗi khi ra đường, mọi người dân đều không muốn nhìn thấy tôi đâu vì nếu thấy tôi mọi người đều rất lo lắng. Tôi có hình chữ nhật, nền màu xanh lam, ở trong có hình chữ nhật màu trắng và hình chữ thập màu đỏ. Đố các bạn tôi chính là biển báo nào?</a:t>
            </a:r>
            <a:endParaRPr lang="en-US" sz="1800" dirty="0">
              <a:latin typeface="+mj-lt"/>
            </a:endParaRPr>
          </a:p>
        </p:txBody>
      </p:sp>
      <p:pic>
        <p:nvPicPr>
          <p:cNvPr id="8194" name="Picture 2" descr="Biển Chỉ Dẫn 426 Trạm Cấp Cứu | Biển Báo Hiệu Đường Bộ | Bảng Báo Hiệu Giao  Thông | Biển Chỉ Dẫn | Bảng Tên Đường">
            <a:extLst>
              <a:ext uri="{FF2B5EF4-FFF2-40B4-BE49-F238E27FC236}">
                <a16:creationId xmlns:a16="http://schemas.microsoft.com/office/drawing/2014/main" id="{D276BA75-C205-4811-BB41-2017EA402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98" y="11080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E88AF9-DBAE-45EF-A043-5414CAFDB341}"/>
              </a:ext>
            </a:extLst>
          </p:cNvPr>
          <p:cNvSpPr txBox="1"/>
          <p:nvPr/>
        </p:nvSpPr>
        <p:spPr>
          <a:xfrm>
            <a:off x="4907052" y="3465814"/>
            <a:ext cx="4322618" cy="1200329"/>
          </a:xfrm>
          <a:prstGeom prst="rect">
            <a:avLst/>
          </a:prstGeom>
          <a:noFill/>
        </p:spPr>
        <p:txBody>
          <a:bodyPr wrap="square" rtlCol="0">
            <a:spAutoFit/>
          </a:bodyPr>
          <a:lstStyle/>
          <a:p>
            <a:r>
              <a:rPr lang="en-US" sz="1800" dirty="0" err="1">
                <a:solidFill>
                  <a:srgbClr val="003D5B"/>
                </a:solidFill>
                <a:latin typeface="+mj-lt"/>
              </a:rPr>
              <a:t>Biển</a:t>
            </a:r>
            <a:r>
              <a:rPr lang="en-US" sz="1800" dirty="0">
                <a:solidFill>
                  <a:srgbClr val="003D5B"/>
                </a:solidFill>
                <a:latin typeface="+mj-lt"/>
              </a:rPr>
              <a:t> </a:t>
            </a:r>
            <a:r>
              <a:rPr lang="en-US" sz="1800" dirty="0" err="1">
                <a:solidFill>
                  <a:srgbClr val="003D5B"/>
                </a:solidFill>
                <a:latin typeface="+mj-lt"/>
              </a:rPr>
              <a:t>hiệu</a:t>
            </a:r>
            <a:r>
              <a:rPr lang="en-US" sz="1800" dirty="0">
                <a:solidFill>
                  <a:srgbClr val="003D5B"/>
                </a:solidFill>
                <a:latin typeface="+mj-lt"/>
              </a:rPr>
              <a:t> </a:t>
            </a:r>
            <a:r>
              <a:rPr lang="en-US" sz="1800" dirty="0" err="1">
                <a:solidFill>
                  <a:srgbClr val="003D5B"/>
                </a:solidFill>
                <a:latin typeface="+mj-lt"/>
              </a:rPr>
              <a:t>số</a:t>
            </a:r>
            <a:r>
              <a:rPr lang="en-US" sz="1800" dirty="0">
                <a:solidFill>
                  <a:srgbClr val="003D5B"/>
                </a:solidFill>
                <a:latin typeface="+mj-lt"/>
              </a:rPr>
              <a:t> 426</a:t>
            </a:r>
          </a:p>
          <a:p>
            <a:r>
              <a:rPr lang="en-US" sz="1800" dirty="0" err="1">
                <a:solidFill>
                  <a:srgbClr val="003D5B"/>
                </a:solidFill>
                <a:latin typeface="+mj-lt"/>
              </a:rPr>
              <a:t>Tên</a:t>
            </a:r>
            <a:r>
              <a:rPr lang="en-US" sz="1800" dirty="0">
                <a:solidFill>
                  <a:srgbClr val="003D5B"/>
                </a:solidFill>
                <a:latin typeface="+mj-lt"/>
              </a:rPr>
              <a:t> </a:t>
            </a:r>
            <a:r>
              <a:rPr lang="en-US" sz="1800" dirty="0" err="1">
                <a:solidFill>
                  <a:srgbClr val="003D5B"/>
                </a:solidFill>
                <a:latin typeface="+mj-lt"/>
              </a:rPr>
              <a:t>biển</a:t>
            </a:r>
            <a:r>
              <a:rPr lang="en-US" sz="1800" dirty="0">
                <a:solidFill>
                  <a:srgbClr val="003D5B"/>
                </a:solidFill>
                <a:latin typeface="+mj-lt"/>
              </a:rPr>
              <a:t> </a:t>
            </a:r>
            <a:r>
              <a:rPr lang="en-US" sz="1800" dirty="0" err="1">
                <a:solidFill>
                  <a:srgbClr val="003D5B"/>
                </a:solidFill>
                <a:latin typeface="+mj-lt"/>
              </a:rPr>
              <a:t>hiệu</a:t>
            </a:r>
            <a:r>
              <a:rPr lang="en-US" sz="1800" dirty="0">
                <a:solidFill>
                  <a:srgbClr val="003D5B"/>
                </a:solidFill>
                <a:latin typeface="+mj-lt"/>
              </a:rPr>
              <a:t>: </a:t>
            </a:r>
            <a:r>
              <a:rPr lang="en-US" sz="1800" b="1" dirty="0" err="1">
                <a:solidFill>
                  <a:srgbClr val="003D5B"/>
                </a:solidFill>
                <a:latin typeface="+mj-lt"/>
              </a:rPr>
              <a:t>Trạm</a:t>
            </a:r>
            <a:r>
              <a:rPr lang="en-US" sz="1800" b="1" dirty="0">
                <a:solidFill>
                  <a:srgbClr val="003D5B"/>
                </a:solidFill>
                <a:latin typeface="+mj-lt"/>
              </a:rPr>
              <a:t> </a:t>
            </a:r>
            <a:r>
              <a:rPr lang="en-US" sz="1800" b="1" dirty="0" err="1">
                <a:solidFill>
                  <a:srgbClr val="003D5B"/>
                </a:solidFill>
                <a:latin typeface="+mj-lt"/>
              </a:rPr>
              <a:t>cấp</a:t>
            </a:r>
            <a:r>
              <a:rPr lang="en-US" sz="1800" b="1" dirty="0">
                <a:solidFill>
                  <a:srgbClr val="003D5B"/>
                </a:solidFill>
                <a:latin typeface="+mj-lt"/>
              </a:rPr>
              <a:t> </a:t>
            </a:r>
            <a:r>
              <a:rPr lang="en-US" sz="1800" b="1" dirty="0" err="1">
                <a:solidFill>
                  <a:srgbClr val="003D5B"/>
                </a:solidFill>
                <a:latin typeface="+mj-lt"/>
              </a:rPr>
              <a:t>cứu</a:t>
            </a:r>
            <a:endParaRPr lang="en-US" sz="1800" b="1" dirty="0">
              <a:solidFill>
                <a:srgbClr val="003D5B"/>
              </a:solidFill>
              <a:latin typeface="+mj-lt"/>
            </a:endParaRPr>
          </a:p>
          <a:p>
            <a:r>
              <a:rPr lang="en-US" sz="1800" dirty="0" err="1">
                <a:solidFill>
                  <a:srgbClr val="003D5B"/>
                </a:solidFill>
                <a:latin typeface="+mj-lt"/>
              </a:rPr>
              <a:t>Để</a:t>
            </a:r>
            <a:r>
              <a:rPr lang="en-US" sz="1800" dirty="0">
                <a:solidFill>
                  <a:srgbClr val="003D5B"/>
                </a:solidFill>
                <a:latin typeface="+mj-lt"/>
              </a:rPr>
              <a:t> </a:t>
            </a:r>
            <a:r>
              <a:rPr lang="en-US" sz="1800" dirty="0" err="1">
                <a:solidFill>
                  <a:srgbClr val="003D5B"/>
                </a:solidFill>
                <a:latin typeface="+mj-lt"/>
              </a:rPr>
              <a:t>chỉ</a:t>
            </a:r>
            <a:r>
              <a:rPr lang="en-US" sz="1800" dirty="0">
                <a:solidFill>
                  <a:srgbClr val="003D5B"/>
                </a:solidFill>
                <a:latin typeface="+mj-lt"/>
              </a:rPr>
              <a:t> </a:t>
            </a:r>
            <a:r>
              <a:rPr lang="en-US" sz="1800" dirty="0" err="1">
                <a:solidFill>
                  <a:srgbClr val="003D5B"/>
                </a:solidFill>
                <a:latin typeface="+mj-lt"/>
              </a:rPr>
              <a:t>dẫn</a:t>
            </a:r>
            <a:r>
              <a:rPr lang="en-US" sz="1800" dirty="0">
                <a:solidFill>
                  <a:srgbClr val="003D5B"/>
                </a:solidFill>
                <a:latin typeface="+mj-lt"/>
              </a:rPr>
              <a:t> </a:t>
            </a:r>
            <a:r>
              <a:rPr lang="en-US" sz="1800" dirty="0" err="1">
                <a:solidFill>
                  <a:srgbClr val="003D5B"/>
                </a:solidFill>
                <a:latin typeface="+mj-lt"/>
              </a:rPr>
              <a:t>những</a:t>
            </a:r>
            <a:r>
              <a:rPr lang="en-US" sz="1800" dirty="0">
                <a:solidFill>
                  <a:srgbClr val="003D5B"/>
                </a:solidFill>
                <a:latin typeface="+mj-lt"/>
              </a:rPr>
              <a:t> </a:t>
            </a:r>
            <a:r>
              <a:rPr lang="en-US" sz="1800" dirty="0" err="1">
                <a:solidFill>
                  <a:srgbClr val="003D5B"/>
                </a:solidFill>
                <a:latin typeface="+mj-lt"/>
              </a:rPr>
              <a:t>chỗ</a:t>
            </a:r>
            <a:r>
              <a:rPr lang="en-US" sz="1800" dirty="0">
                <a:solidFill>
                  <a:srgbClr val="003D5B"/>
                </a:solidFill>
                <a:latin typeface="+mj-lt"/>
              </a:rPr>
              <a:t> </a:t>
            </a:r>
            <a:r>
              <a:rPr lang="en-US" sz="1800" dirty="0" err="1">
                <a:solidFill>
                  <a:srgbClr val="003D5B"/>
                </a:solidFill>
                <a:latin typeface="+mj-lt"/>
              </a:rPr>
              <a:t>có</a:t>
            </a:r>
            <a:r>
              <a:rPr lang="en-US" sz="1800" dirty="0">
                <a:solidFill>
                  <a:srgbClr val="003D5B"/>
                </a:solidFill>
                <a:latin typeface="+mj-lt"/>
              </a:rPr>
              <a:t> </a:t>
            </a:r>
            <a:r>
              <a:rPr lang="en-US" sz="1800" dirty="0" err="1">
                <a:solidFill>
                  <a:srgbClr val="003D5B"/>
                </a:solidFill>
                <a:latin typeface="+mj-lt"/>
              </a:rPr>
              <a:t>trạm</a:t>
            </a:r>
            <a:r>
              <a:rPr lang="en-US" sz="1800" dirty="0">
                <a:solidFill>
                  <a:srgbClr val="003D5B"/>
                </a:solidFill>
                <a:latin typeface="+mj-lt"/>
              </a:rPr>
              <a:t> </a:t>
            </a:r>
            <a:r>
              <a:rPr lang="en-US" sz="1800" dirty="0" err="1">
                <a:solidFill>
                  <a:srgbClr val="003D5B"/>
                </a:solidFill>
                <a:latin typeface="+mj-lt"/>
              </a:rPr>
              <a:t>cấp</a:t>
            </a:r>
            <a:r>
              <a:rPr lang="en-US" sz="1800" dirty="0">
                <a:solidFill>
                  <a:srgbClr val="003D5B"/>
                </a:solidFill>
                <a:latin typeface="+mj-lt"/>
              </a:rPr>
              <a:t> </a:t>
            </a:r>
            <a:r>
              <a:rPr lang="en-US" sz="1800" dirty="0" err="1">
                <a:solidFill>
                  <a:srgbClr val="003D5B"/>
                </a:solidFill>
                <a:latin typeface="+mj-lt"/>
              </a:rPr>
              <a:t>cứu</a:t>
            </a:r>
            <a:r>
              <a:rPr lang="en-US" sz="1800" dirty="0">
                <a:solidFill>
                  <a:srgbClr val="003D5B"/>
                </a:solidFill>
                <a:latin typeface="+mj-lt"/>
              </a:rPr>
              <a:t> y </a:t>
            </a:r>
            <a:r>
              <a:rPr lang="en-US" sz="1800" dirty="0" err="1">
                <a:solidFill>
                  <a:srgbClr val="003D5B"/>
                </a:solidFill>
                <a:latin typeface="+mj-lt"/>
              </a:rPr>
              <a:t>tế</a:t>
            </a:r>
            <a:r>
              <a:rPr lang="en-US" sz="1800" dirty="0">
                <a:solidFill>
                  <a:srgbClr val="003D5B"/>
                </a:solidFill>
                <a:latin typeface="+mj-lt"/>
              </a:rPr>
              <a:t> ở </a:t>
            </a:r>
            <a:r>
              <a:rPr lang="en-US" sz="1800" dirty="0" err="1">
                <a:solidFill>
                  <a:srgbClr val="003D5B"/>
                </a:solidFill>
                <a:latin typeface="+mj-lt"/>
              </a:rPr>
              <a:t>gần</a:t>
            </a:r>
            <a:r>
              <a:rPr lang="en-US" sz="1800" dirty="0">
                <a:solidFill>
                  <a:srgbClr val="003D5B"/>
                </a:solidFill>
                <a:latin typeface="+mj-lt"/>
              </a:rPr>
              <a:t> đ</a:t>
            </a:r>
            <a:r>
              <a:rPr lang="vi-VN" sz="1800" dirty="0">
                <a:solidFill>
                  <a:srgbClr val="003D5B"/>
                </a:solidFill>
                <a:latin typeface="+mj-lt"/>
              </a:rPr>
              <a:t>ư</a:t>
            </a:r>
            <a:r>
              <a:rPr lang="en-US" sz="1800" dirty="0" err="1">
                <a:solidFill>
                  <a:srgbClr val="003D5B"/>
                </a:solidFill>
                <a:latin typeface="+mj-lt"/>
              </a:rPr>
              <a:t>ờng</a:t>
            </a:r>
            <a:r>
              <a:rPr lang="en-US" sz="1800" dirty="0">
                <a:solidFill>
                  <a:srgbClr val="003D5B"/>
                </a:solidFill>
                <a:latin typeface="+mj-lt"/>
              </a:rPr>
              <a:t>.</a:t>
            </a:r>
          </a:p>
        </p:txBody>
      </p:sp>
    </p:spTree>
    <p:extLst>
      <p:ext uri="{BB962C8B-B14F-4D97-AF65-F5344CB8AC3E}">
        <p14:creationId xmlns:p14="http://schemas.microsoft.com/office/powerpoint/2010/main" val="1699029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E6FD6003-30C8-4DA8-A56F-11BFA8B192E0}"/>
              </a:ext>
            </a:extLst>
          </p:cNvPr>
          <p:cNvSpPr/>
          <p:nvPr/>
        </p:nvSpPr>
        <p:spPr>
          <a:xfrm>
            <a:off x="343967" y="1"/>
            <a:ext cx="5262506" cy="3768435"/>
          </a:xfrm>
          <a:prstGeom prst="wedgeEllipseCallout">
            <a:avLst>
              <a:gd name="adj1" fmla="val -54613"/>
              <a:gd name="adj2" fmla="val 343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8B0205-A153-4BDC-9615-19D94BC2EB55}"/>
              </a:ext>
            </a:extLst>
          </p:cNvPr>
          <p:cNvSpPr txBox="1"/>
          <p:nvPr/>
        </p:nvSpPr>
        <p:spPr>
          <a:xfrm>
            <a:off x="2004291" y="1357745"/>
            <a:ext cx="2567709" cy="1893455"/>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EC41F5EB-ABC9-403A-BDDA-F79F99E95F99}"/>
              </a:ext>
            </a:extLst>
          </p:cNvPr>
          <p:cNvSpPr txBox="1"/>
          <p:nvPr/>
        </p:nvSpPr>
        <p:spPr>
          <a:xfrm>
            <a:off x="1270636" y="591556"/>
            <a:ext cx="4308128" cy="2585323"/>
          </a:xfrm>
          <a:prstGeom prst="rect">
            <a:avLst/>
          </a:prstGeom>
          <a:noFill/>
        </p:spPr>
        <p:txBody>
          <a:bodyPr wrap="square" rtlCol="0">
            <a:spAutoFit/>
          </a:bodyPr>
          <a:lstStyle/>
          <a:p>
            <a:r>
              <a:rPr lang="vi-VN" sz="1800" dirty="0">
                <a:solidFill>
                  <a:srgbClr val="333333"/>
                </a:solidFill>
                <a:latin typeface="+mj-lt"/>
              </a:rPr>
              <a:t>Xin chào các bạn!</a:t>
            </a:r>
          </a:p>
          <a:p>
            <a:r>
              <a:rPr lang="vi-VN" sz="1800" dirty="0">
                <a:solidFill>
                  <a:srgbClr val="333333"/>
                </a:solidFill>
                <a:latin typeface="+mj-lt"/>
              </a:rPr>
              <a:t>Còn tôi cũng là một biển báo hiệu giao thông đường bộ. Mọi người hay nhìn thấy tôi ở cổng các trường học. Tôi có hình tam giác, viền đỏ, nền vàng, phía trong có hình hai trẻ em màu đen đang dắt tay nhau. Tôi thường báo cho mọi người biết là đoạn đường này thường hay có trẻ em đi ngang qua. Đố các bạn tên tôi là gì?</a:t>
            </a:r>
            <a:endParaRPr lang="en-US" sz="1800" dirty="0">
              <a:latin typeface="+mj-lt"/>
            </a:endParaRPr>
          </a:p>
        </p:txBody>
      </p:sp>
      <p:sp>
        <p:nvSpPr>
          <p:cNvPr id="9" name="TextBox 8">
            <a:extLst>
              <a:ext uri="{FF2B5EF4-FFF2-40B4-BE49-F238E27FC236}">
                <a16:creationId xmlns:a16="http://schemas.microsoft.com/office/drawing/2014/main" id="{88E88AF9-DBAE-45EF-A043-5414CAFDB341}"/>
              </a:ext>
            </a:extLst>
          </p:cNvPr>
          <p:cNvSpPr txBox="1"/>
          <p:nvPr/>
        </p:nvSpPr>
        <p:spPr>
          <a:xfrm>
            <a:off x="4978400" y="3356944"/>
            <a:ext cx="4322618" cy="1754326"/>
          </a:xfrm>
          <a:prstGeom prst="rect">
            <a:avLst/>
          </a:prstGeom>
          <a:noFill/>
        </p:spPr>
        <p:txBody>
          <a:bodyPr wrap="square" rtlCol="0">
            <a:spAutoFit/>
          </a:bodyPr>
          <a:lstStyle/>
          <a:p>
            <a:r>
              <a:rPr lang="en-US" sz="1800" dirty="0" err="1">
                <a:solidFill>
                  <a:srgbClr val="003D5B"/>
                </a:solidFill>
                <a:latin typeface="+mj-lt"/>
              </a:rPr>
              <a:t>Biển</a:t>
            </a:r>
            <a:r>
              <a:rPr lang="en-US" sz="1800" dirty="0">
                <a:solidFill>
                  <a:srgbClr val="003D5B"/>
                </a:solidFill>
                <a:latin typeface="+mj-lt"/>
              </a:rPr>
              <a:t> </a:t>
            </a:r>
            <a:r>
              <a:rPr lang="en-US" sz="1800" dirty="0" err="1">
                <a:solidFill>
                  <a:srgbClr val="003D5B"/>
                </a:solidFill>
                <a:latin typeface="+mj-lt"/>
              </a:rPr>
              <a:t>số</a:t>
            </a:r>
            <a:r>
              <a:rPr lang="en-US" sz="1800" dirty="0">
                <a:solidFill>
                  <a:srgbClr val="003D5B"/>
                </a:solidFill>
                <a:latin typeface="+mj-lt"/>
              </a:rPr>
              <a:t> 225</a:t>
            </a:r>
          </a:p>
          <a:p>
            <a:r>
              <a:rPr lang="en-US" sz="1800" dirty="0" err="1">
                <a:solidFill>
                  <a:srgbClr val="003D5B"/>
                </a:solidFill>
                <a:latin typeface="+mj-lt"/>
              </a:rPr>
              <a:t>Tên</a:t>
            </a:r>
            <a:r>
              <a:rPr lang="en-US" sz="1800" dirty="0">
                <a:solidFill>
                  <a:srgbClr val="003D5B"/>
                </a:solidFill>
                <a:latin typeface="+mj-lt"/>
              </a:rPr>
              <a:t> </a:t>
            </a:r>
            <a:r>
              <a:rPr lang="en-US" sz="1800" dirty="0" err="1">
                <a:solidFill>
                  <a:srgbClr val="003D5B"/>
                </a:solidFill>
                <a:latin typeface="+mj-lt"/>
              </a:rPr>
              <a:t>biển</a:t>
            </a:r>
            <a:r>
              <a:rPr lang="en-US" sz="1800" dirty="0">
                <a:solidFill>
                  <a:srgbClr val="003D5B"/>
                </a:solidFill>
                <a:latin typeface="+mj-lt"/>
              </a:rPr>
              <a:t> </a:t>
            </a:r>
            <a:r>
              <a:rPr lang="en-US" sz="1800" dirty="0" err="1">
                <a:solidFill>
                  <a:srgbClr val="003D5B"/>
                </a:solidFill>
                <a:latin typeface="+mj-lt"/>
              </a:rPr>
              <a:t>hiệu</a:t>
            </a:r>
            <a:r>
              <a:rPr lang="en-US" sz="1800" dirty="0">
                <a:solidFill>
                  <a:srgbClr val="003D5B"/>
                </a:solidFill>
                <a:latin typeface="+mj-lt"/>
              </a:rPr>
              <a:t>: </a:t>
            </a:r>
            <a:r>
              <a:rPr lang="en-US" sz="1800" b="1" dirty="0" err="1">
                <a:solidFill>
                  <a:srgbClr val="003D5B"/>
                </a:solidFill>
                <a:latin typeface="+mj-lt"/>
              </a:rPr>
              <a:t>Trẻ</a:t>
            </a:r>
            <a:r>
              <a:rPr lang="en-US" sz="1800" b="1" dirty="0">
                <a:solidFill>
                  <a:srgbClr val="003D5B"/>
                </a:solidFill>
                <a:latin typeface="+mj-lt"/>
              </a:rPr>
              <a:t> </a:t>
            </a:r>
            <a:r>
              <a:rPr lang="en-US" sz="1800" b="1" dirty="0" err="1">
                <a:solidFill>
                  <a:srgbClr val="003D5B"/>
                </a:solidFill>
                <a:latin typeface="+mj-lt"/>
              </a:rPr>
              <a:t>em</a:t>
            </a:r>
            <a:endParaRPr lang="en-US" sz="1800" b="1" dirty="0">
              <a:solidFill>
                <a:srgbClr val="003D5B"/>
              </a:solidFill>
              <a:latin typeface="+mj-lt"/>
            </a:endParaRPr>
          </a:p>
          <a:p>
            <a:r>
              <a:rPr lang="en-US" sz="1800" dirty="0" err="1">
                <a:solidFill>
                  <a:srgbClr val="003D5B"/>
                </a:solidFill>
                <a:latin typeface="+mj-lt"/>
              </a:rPr>
              <a:t>Báo</a:t>
            </a:r>
            <a:r>
              <a:rPr lang="en-US" sz="1800" dirty="0">
                <a:solidFill>
                  <a:srgbClr val="003D5B"/>
                </a:solidFill>
                <a:latin typeface="+mj-lt"/>
              </a:rPr>
              <a:t> </a:t>
            </a:r>
            <a:r>
              <a:rPr lang="en-US" sz="1800" dirty="0" err="1">
                <a:solidFill>
                  <a:srgbClr val="003D5B"/>
                </a:solidFill>
                <a:latin typeface="+mj-lt"/>
              </a:rPr>
              <a:t>trước</a:t>
            </a:r>
            <a:r>
              <a:rPr lang="en-US" sz="1800" dirty="0">
                <a:solidFill>
                  <a:srgbClr val="003D5B"/>
                </a:solidFill>
                <a:latin typeface="+mj-lt"/>
              </a:rPr>
              <a:t> </a:t>
            </a:r>
            <a:r>
              <a:rPr lang="en-US" sz="1800" dirty="0" err="1">
                <a:solidFill>
                  <a:srgbClr val="003D5B"/>
                </a:solidFill>
                <a:latin typeface="+mj-lt"/>
              </a:rPr>
              <a:t>là</a:t>
            </a:r>
            <a:r>
              <a:rPr lang="en-US" sz="1800" dirty="0">
                <a:solidFill>
                  <a:srgbClr val="003D5B"/>
                </a:solidFill>
                <a:latin typeface="+mj-lt"/>
              </a:rPr>
              <a:t> </a:t>
            </a:r>
            <a:r>
              <a:rPr lang="en-US" sz="1800" dirty="0" err="1">
                <a:solidFill>
                  <a:srgbClr val="003D5B"/>
                </a:solidFill>
                <a:latin typeface="+mj-lt"/>
              </a:rPr>
              <a:t>gần</a:t>
            </a:r>
            <a:r>
              <a:rPr lang="en-US" sz="1800" dirty="0">
                <a:solidFill>
                  <a:srgbClr val="003D5B"/>
                </a:solidFill>
                <a:latin typeface="+mj-lt"/>
              </a:rPr>
              <a:t> </a:t>
            </a:r>
            <a:r>
              <a:rPr lang="en-US" sz="1800" dirty="0" err="1">
                <a:solidFill>
                  <a:srgbClr val="003D5B"/>
                </a:solidFill>
                <a:latin typeface="+mj-lt"/>
              </a:rPr>
              <a:t>đến</a:t>
            </a:r>
            <a:r>
              <a:rPr lang="en-US" sz="1800" dirty="0">
                <a:solidFill>
                  <a:srgbClr val="003D5B"/>
                </a:solidFill>
                <a:latin typeface="+mj-lt"/>
              </a:rPr>
              <a:t> </a:t>
            </a:r>
            <a:r>
              <a:rPr lang="en-US" sz="1800" dirty="0" err="1">
                <a:solidFill>
                  <a:srgbClr val="003D5B"/>
                </a:solidFill>
                <a:latin typeface="+mj-lt"/>
              </a:rPr>
              <a:t>đoạn</a:t>
            </a:r>
            <a:r>
              <a:rPr lang="en-US" sz="1800" dirty="0">
                <a:solidFill>
                  <a:srgbClr val="003D5B"/>
                </a:solidFill>
                <a:latin typeface="+mj-lt"/>
              </a:rPr>
              <a:t> </a:t>
            </a:r>
            <a:r>
              <a:rPr lang="en-US" sz="1800" dirty="0" err="1">
                <a:solidFill>
                  <a:srgbClr val="003D5B"/>
                </a:solidFill>
                <a:latin typeface="+mj-lt"/>
              </a:rPr>
              <a:t>đường</a:t>
            </a:r>
            <a:r>
              <a:rPr lang="en-US" sz="1800" dirty="0">
                <a:solidFill>
                  <a:srgbClr val="003D5B"/>
                </a:solidFill>
                <a:latin typeface="+mj-lt"/>
              </a:rPr>
              <a:t> </a:t>
            </a:r>
            <a:r>
              <a:rPr lang="en-US" sz="1800" dirty="0" err="1">
                <a:solidFill>
                  <a:srgbClr val="003D5B"/>
                </a:solidFill>
                <a:latin typeface="+mj-lt"/>
              </a:rPr>
              <a:t>thường</a:t>
            </a:r>
            <a:r>
              <a:rPr lang="en-US" sz="1800" dirty="0">
                <a:solidFill>
                  <a:srgbClr val="003D5B"/>
                </a:solidFill>
                <a:latin typeface="+mj-lt"/>
              </a:rPr>
              <a:t> </a:t>
            </a:r>
            <a:r>
              <a:rPr lang="en-US" sz="1800" dirty="0" err="1">
                <a:solidFill>
                  <a:srgbClr val="003D5B"/>
                </a:solidFill>
                <a:latin typeface="+mj-lt"/>
              </a:rPr>
              <a:t>có</a:t>
            </a:r>
            <a:r>
              <a:rPr lang="en-US" sz="1800" dirty="0">
                <a:solidFill>
                  <a:srgbClr val="003D5B"/>
                </a:solidFill>
                <a:latin typeface="+mj-lt"/>
              </a:rPr>
              <a:t> </a:t>
            </a:r>
            <a:r>
              <a:rPr lang="en-US" sz="1800" dirty="0" err="1">
                <a:solidFill>
                  <a:srgbClr val="003D5B"/>
                </a:solidFill>
                <a:latin typeface="+mj-lt"/>
              </a:rPr>
              <a:t>trẻ</a:t>
            </a:r>
            <a:r>
              <a:rPr lang="en-US" sz="1800" dirty="0">
                <a:solidFill>
                  <a:srgbClr val="003D5B"/>
                </a:solidFill>
                <a:latin typeface="+mj-lt"/>
              </a:rPr>
              <a:t> </a:t>
            </a:r>
            <a:r>
              <a:rPr lang="en-US" sz="1800" dirty="0" err="1">
                <a:solidFill>
                  <a:srgbClr val="003D5B"/>
                </a:solidFill>
                <a:latin typeface="+mj-lt"/>
              </a:rPr>
              <a:t>em</a:t>
            </a:r>
            <a:r>
              <a:rPr lang="en-US" sz="1800" dirty="0">
                <a:solidFill>
                  <a:srgbClr val="003D5B"/>
                </a:solidFill>
                <a:latin typeface="+mj-lt"/>
              </a:rPr>
              <a:t> </a:t>
            </a:r>
            <a:r>
              <a:rPr lang="en-US" sz="1800" dirty="0" err="1">
                <a:solidFill>
                  <a:srgbClr val="003D5B"/>
                </a:solidFill>
                <a:latin typeface="+mj-lt"/>
              </a:rPr>
              <a:t>đi</a:t>
            </a:r>
            <a:r>
              <a:rPr lang="en-US" sz="1800" dirty="0">
                <a:solidFill>
                  <a:srgbClr val="003D5B"/>
                </a:solidFill>
                <a:latin typeface="+mj-lt"/>
              </a:rPr>
              <a:t> </a:t>
            </a:r>
            <a:r>
              <a:rPr lang="en-US" sz="1800" dirty="0" err="1">
                <a:solidFill>
                  <a:srgbClr val="003D5B"/>
                </a:solidFill>
                <a:latin typeface="+mj-lt"/>
              </a:rPr>
              <a:t>ngang</a:t>
            </a:r>
            <a:r>
              <a:rPr lang="en-US" sz="1800" dirty="0">
                <a:solidFill>
                  <a:srgbClr val="003D5B"/>
                </a:solidFill>
                <a:latin typeface="+mj-lt"/>
              </a:rPr>
              <a:t> qua </a:t>
            </a:r>
            <a:r>
              <a:rPr lang="en-US" sz="1800" dirty="0" err="1">
                <a:solidFill>
                  <a:srgbClr val="003D5B"/>
                </a:solidFill>
                <a:latin typeface="+mj-lt"/>
              </a:rPr>
              <a:t>hoặc</a:t>
            </a:r>
            <a:r>
              <a:rPr lang="en-US" sz="1800" dirty="0">
                <a:solidFill>
                  <a:srgbClr val="003D5B"/>
                </a:solidFill>
                <a:latin typeface="+mj-lt"/>
              </a:rPr>
              <a:t> </a:t>
            </a:r>
            <a:r>
              <a:rPr lang="en-US" sz="1800" dirty="0" err="1">
                <a:solidFill>
                  <a:srgbClr val="003D5B"/>
                </a:solidFill>
                <a:latin typeface="+mj-lt"/>
              </a:rPr>
              <a:t>tụ</a:t>
            </a:r>
            <a:r>
              <a:rPr lang="en-US" sz="1800" dirty="0">
                <a:solidFill>
                  <a:srgbClr val="003D5B"/>
                </a:solidFill>
                <a:latin typeface="+mj-lt"/>
              </a:rPr>
              <a:t> </a:t>
            </a:r>
            <a:r>
              <a:rPr lang="en-US" sz="1800" dirty="0" err="1">
                <a:solidFill>
                  <a:srgbClr val="003D5B"/>
                </a:solidFill>
                <a:latin typeface="+mj-lt"/>
              </a:rPr>
              <a:t>tập</a:t>
            </a:r>
            <a:r>
              <a:rPr lang="en-US" sz="1800" dirty="0">
                <a:solidFill>
                  <a:srgbClr val="003D5B"/>
                </a:solidFill>
                <a:latin typeface="+mj-lt"/>
              </a:rPr>
              <a:t> </a:t>
            </a:r>
            <a:r>
              <a:rPr lang="en-US" sz="1800" dirty="0" err="1">
                <a:solidFill>
                  <a:srgbClr val="003D5B"/>
                </a:solidFill>
                <a:latin typeface="+mj-lt"/>
              </a:rPr>
              <a:t>trên</a:t>
            </a:r>
            <a:r>
              <a:rPr lang="en-US" sz="1800" dirty="0">
                <a:solidFill>
                  <a:srgbClr val="003D5B"/>
                </a:solidFill>
                <a:latin typeface="+mj-lt"/>
              </a:rPr>
              <a:t> </a:t>
            </a:r>
            <a:r>
              <a:rPr lang="en-US" sz="1800" dirty="0" err="1">
                <a:solidFill>
                  <a:srgbClr val="003D5B"/>
                </a:solidFill>
                <a:latin typeface="+mj-lt"/>
              </a:rPr>
              <a:t>đường</a:t>
            </a:r>
            <a:r>
              <a:rPr lang="en-US" sz="1800" dirty="0">
                <a:solidFill>
                  <a:srgbClr val="003D5B"/>
                </a:solidFill>
                <a:latin typeface="+mj-lt"/>
              </a:rPr>
              <a:t> </a:t>
            </a:r>
            <a:r>
              <a:rPr lang="en-US" sz="1800" dirty="0" err="1">
                <a:solidFill>
                  <a:srgbClr val="003D5B"/>
                </a:solidFill>
                <a:latin typeface="+mj-lt"/>
              </a:rPr>
              <a:t>như</a:t>
            </a:r>
            <a:r>
              <a:rPr lang="en-US" sz="1800" dirty="0">
                <a:solidFill>
                  <a:srgbClr val="003D5B"/>
                </a:solidFill>
                <a:latin typeface="+mj-lt"/>
              </a:rPr>
              <a:t> </a:t>
            </a:r>
            <a:r>
              <a:rPr lang="en-US" sz="1800" dirty="0" err="1">
                <a:solidFill>
                  <a:srgbClr val="003D5B"/>
                </a:solidFill>
                <a:latin typeface="+mj-lt"/>
              </a:rPr>
              <a:t>vườn</a:t>
            </a:r>
            <a:r>
              <a:rPr lang="en-US" sz="1800" dirty="0">
                <a:solidFill>
                  <a:srgbClr val="003D5B"/>
                </a:solidFill>
                <a:latin typeface="+mj-lt"/>
              </a:rPr>
              <a:t> </a:t>
            </a:r>
            <a:r>
              <a:rPr lang="en-US" sz="1800" dirty="0" err="1">
                <a:solidFill>
                  <a:srgbClr val="003D5B"/>
                </a:solidFill>
                <a:latin typeface="+mj-lt"/>
              </a:rPr>
              <a:t>trẻ</a:t>
            </a:r>
            <a:r>
              <a:rPr lang="en-US" sz="1800" dirty="0">
                <a:solidFill>
                  <a:srgbClr val="003D5B"/>
                </a:solidFill>
                <a:latin typeface="+mj-lt"/>
              </a:rPr>
              <a:t>, </a:t>
            </a:r>
            <a:r>
              <a:rPr lang="en-US" sz="1800" dirty="0" err="1">
                <a:solidFill>
                  <a:srgbClr val="003D5B"/>
                </a:solidFill>
                <a:latin typeface="+mj-lt"/>
              </a:rPr>
              <a:t>trường</a:t>
            </a:r>
            <a:r>
              <a:rPr lang="en-US" sz="1800" dirty="0">
                <a:solidFill>
                  <a:srgbClr val="003D5B"/>
                </a:solidFill>
                <a:latin typeface="+mj-lt"/>
              </a:rPr>
              <a:t> </a:t>
            </a:r>
            <a:r>
              <a:rPr lang="en-US" sz="1800" dirty="0" err="1">
                <a:solidFill>
                  <a:srgbClr val="003D5B"/>
                </a:solidFill>
                <a:latin typeface="+mj-lt"/>
              </a:rPr>
              <a:t>học</a:t>
            </a:r>
            <a:r>
              <a:rPr lang="en-US" sz="1800" dirty="0">
                <a:solidFill>
                  <a:srgbClr val="003D5B"/>
                </a:solidFill>
                <a:latin typeface="+mj-lt"/>
              </a:rPr>
              <a:t>, </a:t>
            </a:r>
            <a:r>
              <a:rPr lang="en-US" sz="1800" dirty="0" err="1">
                <a:solidFill>
                  <a:srgbClr val="003D5B"/>
                </a:solidFill>
                <a:latin typeface="+mj-lt"/>
              </a:rPr>
              <a:t>câu</a:t>
            </a:r>
            <a:r>
              <a:rPr lang="en-US" sz="1800" dirty="0">
                <a:solidFill>
                  <a:srgbClr val="003D5B"/>
                </a:solidFill>
                <a:latin typeface="+mj-lt"/>
              </a:rPr>
              <a:t> </a:t>
            </a:r>
            <a:r>
              <a:rPr lang="en-US" sz="1800" dirty="0" err="1">
                <a:solidFill>
                  <a:srgbClr val="003D5B"/>
                </a:solidFill>
                <a:latin typeface="+mj-lt"/>
              </a:rPr>
              <a:t>lạc</a:t>
            </a:r>
            <a:r>
              <a:rPr lang="en-US" sz="1800" dirty="0">
                <a:solidFill>
                  <a:srgbClr val="003D5B"/>
                </a:solidFill>
                <a:latin typeface="+mj-lt"/>
              </a:rPr>
              <a:t> </a:t>
            </a:r>
            <a:r>
              <a:rPr lang="en-US" sz="1800" dirty="0" err="1">
                <a:solidFill>
                  <a:srgbClr val="003D5B"/>
                </a:solidFill>
                <a:latin typeface="+mj-lt"/>
              </a:rPr>
              <a:t>bộ</a:t>
            </a:r>
            <a:r>
              <a:rPr lang="en-US" sz="1800" dirty="0">
                <a:solidFill>
                  <a:srgbClr val="003D5B"/>
                </a:solidFill>
                <a:latin typeface="+mj-lt"/>
              </a:rPr>
              <a:t>.</a:t>
            </a:r>
          </a:p>
        </p:txBody>
      </p:sp>
      <p:pic>
        <p:nvPicPr>
          <p:cNvPr id="8" name="Picture 4" descr="Những Lưu ý Về Biển Báo Nguy Hiểm">
            <a:extLst>
              <a:ext uri="{FF2B5EF4-FFF2-40B4-BE49-F238E27FC236}">
                <a16:creationId xmlns:a16="http://schemas.microsoft.com/office/drawing/2014/main" id="{7A1200D4-4A8B-4CCD-966B-D27D81B76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67" r="42699" b="59209"/>
          <a:stretch/>
        </p:blipFill>
        <p:spPr bwMode="auto">
          <a:xfrm>
            <a:off x="5914066" y="1157015"/>
            <a:ext cx="2451286" cy="199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8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51C94B12-B381-456B-8032-60EB955ABA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8581"/>
            <a:ext cx="9144000" cy="5074919"/>
          </a:xfrm>
          <a:prstGeom prst="rect">
            <a:avLst/>
          </a:prstGeom>
        </p:spPr>
      </p:pic>
      <p:pic>
        <p:nvPicPr>
          <p:cNvPr id="3" name="Graphic 2">
            <a:extLst>
              <a:ext uri="{FF2B5EF4-FFF2-40B4-BE49-F238E27FC236}">
                <a16:creationId xmlns:a16="http://schemas.microsoft.com/office/drawing/2014/main" id="{57E50610-A575-4326-8E57-1993E4F344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605" y="1813322"/>
            <a:ext cx="2105213" cy="2940019"/>
          </a:xfrm>
          <a:prstGeom prst="rect">
            <a:avLst/>
          </a:prstGeom>
        </p:spPr>
      </p:pic>
      <p:pic>
        <p:nvPicPr>
          <p:cNvPr id="4" name="Graphic 8">
            <a:extLst>
              <a:ext uri="{FF2B5EF4-FFF2-40B4-BE49-F238E27FC236}">
                <a16:creationId xmlns:a16="http://schemas.microsoft.com/office/drawing/2014/main" id="{59688306-35E0-4290-B703-846B241E9C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56658" y="3429728"/>
            <a:ext cx="803021" cy="1347327"/>
          </a:xfrm>
          <a:prstGeom prst="rect">
            <a:avLst/>
          </a:prstGeom>
        </p:spPr>
      </p:pic>
      <p:pic>
        <p:nvPicPr>
          <p:cNvPr id="8" name="Graphic 11">
            <a:extLst>
              <a:ext uri="{FF2B5EF4-FFF2-40B4-BE49-F238E27FC236}">
                <a16:creationId xmlns:a16="http://schemas.microsoft.com/office/drawing/2014/main" id="{87FE2BD6-AA65-4CCC-BDE4-467D004D8A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27712" y="3397071"/>
            <a:ext cx="851690" cy="1459602"/>
          </a:xfrm>
          <a:prstGeom prst="rect">
            <a:avLst/>
          </a:prstGeom>
        </p:spPr>
      </p:pic>
      <p:sp>
        <p:nvSpPr>
          <p:cNvPr id="13" name="Rounded Rectangular Callout 12"/>
          <p:cNvSpPr/>
          <p:nvPr/>
        </p:nvSpPr>
        <p:spPr>
          <a:xfrm>
            <a:off x="1754994" y="974436"/>
            <a:ext cx="4124084" cy="800188"/>
          </a:xfrm>
          <a:prstGeom prst="wedgeRoundRectCallout">
            <a:avLst>
              <a:gd name="adj1" fmla="val -54985"/>
              <a:gd name="adj2" fmla="val 4821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5" name="TextBox 14">
            <a:extLst>
              <a:ext uri="{FF2B5EF4-FFF2-40B4-BE49-F238E27FC236}">
                <a16:creationId xmlns:a16="http://schemas.microsoft.com/office/drawing/2014/main" id="{D67BDCAF-2844-4776-9E55-868003FAC222}"/>
              </a:ext>
            </a:extLst>
          </p:cNvPr>
          <p:cNvSpPr txBox="1"/>
          <p:nvPr/>
        </p:nvSpPr>
        <p:spPr>
          <a:xfrm>
            <a:off x="1943757" y="1008259"/>
            <a:ext cx="3613992" cy="738664"/>
          </a:xfrm>
          <a:prstGeom prst="rect">
            <a:avLst/>
          </a:prstGeom>
          <a:noFill/>
        </p:spPr>
        <p:txBody>
          <a:bodyPr wrap="square" rtlCol="0">
            <a:spAutoFit/>
          </a:bodyPr>
          <a:lstStyle/>
          <a:p>
            <a:pPr algn="ctr"/>
            <a:r>
              <a:rPr lang="en-US" sz="2100" b="1" dirty="0" err="1">
                <a:solidFill>
                  <a:srgbClr val="25325E"/>
                </a:solidFill>
              </a:rPr>
              <a:t>Tìm</a:t>
            </a:r>
            <a:r>
              <a:rPr lang="en-US" sz="2100" b="1" dirty="0">
                <a:solidFill>
                  <a:srgbClr val="25325E"/>
                </a:solidFill>
              </a:rPr>
              <a:t> </a:t>
            </a:r>
            <a:r>
              <a:rPr lang="en-US" sz="2100" b="1" dirty="0" err="1">
                <a:solidFill>
                  <a:srgbClr val="25325E"/>
                </a:solidFill>
              </a:rPr>
              <a:t>hiểu</a:t>
            </a:r>
            <a:r>
              <a:rPr lang="en-US" sz="2100" b="1" dirty="0">
                <a:solidFill>
                  <a:srgbClr val="25325E"/>
                </a:solidFill>
              </a:rPr>
              <a:t> </a:t>
            </a:r>
            <a:r>
              <a:rPr lang="en-US" sz="2100" b="1" dirty="0" err="1">
                <a:solidFill>
                  <a:srgbClr val="25325E"/>
                </a:solidFill>
              </a:rPr>
              <a:t>thêm</a:t>
            </a:r>
            <a:r>
              <a:rPr lang="en-US" sz="2100" b="1" dirty="0">
                <a:solidFill>
                  <a:srgbClr val="25325E"/>
                </a:solidFill>
              </a:rPr>
              <a:t> </a:t>
            </a:r>
            <a:r>
              <a:rPr lang="en-US" sz="2100" b="1" dirty="0" err="1">
                <a:solidFill>
                  <a:srgbClr val="25325E"/>
                </a:solidFill>
              </a:rPr>
              <a:t>các</a:t>
            </a:r>
            <a:r>
              <a:rPr lang="en-US" sz="2100" b="1" dirty="0">
                <a:solidFill>
                  <a:srgbClr val="25325E"/>
                </a:solidFill>
              </a:rPr>
              <a:t> </a:t>
            </a:r>
            <a:r>
              <a:rPr lang="en-US" sz="2100" b="1" dirty="0" err="1">
                <a:solidFill>
                  <a:srgbClr val="25325E"/>
                </a:solidFill>
              </a:rPr>
              <a:t>biển</a:t>
            </a:r>
            <a:r>
              <a:rPr lang="en-US" sz="2100" b="1" dirty="0">
                <a:solidFill>
                  <a:srgbClr val="25325E"/>
                </a:solidFill>
              </a:rPr>
              <a:t> </a:t>
            </a:r>
            <a:r>
              <a:rPr lang="en-US" sz="2100" b="1" dirty="0" err="1">
                <a:solidFill>
                  <a:srgbClr val="25325E"/>
                </a:solidFill>
              </a:rPr>
              <a:t>báo</a:t>
            </a:r>
            <a:r>
              <a:rPr lang="en-US" sz="2100" b="1" dirty="0">
                <a:solidFill>
                  <a:srgbClr val="25325E"/>
                </a:solidFill>
              </a:rPr>
              <a:t> </a:t>
            </a:r>
            <a:r>
              <a:rPr lang="en-US" sz="2100" b="1" dirty="0" err="1">
                <a:solidFill>
                  <a:srgbClr val="25325E"/>
                </a:solidFill>
              </a:rPr>
              <a:t>giao</a:t>
            </a:r>
            <a:r>
              <a:rPr lang="en-US" sz="2100" b="1" dirty="0">
                <a:solidFill>
                  <a:srgbClr val="25325E"/>
                </a:solidFill>
              </a:rPr>
              <a:t> </a:t>
            </a:r>
            <a:r>
              <a:rPr lang="en-US" sz="2100" b="1" dirty="0" err="1">
                <a:solidFill>
                  <a:srgbClr val="25325E"/>
                </a:solidFill>
              </a:rPr>
              <a:t>thông</a:t>
            </a:r>
            <a:r>
              <a:rPr lang="en-US" sz="2100" b="1" dirty="0">
                <a:solidFill>
                  <a:srgbClr val="25325E"/>
                </a:solidFill>
              </a:rPr>
              <a:t> đ</a:t>
            </a:r>
            <a:r>
              <a:rPr lang="vi-VN" sz="2100" b="1" dirty="0">
                <a:solidFill>
                  <a:srgbClr val="25325E"/>
                </a:solidFill>
              </a:rPr>
              <a:t>ư</a:t>
            </a:r>
            <a:r>
              <a:rPr lang="en-US" sz="2100" b="1" dirty="0" err="1">
                <a:solidFill>
                  <a:srgbClr val="25325E"/>
                </a:solidFill>
              </a:rPr>
              <a:t>ờng</a:t>
            </a:r>
            <a:r>
              <a:rPr lang="en-US" sz="2100" b="1" dirty="0">
                <a:solidFill>
                  <a:srgbClr val="25325E"/>
                </a:solidFill>
              </a:rPr>
              <a:t> </a:t>
            </a:r>
            <a:r>
              <a:rPr lang="en-US" sz="2100" b="1" dirty="0" err="1">
                <a:solidFill>
                  <a:srgbClr val="25325E"/>
                </a:solidFill>
              </a:rPr>
              <a:t>bộ</a:t>
            </a:r>
            <a:endParaRPr lang="en-US" sz="2100" b="1" dirty="0">
              <a:solidFill>
                <a:srgbClr val="25325E"/>
              </a:solidFill>
            </a:endParaRPr>
          </a:p>
        </p:txBody>
      </p:sp>
      <p:pic>
        <p:nvPicPr>
          <p:cNvPr id="5" name="Picture 4">
            <a:extLst>
              <a:ext uri="{FF2B5EF4-FFF2-40B4-BE49-F238E27FC236}">
                <a16:creationId xmlns:a16="http://schemas.microsoft.com/office/drawing/2014/main" id="{4064363E-0D41-4232-974E-273DB1E28D9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774" b="89975" l="7188" r="89936">
                        <a14:foregroundMark x1="7188" y1="19048" x2="16933" y2="36090"/>
                        <a14:foregroundMark x1="16933" y1="36090" x2="18690" y2="41353"/>
                      </a14:backgroundRemoval>
                    </a14:imgEffect>
                  </a14:imgLayer>
                </a14:imgProps>
              </a:ext>
            </a:extLst>
          </a:blip>
          <a:srcRect r="59131"/>
          <a:stretch/>
        </p:blipFill>
        <p:spPr>
          <a:xfrm>
            <a:off x="6721143" y="2733754"/>
            <a:ext cx="1361237" cy="2122919"/>
          </a:xfrm>
          <a:prstGeom prst="rect">
            <a:avLst/>
          </a:prstGeom>
        </p:spPr>
      </p:pic>
      <p:pic>
        <p:nvPicPr>
          <p:cNvPr id="12" name="Picture 11">
            <a:extLst>
              <a:ext uri="{FF2B5EF4-FFF2-40B4-BE49-F238E27FC236}">
                <a16:creationId xmlns:a16="http://schemas.microsoft.com/office/drawing/2014/main" id="{CD45E4C7-8459-4EBE-A347-52623854D9C0}"/>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9774" b="89975" l="7188" r="89936">
                        <a14:foregroundMark x1="7188" y1="19048" x2="16933" y2="36090"/>
                        <a14:foregroundMark x1="16933" y1="36090" x2="18690" y2="41353"/>
                        <a14:foregroundMark x1="62300" y1="55639" x2="65655" y2="89724"/>
                      </a14:backgroundRemoval>
                    </a14:imgEffect>
                  </a14:imgLayer>
                </a14:imgProps>
              </a:ext>
            </a:extLst>
          </a:blip>
          <a:srcRect l="49511" t="44458" r="20710" b="-222"/>
          <a:stretch/>
        </p:blipFill>
        <p:spPr>
          <a:xfrm>
            <a:off x="5107732" y="2594633"/>
            <a:ext cx="1843790" cy="2200664"/>
          </a:xfrm>
          <a:prstGeom prst="rect">
            <a:avLst/>
          </a:prstGeom>
        </p:spPr>
      </p:pic>
      <p:pic>
        <p:nvPicPr>
          <p:cNvPr id="14" name="Picture 13">
            <a:extLst>
              <a:ext uri="{FF2B5EF4-FFF2-40B4-BE49-F238E27FC236}">
                <a16:creationId xmlns:a16="http://schemas.microsoft.com/office/drawing/2014/main" id="{3A14C9E3-DE5C-4ADE-BC86-B345D789C747}"/>
              </a:ext>
            </a:extLst>
          </p:cNvPr>
          <p:cNvPicPr>
            <a:picLocks noChangeAspect="1"/>
          </p:cNvPicPr>
          <p:nvPr/>
        </p:nvPicPr>
        <p:blipFill rotWithShape="1">
          <a:blip r:embed="rId13">
            <a:extLst>
              <a:ext uri="{BEBA8EAE-BF5A-486C-A8C5-ECC9F3942E4B}">
                <a14:imgProps xmlns:a14="http://schemas.microsoft.com/office/drawing/2010/main">
                  <a14:imgLayer r:embed="rId11">
                    <a14:imgEffect>
                      <a14:backgroundRemoval t="9774" b="89975" l="7188" r="89936">
                        <a14:foregroundMark x1="7188" y1="19048" x2="16933" y2="36090"/>
                        <a14:foregroundMark x1="16933" y1="36090" x2="18690" y2="41353"/>
                        <a14:foregroundMark x1="62300" y1="55639" x2="65655" y2="89724"/>
                        <a14:foregroundMark x1="53355" y1="15288" x2="57029" y2="26817"/>
                        <a14:foregroundMark x1="57029" y1="26817" x2="56709" y2="42105"/>
                        <a14:foregroundMark x1="51438" y1="14536" x2="58307" y2="14286"/>
                        <a14:foregroundMark x1="58307" y1="14286" x2="57827" y2="18296"/>
                        <a14:foregroundMark x1="64696" y1="14035" x2="66454" y2="35088"/>
                        <a14:foregroundMark x1="66454" y1="35088" x2="64856" y2="44361"/>
                        <a14:foregroundMark x1="41374" y1="56642" x2="42013" y2="89975"/>
                        <a14:foregroundMark x1="51438" y1="63910" x2="50000" y2="55639"/>
                        <a14:foregroundMark x1="46965" y1="65163" x2="53355" y2="65163"/>
                        <a14:foregroundMark x1="53355" y1="65163" x2="55112" y2="65163"/>
                        <a14:foregroundMark x1="76677" y1="52882" x2="78914" y2="87970"/>
                      </a14:backgroundRemoval>
                    </a14:imgEffect>
                  </a14:imgLayer>
                </a14:imgProps>
              </a:ext>
            </a:extLst>
          </a:blip>
          <a:srcRect l="33817" t="51835" r="42660" b="7651"/>
          <a:stretch/>
        </p:blipFill>
        <p:spPr>
          <a:xfrm>
            <a:off x="3165191" y="2525608"/>
            <a:ext cx="1536325" cy="1686538"/>
          </a:xfrm>
          <a:prstGeom prst="rect">
            <a:avLst/>
          </a:prstGeom>
        </p:spPr>
      </p:pic>
      <p:grpSp>
        <p:nvGrpSpPr>
          <p:cNvPr id="16" name="Group 15">
            <a:extLst>
              <a:ext uri="{FF2B5EF4-FFF2-40B4-BE49-F238E27FC236}">
                <a16:creationId xmlns:a16="http://schemas.microsoft.com/office/drawing/2014/main" id="{846E8B64-4104-46DA-8DEB-BA9D169A90AB}"/>
              </a:ext>
            </a:extLst>
          </p:cNvPr>
          <p:cNvGrpSpPr/>
          <p:nvPr/>
        </p:nvGrpSpPr>
        <p:grpSpPr>
          <a:xfrm>
            <a:off x="1800148" y="54881"/>
            <a:ext cx="6181892" cy="494858"/>
            <a:chOff x="2691035" y="224720"/>
            <a:chExt cx="8242524" cy="450659"/>
          </a:xfrm>
        </p:grpSpPr>
        <p:sp>
          <p:nvSpPr>
            <p:cNvPr id="17" name="Rectangle: Rounded Corners 16">
              <a:extLst>
                <a:ext uri="{FF2B5EF4-FFF2-40B4-BE49-F238E27FC236}">
                  <a16:creationId xmlns:a16="http://schemas.microsoft.com/office/drawing/2014/main" id="{940597E0-B8A9-49F1-9B19-2C18396AABE7}"/>
                </a:ext>
              </a:extLst>
            </p:cNvPr>
            <p:cNvSpPr/>
            <p:nvPr/>
          </p:nvSpPr>
          <p:spPr>
            <a:xfrm>
              <a:off x="3615928" y="224720"/>
              <a:ext cx="6293044" cy="450659"/>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C0AB19DA-4397-4ED4-96CF-6976E1EEE762}"/>
                </a:ext>
              </a:extLst>
            </p:cNvPr>
            <p:cNvSpPr txBox="1"/>
            <p:nvPr/>
          </p:nvSpPr>
          <p:spPr>
            <a:xfrm>
              <a:off x="2691035" y="311005"/>
              <a:ext cx="8242524" cy="364374"/>
            </a:xfrm>
            <a:prstGeom prst="rect">
              <a:avLst/>
            </a:prstGeom>
            <a:noFill/>
          </p:spPr>
          <p:txBody>
            <a:bodyPr wrap="square" rtlCol="0">
              <a:spAutoFit/>
            </a:bodyPr>
            <a:lstStyle/>
            <a:p>
              <a:pPr algn="ctr"/>
              <a:r>
                <a:rPr lang="en-US" sz="2000" b="1" dirty="0">
                  <a:solidFill>
                    <a:schemeClr val="bg1"/>
                  </a:solidFill>
                </a:rPr>
                <a:t>HOẠT ĐỘNG VẬN DỤNG</a:t>
              </a:r>
            </a:p>
          </p:txBody>
        </p:sp>
      </p:grpSp>
    </p:spTree>
    <p:extLst>
      <p:ext uri="{BB962C8B-B14F-4D97-AF65-F5344CB8AC3E}">
        <p14:creationId xmlns:p14="http://schemas.microsoft.com/office/powerpoint/2010/main" val="2616358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0-#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7B3D234-47F3-4FCC-93D8-0BD79AE64459}"/>
              </a:ext>
            </a:extLst>
          </p:cNvPr>
          <p:cNvPicPr>
            <a:picLocks noChangeAspect="1"/>
          </p:cNvPicPr>
          <p:nvPr/>
        </p:nvPicPr>
        <p:blipFill>
          <a:blip r:embed="rId2"/>
          <a:stretch>
            <a:fillRect/>
          </a:stretch>
        </p:blipFill>
        <p:spPr>
          <a:xfrm>
            <a:off x="1" y="0"/>
            <a:ext cx="9132736" cy="5166700"/>
          </a:xfrm>
          <a:prstGeom prst="rect">
            <a:avLst/>
          </a:prstGeom>
        </p:spPr>
      </p:pic>
      <p:sp>
        <p:nvSpPr>
          <p:cNvPr id="25" name="Rectangle 24">
            <a:extLst>
              <a:ext uri="{FF2B5EF4-FFF2-40B4-BE49-F238E27FC236}">
                <a16:creationId xmlns:a16="http://schemas.microsoft.com/office/drawing/2014/main" id="{C4550EC0-3F40-4A77-8056-AEC83E5E1EE2}"/>
              </a:ext>
            </a:extLst>
          </p:cNvPr>
          <p:cNvSpPr/>
          <p:nvPr/>
        </p:nvSpPr>
        <p:spPr>
          <a:xfrm>
            <a:off x="5049460" y="3776133"/>
            <a:ext cx="2791931" cy="1390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16AAC78-12D8-4C05-897A-8D2301B7B6DA}"/>
              </a:ext>
            </a:extLst>
          </p:cNvPr>
          <p:cNvSpPr/>
          <p:nvPr/>
        </p:nvSpPr>
        <p:spPr>
          <a:xfrm rot="1792611">
            <a:off x="-805421" y="-2867778"/>
            <a:ext cx="12878825" cy="6145998"/>
          </a:xfrm>
          <a:custGeom>
            <a:avLst/>
            <a:gdLst>
              <a:gd name="connsiteX0" fmla="*/ 557203 w 12040206"/>
              <a:gd name="connsiteY0" fmla="*/ 5575809 h 5575809"/>
              <a:gd name="connsiteX1" fmla="*/ 10262904 w 12040206"/>
              <a:gd name="connsiteY1" fmla="*/ 0 h 5575809"/>
              <a:gd name="connsiteX2" fmla="*/ 12040206 w 12040206"/>
              <a:gd name="connsiteY2" fmla="*/ 0 h 5575809"/>
              <a:gd name="connsiteX3" fmla="*/ 12040206 w 12040206"/>
              <a:gd name="connsiteY3" fmla="*/ 5575809 h 5575809"/>
              <a:gd name="connsiteX4" fmla="*/ 0 w 12040206"/>
              <a:gd name="connsiteY4" fmla="*/ 0 h 5575809"/>
              <a:gd name="connsiteX5" fmla="*/ 713193 w 12040206"/>
              <a:gd name="connsiteY5" fmla="*/ 0 h 5575809"/>
              <a:gd name="connsiteX6" fmla="*/ 0 w 12040206"/>
              <a:gd name="connsiteY6" fmla="*/ 409720 h 557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0206" h="5575809">
                <a:moveTo>
                  <a:pt x="557203" y="5575809"/>
                </a:moveTo>
                <a:lnTo>
                  <a:pt x="10262904" y="0"/>
                </a:lnTo>
                <a:lnTo>
                  <a:pt x="12040206" y="0"/>
                </a:lnTo>
                <a:lnTo>
                  <a:pt x="12040206" y="5575809"/>
                </a:lnTo>
                <a:close/>
                <a:moveTo>
                  <a:pt x="0" y="0"/>
                </a:moveTo>
                <a:lnTo>
                  <a:pt x="713193" y="0"/>
                </a:lnTo>
                <a:lnTo>
                  <a:pt x="0" y="409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ounded Rectangle 2"/>
          <p:cNvSpPr/>
          <p:nvPr/>
        </p:nvSpPr>
        <p:spPr>
          <a:xfrm>
            <a:off x="7551439" y="3665061"/>
            <a:ext cx="1202267" cy="650829"/>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endParaRPr lang="en-US" sz="2000" b="1" dirty="0">
              <a:solidFill>
                <a:srgbClr val="002060"/>
              </a:solidFill>
              <a:latin typeface="Calibri" panose="020F0502020204030204" pitchFamily="34" charset="0"/>
              <a:cs typeface="Calibri" panose="020F0502020204030204" pitchFamily="34" charset="0"/>
            </a:endParaRPr>
          </a:p>
        </p:txBody>
      </p:sp>
      <p:sp>
        <p:nvSpPr>
          <p:cNvPr id="4" name="TextBox 3"/>
          <p:cNvSpPr txBox="1"/>
          <p:nvPr/>
        </p:nvSpPr>
        <p:spPr>
          <a:xfrm>
            <a:off x="5409340" y="2473469"/>
            <a:ext cx="3344366" cy="707886"/>
          </a:xfrm>
          <a:prstGeom prst="rect">
            <a:avLst/>
          </a:prstGeom>
          <a:noFill/>
        </p:spPr>
        <p:txBody>
          <a:bodyPr wrap="square" rtlCol="0">
            <a:spAutoFit/>
          </a:bodyPr>
          <a:lstStyle/>
          <a:p>
            <a:pPr algn="r"/>
            <a:r>
              <a:rPr lang="en-US" sz="2000" i="1" dirty="0">
                <a:solidFill>
                  <a:schemeClr val="tx1">
                    <a:lumMod val="65000"/>
                    <a:lumOff val="35000"/>
                  </a:schemeClr>
                </a:solidFill>
              </a:rPr>
              <a:t>BIỂN BÁO </a:t>
            </a:r>
          </a:p>
          <a:p>
            <a:pPr algn="r"/>
            <a:r>
              <a:rPr lang="en-US" sz="2000" i="1" dirty="0" err="1">
                <a:solidFill>
                  <a:schemeClr val="tx1">
                    <a:lumMod val="65000"/>
                    <a:lumOff val="35000"/>
                  </a:schemeClr>
                </a:solidFill>
              </a:rPr>
              <a:t>GIAO</a:t>
            </a:r>
            <a:r>
              <a:rPr lang="en-US" sz="2000" i="1" dirty="0">
                <a:solidFill>
                  <a:schemeClr val="tx1">
                    <a:lumMod val="65000"/>
                    <a:lumOff val="35000"/>
                  </a:schemeClr>
                </a:solidFill>
              </a:rPr>
              <a:t> </a:t>
            </a:r>
            <a:r>
              <a:rPr lang="en-US" sz="2000" i="1" dirty="0" err="1">
                <a:solidFill>
                  <a:schemeClr val="tx1">
                    <a:lumMod val="65000"/>
                    <a:lumOff val="35000"/>
                  </a:schemeClr>
                </a:solidFill>
              </a:rPr>
              <a:t>THÔNG</a:t>
            </a:r>
            <a:r>
              <a:rPr lang="en-US" sz="2000" i="1" dirty="0">
                <a:solidFill>
                  <a:schemeClr val="tx1">
                    <a:lumMod val="65000"/>
                    <a:lumOff val="35000"/>
                  </a:schemeClr>
                </a:solidFill>
              </a:rPr>
              <a:t> </a:t>
            </a:r>
            <a:r>
              <a:rPr lang="en-US" sz="2000" i="1" dirty="0" err="1">
                <a:solidFill>
                  <a:schemeClr val="tx1">
                    <a:lumMod val="65000"/>
                    <a:lumOff val="35000"/>
                  </a:schemeClr>
                </a:solidFill>
              </a:rPr>
              <a:t>ĐƯỜNG</a:t>
            </a:r>
            <a:r>
              <a:rPr lang="en-US" sz="2000" i="1" dirty="0">
                <a:solidFill>
                  <a:schemeClr val="tx1">
                    <a:lumMod val="65000"/>
                    <a:lumOff val="35000"/>
                  </a:schemeClr>
                </a:solidFill>
              </a:rPr>
              <a:t> </a:t>
            </a:r>
            <a:r>
              <a:rPr lang="en-US" sz="2000" i="1" dirty="0" err="1">
                <a:solidFill>
                  <a:schemeClr val="tx1">
                    <a:lumMod val="65000"/>
                    <a:lumOff val="35000"/>
                  </a:schemeClr>
                </a:solidFill>
              </a:rPr>
              <a:t>BỘ</a:t>
            </a:r>
            <a:endParaRPr lang="en-US" sz="2000" i="1" dirty="0">
              <a:solidFill>
                <a:schemeClr val="tx1">
                  <a:lumMod val="65000"/>
                  <a:lumOff val="35000"/>
                </a:schemeClr>
              </a:solidFill>
            </a:endParaRPr>
          </a:p>
        </p:txBody>
      </p:sp>
      <p:sp>
        <p:nvSpPr>
          <p:cNvPr id="5" name="Rounded Rectangle 4"/>
          <p:cNvSpPr/>
          <p:nvPr/>
        </p:nvSpPr>
        <p:spPr>
          <a:xfrm>
            <a:off x="7727794" y="205221"/>
            <a:ext cx="1025912" cy="334536"/>
          </a:xfrm>
          <a:prstGeom prst="roundRect">
            <a:avLst>
              <a:gd name="adj" fmla="val 50000"/>
            </a:avLst>
          </a:prstGeom>
          <a:solidFill>
            <a:srgbClr val="40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t>LỚP</a:t>
            </a:r>
            <a:r>
              <a:rPr lang="en-US" sz="1500" b="1" dirty="0"/>
              <a:t> 3</a:t>
            </a:r>
          </a:p>
        </p:txBody>
      </p:sp>
      <p:sp>
        <p:nvSpPr>
          <p:cNvPr id="6" name="Rounded Rectangle 5"/>
          <p:cNvSpPr/>
          <p:nvPr/>
        </p:nvSpPr>
        <p:spPr>
          <a:xfrm>
            <a:off x="5049461" y="205221"/>
            <a:ext cx="2428731" cy="334536"/>
          </a:xfrm>
          <a:prstGeom prst="roundRect">
            <a:avLst>
              <a:gd name="adj" fmla="val 50000"/>
            </a:avLst>
          </a:prstGeom>
          <a:solidFill>
            <a:srgbClr val="40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An </a:t>
            </a:r>
            <a:r>
              <a:rPr lang="en-US" sz="1500" b="1" dirty="0" err="1"/>
              <a:t>toàn</a:t>
            </a:r>
            <a:r>
              <a:rPr lang="en-US" sz="1500" b="1" dirty="0"/>
              <a:t> </a:t>
            </a:r>
            <a:r>
              <a:rPr lang="en-US" sz="1500" b="1" dirty="0" err="1"/>
              <a:t>giao</a:t>
            </a:r>
            <a:r>
              <a:rPr lang="en-US" sz="1500" b="1" dirty="0"/>
              <a:t> </a:t>
            </a:r>
            <a:r>
              <a:rPr lang="en-US" sz="1500" b="1" dirty="0" err="1"/>
              <a:t>thông</a:t>
            </a:r>
            <a:endParaRPr lang="en-US" sz="1500" b="1" dirty="0"/>
          </a:p>
        </p:txBody>
      </p:sp>
      <p:grpSp>
        <p:nvGrpSpPr>
          <p:cNvPr id="9" name="Group 8"/>
          <p:cNvGrpSpPr/>
          <p:nvPr/>
        </p:nvGrpSpPr>
        <p:grpSpPr>
          <a:xfrm>
            <a:off x="208714" y="129249"/>
            <a:ext cx="810672" cy="547776"/>
            <a:chOff x="184319" y="245327"/>
            <a:chExt cx="823185" cy="556231"/>
          </a:xfrm>
        </p:grpSpPr>
        <p:sp>
          <p:nvSpPr>
            <p:cNvPr id="7" name="Oval 6"/>
            <p:cNvSpPr/>
            <p:nvPr/>
          </p:nvSpPr>
          <p:spPr>
            <a:xfrm>
              <a:off x="312233" y="245327"/>
              <a:ext cx="567357" cy="55623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8" name="TextBox 7"/>
            <p:cNvSpPr txBox="1"/>
            <p:nvPr/>
          </p:nvSpPr>
          <p:spPr>
            <a:xfrm>
              <a:off x="184319" y="369553"/>
              <a:ext cx="823185" cy="307777"/>
            </a:xfrm>
            <a:prstGeom prst="rect">
              <a:avLst/>
            </a:prstGeom>
            <a:noFill/>
          </p:spPr>
          <p:txBody>
            <a:bodyPr wrap="square" rtlCol="0">
              <a:spAutoFit/>
            </a:bodyPr>
            <a:lstStyle/>
            <a:p>
              <a:pPr algn="ctr"/>
              <a:r>
                <a:rPr lang="en-US" b="1" dirty="0" err="1">
                  <a:solidFill>
                    <a:schemeClr val="bg1"/>
                  </a:solidFill>
                </a:rPr>
                <a:t>ĐG</a:t>
              </a:r>
              <a:endParaRPr lang="en-US" b="1" dirty="0">
                <a:solidFill>
                  <a:schemeClr val="bg1"/>
                </a:solidFill>
              </a:endParaRPr>
            </a:p>
          </p:txBody>
        </p:sp>
      </p:grpSp>
      <p:sp>
        <p:nvSpPr>
          <p:cNvPr id="10" name="TextBox 9"/>
          <p:cNvSpPr txBox="1"/>
          <p:nvPr/>
        </p:nvSpPr>
        <p:spPr>
          <a:xfrm>
            <a:off x="3468026" y="1263141"/>
            <a:ext cx="5285680" cy="861774"/>
          </a:xfrm>
          <a:prstGeom prst="rect">
            <a:avLst/>
          </a:prstGeom>
          <a:noFill/>
        </p:spPr>
        <p:txBody>
          <a:bodyPr wrap="square" rtlCol="0">
            <a:spAutoFit/>
          </a:bodyPr>
          <a:lstStyle/>
          <a:p>
            <a:pPr algn="r"/>
            <a:r>
              <a:rPr lang="en-US" sz="2500" dirty="0" err="1">
                <a:solidFill>
                  <a:srgbClr val="25325E"/>
                </a:solidFill>
                <a:latin typeface="Montserrat Black" panose="00000A00000000000000" pitchFamily="2" charset="0"/>
              </a:rPr>
              <a:t>HOẠT</a:t>
            </a:r>
            <a:r>
              <a:rPr lang="en-US" sz="2500" dirty="0">
                <a:solidFill>
                  <a:srgbClr val="25325E"/>
                </a:solidFill>
                <a:latin typeface="Montserrat Black" panose="00000A00000000000000" pitchFamily="2" charset="0"/>
              </a:rPr>
              <a:t> </a:t>
            </a:r>
            <a:r>
              <a:rPr lang="en-US" sz="2500" dirty="0" err="1">
                <a:solidFill>
                  <a:srgbClr val="25325E"/>
                </a:solidFill>
                <a:latin typeface="Montserrat Black" panose="00000A00000000000000" pitchFamily="2" charset="0"/>
              </a:rPr>
              <a:t>ĐỘNG</a:t>
            </a:r>
            <a:r>
              <a:rPr lang="en-US" sz="2500" dirty="0">
                <a:solidFill>
                  <a:srgbClr val="25325E"/>
                </a:solidFill>
                <a:latin typeface="Montserrat Black" panose="00000A00000000000000" pitchFamily="2" charset="0"/>
              </a:rPr>
              <a:t> </a:t>
            </a:r>
          </a:p>
          <a:p>
            <a:pPr algn="r"/>
            <a:r>
              <a:rPr lang="en-US" sz="2500" b="1" dirty="0" err="1">
                <a:solidFill>
                  <a:srgbClr val="25325E"/>
                </a:solidFill>
                <a:latin typeface="Montserrat Black" panose="00000A00000000000000" pitchFamily="2" charset="0"/>
              </a:rPr>
              <a:t>NGOÀI</a:t>
            </a:r>
            <a:r>
              <a:rPr lang="en-US" sz="2500" b="1" dirty="0">
                <a:solidFill>
                  <a:srgbClr val="25325E"/>
                </a:solidFill>
                <a:latin typeface="Montserrat Black" panose="00000A00000000000000" pitchFamily="2" charset="0"/>
              </a:rPr>
              <a:t> </a:t>
            </a:r>
            <a:r>
              <a:rPr lang="en-US" sz="2500" b="1" dirty="0" err="1">
                <a:solidFill>
                  <a:srgbClr val="25325E"/>
                </a:solidFill>
                <a:latin typeface="Montserrat Black" panose="00000A00000000000000" pitchFamily="2" charset="0"/>
              </a:rPr>
              <a:t>GIỜ</a:t>
            </a:r>
            <a:r>
              <a:rPr lang="en-US" sz="2500" b="1" dirty="0">
                <a:solidFill>
                  <a:srgbClr val="25325E"/>
                </a:solidFill>
                <a:latin typeface="Montserrat Black" panose="00000A00000000000000" pitchFamily="2" charset="0"/>
              </a:rPr>
              <a:t> </a:t>
            </a:r>
            <a:r>
              <a:rPr lang="en-US" sz="2500" b="1" dirty="0" err="1">
                <a:solidFill>
                  <a:srgbClr val="25325E"/>
                </a:solidFill>
                <a:latin typeface="Montserrat Black" panose="00000A00000000000000" pitchFamily="2" charset="0"/>
              </a:rPr>
              <a:t>CHÍNH</a:t>
            </a:r>
            <a:r>
              <a:rPr lang="en-US" sz="2500" b="1" dirty="0">
                <a:solidFill>
                  <a:srgbClr val="25325E"/>
                </a:solidFill>
                <a:latin typeface="Montserrat Black" panose="00000A00000000000000" pitchFamily="2" charset="0"/>
              </a:rPr>
              <a:t> </a:t>
            </a:r>
            <a:r>
              <a:rPr lang="en-US" sz="2500" b="1" dirty="0" err="1">
                <a:solidFill>
                  <a:srgbClr val="25325E"/>
                </a:solidFill>
                <a:latin typeface="Montserrat Black" panose="00000A00000000000000" pitchFamily="2" charset="0"/>
              </a:rPr>
              <a:t>KHÓA</a:t>
            </a:r>
            <a:endParaRPr lang="en-US" sz="2500" b="1" dirty="0">
              <a:solidFill>
                <a:srgbClr val="25325E"/>
              </a:solidFill>
              <a:latin typeface="Montserrat Black" panose="00000A00000000000000" pitchFamily="2" charset="0"/>
            </a:endParaRPr>
          </a:p>
        </p:txBody>
      </p:sp>
      <p:sp>
        <p:nvSpPr>
          <p:cNvPr id="12" name="Rounded Rectangle 11"/>
          <p:cNvSpPr/>
          <p:nvPr/>
        </p:nvSpPr>
        <p:spPr>
          <a:xfrm>
            <a:off x="3713356" y="235869"/>
            <a:ext cx="1086503" cy="334536"/>
          </a:xfrm>
          <a:prstGeom prst="roundRect">
            <a:avLst>
              <a:gd name="adj" fmla="val 50000"/>
            </a:avLst>
          </a:prstGeom>
          <a:solidFill>
            <a:srgbClr val="40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t>Bài</a:t>
            </a:r>
            <a:r>
              <a:rPr lang="en-US" sz="1500" b="1" dirty="0"/>
              <a:t> 3</a:t>
            </a:r>
          </a:p>
        </p:txBody>
      </p:sp>
    </p:spTree>
    <p:extLst>
      <p:ext uri="{BB962C8B-B14F-4D97-AF65-F5344CB8AC3E}">
        <p14:creationId xmlns:p14="http://schemas.microsoft.com/office/powerpoint/2010/main" val="3599087897"/>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7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7000">
                                          <p:cBhvr additive="base">
                                            <p:cTn id="7" dur="1250" fill="hold"/>
                                            <p:tgtEl>
                                              <p:spTgt spid="10"/>
                                            </p:tgtEl>
                                            <p:attrNameLst>
                                              <p:attrName>ppt_x</p:attrName>
                                            </p:attrNameLst>
                                          </p:cBhvr>
                                          <p:tavLst>
                                            <p:tav tm="0">
                                              <p:val>
                                                <p:strVal val="1+#ppt_w/2"/>
                                              </p:val>
                                            </p:tav>
                                            <p:tav tm="100000">
                                              <p:val>
                                                <p:strVal val="#ppt_x"/>
                                              </p:val>
                                            </p:tav>
                                          </p:tavLst>
                                        </p:anim>
                                        <p:anim calcmode="lin" valueType="num" p14:bounceEnd="47000">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7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7000">
                                          <p:cBhvr additive="base">
                                            <p:cTn id="11" dur="1250" fill="hold"/>
                                            <p:tgtEl>
                                              <p:spTgt spid="4"/>
                                            </p:tgtEl>
                                            <p:attrNameLst>
                                              <p:attrName>ppt_x</p:attrName>
                                            </p:attrNameLst>
                                          </p:cBhvr>
                                          <p:tavLst>
                                            <p:tav tm="0">
                                              <p:val>
                                                <p:strVal val="1+#ppt_w/2"/>
                                              </p:val>
                                            </p:tav>
                                            <p:tav tm="100000">
                                              <p:val>
                                                <p:strVal val="#ppt_x"/>
                                              </p:val>
                                            </p:tav>
                                          </p:tavLst>
                                        </p:anim>
                                        <p:anim calcmode="lin" valueType="num" p14:bounceEnd="47000">
                                          <p:cBhvr additive="base">
                                            <p:cTn id="12" dur="1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47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7000">
                                          <p:cBhvr additive="base">
                                            <p:cTn id="15" dur="1250" fill="hold"/>
                                            <p:tgtEl>
                                              <p:spTgt spid="3"/>
                                            </p:tgtEl>
                                            <p:attrNameLst>
                                              <p:attrName>ppt_x</p:attrName>
                                            </p:attrNameLst>
                                          </p:cBhvr>
                                          <p:tavLst>
                                            <p:tav tm="0">
                                              <p:val>
                                                <p:strVal val="1+#ppt_w/2"/>
                                              </p:val>
                                            </p:tav>
                                            <p:tav tm="100000">
                                              <p:val>
                                                <p:strVal val="#ppt_x"/>
                                              </p:val>
                                            </p:tav>
                                          </p:tavLst>
                                        </p:anim>
                                        <p:anim calcmode="lin" valueType="num" p14:bounceEnd="47000">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1+#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1+#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1+#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pSp>
        <p:nvGrpSpPr>
          <p:cNvPr id="470" name="Google Shape;470;p22"/>
          <p:cNvGrpSpPr/>
          <p:nvPr/>
        </p:nvGrpSpPr>
        <p:grpSpPr>
          <a:xfrm>
            <a:off x="3377600" y="1279225"/>
            <a:ext cx="2388789" cy="3457370"/>
            <a:chOff x="3377600" y="1279225"/>
            <a:chExt cx="2388789" cy="3457370"/>
          </a:xfrm>
        </p:grpSpPr>
        <p:sp>
          <p:nvSpPr>
            <p:cNvPr id="471" name="Google Shape;471;p22"/>
            <p:cNvSpPr/>
            <p:nvPr/>
          </p:nvSpPr>
          <p:spPr>
            <a:xfrm>
              <a:off x="3878993" y="1279225"/>
              <a:ext cx="1386018" cy="3457319"/>
            </a:xfrm>
            <a:custGeom>
              <a:avLst/>
              <a:gdLst/>
              <a:ahLst/>
              <a:cxnLst/>
              <a:rect l="l" t="t" r="r" b="b"/>
              <a:pathLst>
                <a:path w="14712" h="36698" extrusionOk="0">
                  <a:moveTo>
                    <a:pt x="2003" y="0"/>
                  </a:moveTo>
                  <a:cubicBezTo>
                    <a:pt x="900" y="0"/>
                    <a:pt x="1" y="899"/>
                    <a:pt x="1" y="2002"/>
                  </a:cubicBezTo>
                  <a:lnTo>
                    <a:pt x="1" y="34695"/>
                  </a:lnTo>
                  <a:cubicBezTo>
                    <a:pt x="1" y="35810"/>
                    <a:pt x="900" y="36697"/>
                    <a:pt x="2003" y="36697"/>
                  </a:cubicBezTo>
                  <a:lnTo>
                    <a:pt x="12709" y="36697"/>
                  </a:lnTo>
                  <a:cubicBezTo>
                    <a:pt x="13812" y="36697"/>
                    <a:pt x="14711" y="35810"/>
                    <a:pt x="14711" y="34695"/>
                  </a:cubicBezTo>
                  <a:lnTo>
                    <a:pt x="14711" y="2002"/>
                  </a:lnTo>
                  <a:cubicBezTo>
                    <a:pt x="14711" y="899"/>
                    <a:pt x="13812" y="0"/>
                    <a:pt x="1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3377600" y="1537837"/>
              <a:ext cx="2388789" cy="1003054"/>
            </a:xfrm>
            <a:custGeom>
              <a:avLst/>
              <a:gdLst/>
              <a:ahLst/>
              <a:cxnLst/>
              <a:rect l="l" t="t" r="r" b="b"/>
              <a:pathLst>
                <a:path w="25356" h="10647" extrusionOk="0">
                  <a:moveTo>
                    <a:pt x="5323" y="0"/>
                  </a:moveTo>
                  <a:cubicBezTo>
                    <a:pt x="2386" y="0"/>
                    <a:pt x="0" y="2386"/>
                    <a:pt x="0" y="5323"/>
                  </a:cubicBezTo>
                  <a:cubicBezTo>
                    <a:pt x="0" y="8261"/>
                    <a:pt x="2386" y="10646"/>
                    <a:pt x="5323" y="10646"/>
                  </a:cubicBezTo>
                  <a:cubicBezTo>
                    <a:pt x="4340" y="10646"/>
                    <a:pt x="3549" y="9855"/>
                    <a:pt x="3549" y="8872"/>
                  </a:cubicBezTo>
                  <a:cubicBezTo>
                    <a:pt x="3549" y="7889"/>
                    <a:pt x="4340" y="7098"/>
                    <a:pt x="5323" y="7098"/>
                  </a:cubicBezTo>
                  <a:lnTo>
                    <a:pt x="22119" y="7110"/>
                  </a:lnTo>
                  <a:lnTo>
                    <a:pt x="25356" y="3549"/>
                  </a:lnTo>
                  <a:lnTo>
                    <a:pt x="22119" y="0"/>
                  </a:lnTo>
                  <a:close/>
                </a:path>
              </a:pathLst>
            </a:custGeom>
            <a:solidFill>
              <a:srgbClr val="E66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4131374" y="1430455"/>
              <a:ext cx="883500" cy="8835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3377600" y="2635689"/>
              <a:ext cx="2388789" cy="1003054"/>
            </a:xfrm>
            <a:custGeom>
              <a:avLst/>
              <a:gdLst/>
              <a:ahLst/>
              <a:cxnLst/>
              <a:rect l="l" t="t" r="r" b="b"/>
              <a:pathLst>
                <a:path w="25356" h="10647" extrusionOk="0">
                  <a:moveTo>
                    <a:pt x="3237" y="0"/>
                  </a:moveTo>
                  <a:lnTo>
                    <a:pt x="0" y="3561"/>
                  </a:lnTo>
                  <a:lnTo>
                    <a:pt x="3237" y="7110"/>
                  </a:lnTo>
                  <a:lnTo>
                    <a:pt x="20033" y="7098"/>
                  </a:lnTo>
                  <a:cubicBezTo>
                    <a:pt x="21016" y="7098"/>
                    <a:pt x="21819" y="7889"/>
                    <a:pt x="21819" y="8872"/>
                  </a:cubicBezTo>
                  <a:cubicBezTo>
                    <a:pt x="21819" y="9833"/>
                    <a:pt x="21051" y="10623"/>
                    <a:pt x="20098" y="10646"/>
                  </a:cubicBezTo>
                  <a:lnTo>
                    <a:pt x="20098" y="10646"/>
                  </a:lnTo>
                  <a:cubicBezTo>
                    <a:pt x="23005" y="10611"/>
                    <a:pt x="25356" y="8239"/>
                    <a:pt x="25356" y="5323"/>
                  </a:cubicBezTo>
                  <a:cubicBezTo>
                    <a:pt x="25356" y="2386"/>
                    <a:pt x="22970" y="0"/>
                    <a:pt x="20033" y="0"/>
                  </a:cubicBezTo>
                  <a:close/>
                  <a:moveTo>
                    <a:pt x="20098" y="10646"/>
                  </a:moveTo>
                  <a:cubicBezTo>
                    <a:pt x="20076" y="10646"/>
                    <a:pt x="20055" y="10646"/>
                    <a:pt x="20033" y="10646"/>
                  </a:cubicBezTo>
                  <a:cubicBezTo>
                    <a:pt x="20040" y="10646"/>
                    <a:pt x="20047" y="10646"/>
                    <a:pt x="20055" y="10646"/>
                  </a:cubicBezTo>
                  <a:cubicBezTo>
                    <a:pt x="20069" y="10646"/>
                    <a:pt x="20083" y="10646"/>
                    <a:pt x="20098" y="10646"/>
                  </a:cubicBezTo>
                  <a:close/>
                </a:path>
              </a:pathLst>
            </a:custGeom>
            <a:solidFill>
              <a:srgbClr val="FFC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3379767" y="3733541"/>
              <a:ext cx="2386622" cy="1003054"/>
            </a:xfrm>
            <a:custGeom>
              <a:avLst/>
              <a:gdLst/>
              <a:ahLst/>
              <a:cxnLst/>
              <a:rect l="l" t="t" r="r" b="b"/>
              <a:pathLst>
                <a:path w="25333" h="10647" extrusionOk="0">
                  <a:moveTo>
                    <a:pt x="5300" y="0"/>
                  </a:moveTo>
                  <a:cubicBezTo>
                    <a:pt x="2375" y="24"/>
                    <a:pt x="1" y="2398"/>
                    <a:pt x="1" y="5323"/>
                  </a:cubicBezTo>
                  <a:cubicBezTo>
                    <a:pt x="1" y="8253"/>
                    <a:pt x="2363" y="10622"/>
                    <a:pt x="5277" y="10646"/>
                  </a:cubicBezTo>
                  <a:lnTo>
                    <a:pt x="5277" y="10646"/>
                  </a:lnTo>
                  <a:cubicBezTo>
                    <a:pt x="4305" y="10634"/>
                    <a:pt x="3526" y="9848"/>
                    <a:pt x="3526" y="8872"/>
                  </a:cubicBezTo>
                  <a:cubicBezTo>
                    <a:pt x="3526" y="7901"/>
                    <a:pt x="4317" y="7098"/>
                    <a:pt x="5300" y="7098"/>
                  </a:cubicBezTo>
                  <a:lnTo>
                    <a:pt x="22096" y="7110"/>
                  </a:lnTo>
                  <a:lnTo>
                    <a:pt x="25333" y="3561"/>
                  </a:lnTo>
                  <a:lnTo>
                    <a:pt x="22096" y="0"/>
                  </a:lnTo>
                  <a:close/>
                  <a:moveTo>
                    <a:pt x="5277" y="10646"/>
                  </a:moveTo>
                  <a:cubicBezTo>
                    <a:pt x="5285" y="10646"/>
                    <a:pt x="5292" y="10646"/>
                    <a:pt x="5300" y="10646"/>
                  </a:cubicBezTo>
                  <a:cubicBezTo>
                    <a:pt x="5292" y="10646"/>
                    <a:pt x="5285" y="10646"/>
                    <a:pt x="5277" y="10646"/>
                  </a:cubicBezTo>
                  <a:close/>
                </a:path>
              </a:pathLst>
            </a:custGeom>
            <a:solidFill>
              <a:srgbClr val="A9B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4131374" y="2566158"/>
              <a:ext cx="883500" cy="8835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2"/>
            <p:cNvSpPr/>
            <p:nvPr/>
          </p:nvSpPr>
          <p:spPr>
            <a:xfrm>
              <a:off x="4130288" y="3626604"/>
              <a:ext cx="883500" cy="8835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22"/>
          <p:cNvSpPr txBox="1">
            <a:spLocks noGrp="1"/>
          </p:cNvSpPr>
          <p:nvPr>
            <p:ph type="title"/>
          </p:nvPr>
        </p:nvSpPr>
        <p:spPr>
          <a:xfrm>
            <a:off x="457200" y="370768"/>
            <a:ext cx="8229600" cy="39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libri" panose="020F0502020204030204" pitchFamily="34" charset="0"/>
                <a:cs typeface="Calibri" panose="020F0502020204030204" pitchFamily="34" charset="0"/>
              </a:rPr>
              <a:t>MỤC TIÊU</a:t>
            </a:r>
            <a:endParaRPr sz="3200" dirty="0">
              <a:latin typeface="Calibri" panose="020F0502020204030204" pitchFamily="34" charset="0"/>
              <a:cs typeface="Calibri" panose="020F0502020204030204" pitchFamily="34" charset="0"/>
            </a:endParaRPr>
          </a:p>
        </p:txBody>
      </p:sp>
      <p:sp>
        <p:nvSpPr>
          <p:cNvPr id="479" name="Google Shape;479;p22"/>
          <p:cNvSpPr txBox="1"/>
          <p:nvPr/>
        </p:nvSpPr>
        <p:spPr>
          <a:xfrm flipH="1">
            <a:off x="0" y="2618488"/>
            <a:ext cx="2493198" cy="778800"/>
          </a:xfrm>
          <a:prstGeom prst="rect">
            <a:avLst/>
          </a:prstGeom>
          <a:noFill/>
          <a:ln>
            <a:noFill/>
          </a:ln>
        </p:spPr>
        <p:txBody>
          <a:bodyPr spcFirstLastPara="1" wrap="square" lIns="91425" tIns="91425" rIns="91425" bIns="91425" anchor="ctr" anchorCtr="0">
            <a:noAutofit/>
          </a:bodyPr>
          <a:lstStyle/>
          <a:p>
            <a:pPr lvl="0" algn="r"/>
            <a:r>
              <a:rPr lang="en-US" dirty="0">
                <a:latin typeface="Times New Roman" panose="02020603050405020304" pitchFamily="18" charset="0"/>
                <a:cs typeface="Times New Roman" panose="02020603050405020304" pitchFamily="18" charset="0"/>
              </a:rPr>
              <a:t>V</a:t>
            </a:r>
            <a:r>
              <a:rPr lang="vi-VN" dirty="0">
                <a:latin typeface="Times New Roman" panose="02020603050405020304" pitchFamily="18" charset="0"/>
                <a:cs typeface="Times New Roman" panose="02020603050405020304" pitchFamily="18" charset="0"/>
              </a:rPr>
              <a:t>ận dụng biển báo hiệu khi đi đường để làm theo hiệu lệnh của biển báo hiệu.</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480" name="Google Shape;480;p22"/>
          <p:cNvSpPr txBox="1"/>
          <p:nvPr/>
        </p:nvSpPr>
        <p:spPr>
          <a:xfrm flipH="1">
            <a:off x="6629201" y="944880"/>
            <a:ext cx="2373135" cy="1306624"/>
          </a:xfrm>
          <a:prstGeom prst="rect">
            <a:avLst/>
          </a:prstGeom>
          <a:noFill/>
          <a:ln>
            <a:noFill/>
          </a:ln>
        </p:spPr>
        <p:txBody>
          <a:bodyPr spcFirstLastPara="1" wrap="square" lIns="91425" tIns="91425" rIns="91425" bIns="91425" anchor="ctr" anchorCtr="0">
            <a:noAutofit/>
          </a:bodyPr>
          <a:lstStyle/>
          <a:p>
            <a:pPr lvl="0">
              <a:buSzPts val="1100"/>
            </a:pPr>
            <a:r>
              <a:rPr lang="en-US" sz="1600" dirty="0">
                <a:solidFill>
                  <a:schemeClr val="dk1"/>
                </a:solidFill>
                <a:latin typeface="Times New Roman" panose="02020603050405020304" pitchFamily="18" charset="0"/>
                <a:ea typeface="Roboto"/>
                <a:cs typeface="Times New Roman" panose="02020603050405020304" pitchFamily="18" charset="0"/>
                <a:sym typeface="Roboto"/>
              </a:rPr>
              <a:t>N</a:t>
            </a:r>
            <a:r>
              <a:rPr lang="vi-VN" sz="1600" dirty="0">
                <a:solidFill>
                  <a:schemeClr val="dk1"/>
                </a:solidFill>
                <a:latin typeface="Times New Roman" panose="02020603050405020304" pitchFamily="18" charset="0"/>
                <a:ea typeface="Roboto"/>
                <a:cs typeface="Times New Roman" panose="02020603050405020304" pitchFamily="18" charset="0"/>
                <a:sym typeface="Roboto"/>
              </a:rPr>
              <a:t>hận biết được hình dáng, màu sắc và hiểu được nội dung 2 nhóm biển báo: biển báo nguy hiểm, biển báo chỉ dẫn.</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481" name="Google Shape;481;p22"/>
          <p:cNvSpPr txBox="1"/>
          <p:nvPr/>
        </p:nvSpPr>
        <p:spPr>
          <a:xfrm flipH="1">
            <a:off x="6629201" y="3668829"/>
            <a:ext cx="2373135" cy="77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sz="1600" dirty="0">
                <a:solidFill>
                  <a:schemeClr val="dk1"/>
                </a:solidFill>
                <a:latin typeface="Times New Roman" panose="02020603050405020304" pitchFamily="18" charset="0"/>
                <a:ea typeface="Roboto"/>
                <a:cs typeface="Times New Roman" panose="02020603050405020304" pitchFamily="18" charset="0"/>
                <a:sym typeface="Roboto"/>
              </a:rPr>
              <a:t>Thực hiện đúng quy định giao thông đường bộ</a:t>
            </a:r>
            <a:endParaRPr sz="1600" dirty="0">
              <a:latin typeface="Times New Roman" panose="02020603050405020304" pitchFamily="18" charset="0"/>
              <a:ea typeface="Roboto"/>
              <a:cs typeface="Times New Roman" panose="02020603050405020304" pitchFamily="18" charset="0"/>
              <a:sym typeface="Roboto"/>
            </a:endParaRPr>
          </a:p>
        </p:txBody>
      </p:sp>
      <p:grpSp>
        <p:nvGrpSpPr>
          <p:cNvPr id="482" name="Google Shape;482;p22"/>
          <p:cNvGrpSpPr/>
          <p:nvPr/>
        </p:nvGrpSpPr>
        <p:grpSpPr>
          <a:xfrm>
            <a:off x="4434234" y="3911541"/>
            <a:ext cx="275598" cy="313572"/>
            <a:chOff x="1529350" y="258825"/>
            <a:chExt cx="423475" cy="481825"/>
          </a:xfrm>
        </p:grpSpPr>
        <p:sp>
          <p:nvSpPr>
            <p:cNvPr id="483" name="Google Shape;483;p22"/>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84" name="Google Shape;484;p22"/>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85" name="Google Shape;485;p22"/>
          <p:cNvGrpSpPr/>
          <p:nvPr/>
        </p:nvGrpSpPr>
        <p:grpSpPr>
          <a:xfrm>
            <a:off x="4408150" y="1715399"/>
            <a:ext cx="327922" cy="313588"/>
            <a:chOff x="5045500" y="842250"/>
            <a:chExt cx="503875" cy="481850"/>
          </a:xfrm>
        </p:grpSpPr>
        <p:sp>
          <p:nvSpPr>
            <p:cNvPr id="486" name="Google Shape;486;p22"/>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87" name="Google Shape;487;p22"/>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88" name="Google Shape;488;p22"/>
          <p:cNvGrpSpPr/>
          <p:nvPr/>
        </p:nvGrpSpPr>
        <p:grpSpPr>
          <a:xfrm>
            <a:off x="4414886" y="2851112"/>
            <a:ext cx="316647" cy="313588"/>
            <a:chOff x="5049725" y="1435050"/>
            <a:chExt cx="486550" cy="481850"/>
          </a:xfrm>
        </p:grpSpPr>
        <p:sp>
          <p:nvSpPr>
            <p:cNvPr id="489" name="Google Shape;489;p22"/>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0" name="Google Shape;490;p22"/>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1" name="Google Shape;491;p22"/>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2" name="Google Shape;492;p22"/>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3" name="Google Shape;493;p22"/>
          <p:cNvSpPr txBox="1"/>
          <p:nvPr/>
        </p:nvSpPr>
        <p:spPr>
          <a:xfrm flipH="1">
            <a:off x="5766398" y="1482805"/>
            <a:ext cx="883500" cy="77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800" b="1">
                <a:solidFill>
                  <a:schemeClr val="lt2"/>
                </a:solidFill>
                <a:latin typeface="Calibri" panose="020F0502020204030204" pitchFamily="34" charset="0"/>
                <a:ea typeface="Fira Sans SemiBold"/>
                <a:cs typeface="Calibri" panose="020F0502020204030204" pitchFamily="34" charset="0"/>
                <a:sym typeface="Fira Sans SemiBold"/>
              </a:rPr>
              <a:t>01</a:t>
            </a:r>
            <a:endParaRPr sz="4800" b="1">
              <a:solidFill>
                <a:schemeClr val="lt2"/>
              </a:solidFill>
              <a:latin typeface="Calibri" panose="020F0502020204030204" pitchFamily="34" charset="0"/>
              <a:ea typeface="Fira Sans SemiBold"/>
              <a:cs typeface="Calibri" panose="020F0502020204030204" pitchFamily="34" charset="0"/>
              <a:sym typeface="Fira Sans SemiBold"/>
            </a:endParaRPr>
          </a:p>
        </p:txBody>
      </p:sp>
      <p:sp>
        <p:nvSpPr>
          <p:cNvPr id="494" name="Google Shape;494;p22"/>
          <p:cNvSpPr txBox="1"/>
          <p:nvPr/>
        </p:nvSpPr>
        <p:spPr>
          <a:xfrm flipH="1">
            <a:off x="5766398" y="3678930"/>
            <a:ext cx="883500" cy="77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800" b="1">
                <a:solidFill>
                  <a:schemeClr val="accent2"/>
                </a:solidFill>
                <a:latin typeface="Calibri" panose="020F0502020204030204" pitchFamily="34" charset="0"/>
                <a:ea typeface="Fira Sans SemiBold"/>
                <a:cs typeface="Calibri" panose="020F0502020204030204" pitchFamily="34" charset="0"/>
                <a:sym typeface="Fira Sans SemiBold"/>
              </a:rPr>
              <a:t>03</a:t>
            </a:r>
            <a:endParaRPr sz="4800" b="1">
              <a:solidFill>
                <a:schemeClr val="accent2"/>
              </a:solidFill>
              <a:latin typeface="Calibri" panose="020F0502020204030204" pitchFamily="34" charset="0"/>
              <a:ea typeface="Fira Sans SemiBold"/>
              <a:cs typeface="Calibri" panose="020F0502020204030204" pitchFamily="34" charset="0"/>
              <a:sym typeface="Fira Sans SemiBold"/>
            </a:endParaRPr>
          </a:p>
        </p:txBody>
      </p:sp>
      <p:sp>
        <p:nvSpPr>
          <p:cNvPr id="495" name="Google Shape;495;p22"/>
          <p:cNvSpPr txBox="1"/>
          <p:nvPr/>
        </p:nvSpPr>
        <p:spPr>
          <a:xfrm flipH="1">
            <a:off x="2496273" y="2618505"/>
            <a:ext cx="883500" cy="77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b="1" dirty="0">
                <a:solidFill>
                  <a:schemeClr val="accent1"/>
                </a:solidFill>
                <a:latin typeface="Calibri" panose="020F0502020204030204" pitchFamily="34" charset="0"/>
                <a:ea typeface="Fira Sans SemiBold"/>
                <a:cs typeface="Calibri" panose="020F0502020204030204" pitchFamily="34" charset="0"/>
                <a:sym typeface="Fira Sans SemiBold"/>
              </a:rPr>
              <a:t>02</a:t>
            </a:r>
            <a:endParaRPr sz="4800" b="1" dirty="0">
              <a:solidFill>
                <a:schemeClr val="accent1"/>
              </a:solidFill>
              <a:latin typeface="Calibri" panose="020F0502020204030204" pitchFamily="34" charset="0"/>
              <a:ea typeface="Fira Sans SemiBold"/>
              <a:cs typeface="Calibri" panose="020F0502020204030204" pitchFamily="34" charset="0"/>
              <a:sym typeface="Fira Sans SemiBold"/>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49ACF1-5305-4893-9EDC-A2268F79D559}"/>
              </a:ext>
            </a:extLst>
          </p:cNvPr>
          <p:cNvPicPr>
            <a:picLocks noChangeAspect="1"/>
          </p:cNvPicPr>
          <p:nvPr/>
        </p:nvPicPr>
        <p:blipFill>
          <a:blip r:embed="rId2"/>
          <a:stretch>
            <a:fillRect/>
          </a:stretch>
        </p:blipFill>
        <p:spPr>
          <a:xfrm>
            <a:off x="3842743" y="1219200"/>
            <a:ext cx="5394000" cy="3924300"/>
          </a:xfrm>
          <a:prstGeom prst="rect">
            <a:avLst/>
          </a:prstGeom>
        </p:spPr>
      </p:pic>
      <p:sp>
        <p:nvSpPr>
          <p:cNvPr id="2" name="Google Shape;119;p16"/>
          <p:cNvSpPr txBox="1">
            <a:spLocks/>
          </p:cNvSpPr>
          <p:nvPr/>
        </p:nvSpPr>
        <p:spPr>
          <a:xfrm>
            <a:off x="262569" y="2499224"/>
            <a:ext cx="3505200" cy="949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b="1" dirty="0" err="1">
                <a:latin typeface="Calibri" panose="020F0502020204030204" pitchFamily="34" charset="0"/>
                <a:cs typeface="Calibri" panose="020F0502020204030204" pitchFamily="34" charset="0"/>
              </a:rPr>
              <a:t>Tìm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hiểu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biển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endParaRPr lang="en-US" sz="2800" b="1" dirty="0">
              <a:latin typeface="Calibri" panose="020F0502020204030204" pitchFamily="34" charset="0"/>
              <a:cs typeface="Calibri" panose="020F0502020204030204" pitchFamily="34" charset="0"/>
            </a:endParaRPr>
          </a:p>
        </p:txBody>
      </p:sp>
      <p:sp>
        <p:nvSpPr>
          <p:cNvPr id="112" name="Google Shape;119;p16"/>
          <p:cNvSpPr txBox="1">
            <a:spLocks/>
          </p:cNvSpPr>
          <p:nvPr/>
        </p:nvSpPr>
        <p:spPr>
          <a:xfrm>
            <a:off x="163417" y="1748240"/>
            <a:ext cx="1213692" cy="11271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600" b="1" dirty="0">
                <a:solidFill>
                  <a:schemeClr val="tx2"/>
                </a:solidFill>
              </a:rPr>
              <a:t>01.</a:t>
            </a:r>
          </a:p>
        </p:txBody>
      </p:sp>
      <p:pic>
        <p:nvPicPr>
          <p:cNvPr id="113"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31219"/>
          <a:stretch/>
        </p:blipFill>
        <p:spPr>
          <a:xfrm>
            <a:off x="6893593" y="0"/>
            <a:ext cx="2343150" cy="773067"/>
          </a:xfrm>
          <a:prstGeom prst="rect">
            <a:avLst/>
          </a:prstGeom>
        </p:spPr>
      </p:pic>
      <p:pic>
        <p:nvPicPr>
          <p:cNvPr id="114"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3541" b="-294"/>
          <a:stretch/>
        </p:blipFill>
        <p:spPr>
          <a:xfrm>
            <a:off x="0" y="0"/>
            <a:ext cx="2619375" cy="731211"/>
          </a:xfrm>
          <a:prstGeom prst="rect">
            <a:avLst/>
          </a:prstGeom>
        </p:spPr>
      </p:pic>
    </p:spTree>
    <p:extLst>
      <p:ext uri="{BB962C8B-B14F-4D97-AF65-F5344CB8AC3E}">
        <p14:creationId xmlns:p14="http://schemas.microsoft.com/office/powerpoint/2010/main" val="2193443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6BA6551-BA65-45B9-A009-E4EBBFAFBA6B}"/>
              </a:ext>
            </a:extLst>
          </p:cNvPr>
          <p:cNvSpPr/>
          <p:nvPr/>
        </p:nvSpPr>
        <p:spPr>
          <a:xfrm>
            <a:off x="914400" y="86662"/>
            <a:ext cx="7538878" cy="423728"/>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67BDCAF-2844-4776-9E55-868003FAC222}"/>
              </a:ext>
            </a:extLst>
          </p:cNvPr>
          <p:cNvSpPr txBox="1"/>
          <p:nvPr/>
        </p:nvSpPr>
        <p:spPr>
          <a:xfrm>
            <a:off x="2343680" y="102317"/>
            <a:ext cx="4456669"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err="1">
                <a:ln>
                  <a:noFill/>
                </a:ln>
                <a:solidFill>
                  <a:srgbClr val="FFFFFF"/>
                </a:solidFill>
                <a:effectLst/>
                <a:uLnTx/>
                <a:uFillTx/>
                <a:latin typeface="Arial"/>
                <a:cs typeface="Arial"/>
                <a:sym typeface="Arial"/>
              </a:rPr>
              <a:t>Tìm</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hiểu</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các</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biển</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báo</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giao</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thông</a:t>
            </a:r>
            <a:endParaRPr kumimoji="0" lang="en-US" sz="2100" b="1" i="0" u="none" strike="noStrike" kern="0" cap="none" spc="0" normalizeH="0" baseline="0" noProof="0" dirty="0">
              <a:ln>
                <a:noFill/>
              </a:ln>
              <a:solidFill>
                <a:srgbClr val="FFFFFF"/>
              </a:solidFill>
              <a:effectLst/>
              <a:uLnTx/>
              <a:uFillTx/>
              <a:latin typeface="Arial"/>
              <a:cs typeface="Arial"/>
              <a:sym typeface="Arial"/>
            </a:endParaRPr>
          </a:p>
        </p:txBody>
      </p:sp>
      <p:grpSp>
        <p:nvGrpSpPr>
          <p:cNvPr id="30" name="Group 29">
            <a:extLst>
              <a:ext uri="{FF2B5EF4-FFF2-40B4-BE49-F238E27FC236}">
                <a16:creationId xmlns:a16="http://schemas.microsoft.com/office/drawing/2014/main" id="{30B36D08-4EEC-46C8-AA73-D72FEC5EB7F1}"/>
              </a:ext>
            </a:extLst>
          </p:cNvPr>
          <p:cNvGrpSpPr/>
          <p:nvPr/>
        </p:nvGrpSpPr>
        <p:grpSpPr>
          <a:xfrm>
            <a:off x="354865" y="1482781"/>
            <a:ext cx="2815283" cy="415498"/>
            <a:chOff x="473154" y="1885950"/>
            <a:chExt cx="3753705" cy="553997"/>
          </a:xfrm>
        </p:grpSpPr>
        <p:sp>
          <p:nvSpPr>
            <p:cNvPr id="4" name="TextBox 3">
              <a:extLst>
                <a:ext uri="{FF2B5EF4-FFF2-40B4-BE49-F238E27FC236}">
                  <a16:creationId xmlns:a16="http://schemas.microsoft.com/office/drawing/2014/main" id="{D02DA0A8-3C36-48A0-BABC-0B87D675D59C}"/>
                </a:ext>
              </a:extLst>
            </p:cNvPr>
            <p:cNvSpPr txBox="1"/>
            <p:nvPr/>
          </p:nvSpPr>
          <p:spPr>
            <a:xfrm>
              <a:off x="1219202" y="1885950"/>
              <a:ext cx="3007657" cy="4924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dẫn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thông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5" name="TextBox 4">
              <a:extLst>
                <a:ext uri="{FF2B5EF4-FFF2-40B4-BE49-F238E27FC236}">
                  <a16:creationId xmlns:a16="http://schemas.microsoft.com/office/drawing/2014/main" id="{EB2B83C1-0F38-4CE6-AFEB-5D9B881483E3}"/>
                </a:ext>
              </a:extLst>
            </p:cNvPr>
            <p:cNvSpPr txBox="1"/>
            <p:nvPr/>
          </p:nvSpPr>
          <p:spPr>
            <a:xfrm>
              <a:off x="473154" y="1885950"/>
              <a:ext cx="389424" cy="553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Matahari 700 Bold" panose="02000503000000020004" pitchFamily="2" charset="0"/>
                  <a:cs typeface="Matahari 700 Bold" panose="02000503000000020004" pitchFamily="2" charset="0"/>
                  <a:sym typeface="Arial"/>
                </a:rPr>
                <a:t>A</a:t>
              </a:r>
            </a:p>
          </p:txBody>
        </p:sp>
      </p:grpSp>
      <p:grpSp>
        <p:nvGrpSpPr>
          <p:cNvPr id="31" name="Group 30">
            <a:extLst>
              <a:ext uri="{FF2B5EF4-FFF2-40B4-BE49-F238E27FC236}">
                <a16:creationId xmlns:a16="http://schemas.microsoft.com/office/drawing/2014/main" id="{41D0A3A5-B465-475F-B84F-FA29CD96320A}"/>
              </a:ext>
            </a:extLst>
          </p:cNvPr>
          <p:cNvGrpSpPr/>
          <p:nvPr/>
        </p:nvGrpSpPr>
        <p:grpSpPr>
          <a:xfrm>
            <a:off x="354866" y="2129524"/>
            <a:ext cx="2946727" cy="436619"/>
            <a:chOff x="473154" y="2595890"/>
            <a:chExt cx="3928970" cy="582159"/>
          </a:xfrm>
        </p:grpSpPr>
        <p:sp>
          <p:nvSpPr>
            <p:cNvPr id="8" name="TextBox 7">
              <a:extLst>
                <a:ext uri="{FF2B5EF4-FFF2-40B4-BE49-F238E27FC236}">
                  <a16:creationId xmlns:a16="http://schemas.microsoft.com/office/drawing/2014/main" id="{93009BC3-D440-4F89-9C70-AA86E467248E}"/>
                </a:ext>
              </a:extLst>
            </p:cNvPr>
            <p:cNvSpPr txBox="1"/>
            <p:nvPr/>
          </p:nvSpPr>
          <p:spPr>
            <a:xfrm>
              <a:off x="1219201" y="2595890"/>
              <a:ext cx="318292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ư</a:t>
              </a:r>
              <a:r>
                <a:rPr lang="en-US" sz="1800" dirty="0" err="1">
                  <a:latin typeface="Times New Roman" panose="02020603050405020304" pitchFamily="18" charset="0"/>
                  <a:cs typeface="Times New Roman" panose="02020603050405020304" pitchFamily="18" charset="0"/>
                </a:rPr>
                <a:t>ờng</a:t>
              </a:r>
              <a:r>
                <a:rPr lang="en-US" sz="1800" dirty="0">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64EDBBAE-1A7D-402F-BE63-62E87A3948AD}"/>
                </a:ext>
              </a:extLst>
            </p:cNvPr>
            <p:cNvSpPr txBox="1"/>
            <p:nvPr/>
          </p:nvSpPr>
          <p:spPr>
            <a:xfrm>
              <a:off x="473154" y="2624051"/>
              <a:ext cx="39797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Matahari 700 Bold" panose="02000503000000020004" pitchFamily="2" charset="0"/>
                  <a:cs typeface="Matahari 700 Bold" panose="02000503000000020004" pitchFamily="2" charset="0"/>
                  <a:sym typeface="Arial"/>
                </a:rPr>
                <a:t>B</a:t>
              </a:r>
            </a:p>
          </p:txBody>
        </p:sp>
      </p:grpSp>
      <p:grpSp>
        <p:nvGrpSpPr>
          <p:cNvPr id="32" name="Group 31">
            <a:extLst>
              <a:ext uri="{FF2B5EF4-FFF2-40B4-BE49-F238E27FC236}">
                <a16:creationId xmlns:a16="http://schemas.microsoft.com/office/drawing/2014/main" id="{D95E13E4-6310-4451-A1FB-F7D558F22117}"/>
              </a:ext>
            </a:extLst>
          </p:cNvPr>
          <p:cNvGrpSpPr/>
          <p:nvPr/>
        </p:nvGrpSpPr>
        <p:grpSpPr>
          <a:xfrm>
            <a:off x="354866" y="2778568"/>
            <a:ext cx="4115534" cy="648124"/>
            <a:chOff x="473154" y="3305829"/>
            <a:chExt cx="5512820" cy="864164"/>
          </a:xfrm>
        </p:grpSpPr>
        <p:sp>
          <p:nvSpPr>
            <p:cNvPr id="9" name="TextBox 8">
              <a:extLst>
                <a:ext uri="{FF2B5EF4-FFF2-40B4-BE49-F238E27FC236}">
                  <a16:creationId xmlns:a16="http://schemas.microsoft.com/office/drawing/2014/main" id="{0EB1048F-4B5E-4879-BDBF-A33919C23DED}"/>
                </a:ext>
              </a:extLst>
            </p:cNvPr>
            <p:cNvSpPr txBox="1"/>
            <p:nvPr/>
          </p:nvSpPr>
          <p:spPr>
            <a:xfrm>
              <a:off x="1219201" y="3305830"/>
              <a:ext cx="4766773" cy="864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cấm</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hiểm</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ng</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ư</a:t>
              </a:r>
              <a:r>
                <a:rPr lang="en-US" sz="1800" dirty="0" err="1">
                  <a:latin typeface="Times New Roman" panose="02020603050405020304" pitchFamily="18" charset="0"/>
                  <a:cs typeface="Times New Roman" panose="02020603050405020304" pitchFamily="18" charset="0"/>
                </a:rPr>
                <a:t>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tham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78B720EB-664F-4A48-8F9C-1C2E9FB16161}"/>
                </a:ext>
              </a:extLst>
            </p:cNvPr>
            <p:cNvSpPr txBox="1"/>
            <p:nvPr/>
          </p:nvSpPr>
          <p:spPr>
            <a:xfrm>
              <a:off x="473154" y="3305829"/>
              <a:ext cx="397973" cy="553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Matahari 700 Bold" panose="02000503000000020004" pitchFamily="2" charset="0"/>
                  <a:cs typeface="Matahari 700 Bold" panose="02000503000000020004" pitchFamily="2" charset="0"/>
                  <a:sym typeface="Arial"/>
                </a:rPr>
                <a:t>C</a:t>
              </a:r>
            </a:p>
          </p:txBody>
        </p:sp>
      </p:grpSp>
      <p:grpSp>
        <p:nvGrpSpPr>
          <p:cNvPr id="33" name="Group 32">
            <a:extLst>
              <a:ext uri="{FF2B5EF4-FFF2-40B4-BE49-F238E27FC236}">
                <a16:creationId xmlns:a16="http://schemas.microsoft.com/office/drawing/2014/main" id="{EB9B8310-0505-40C9-AB33-4FCB889A9BD0}"/>
              </a:ext>
            </a:extLst>
          </p:cNvPr>
          <p:cNvGrpSpPr/>
          <p:nvPr/>
        </p:nvGrpSpPr>
        <p:grpSpPr>
          <a:xfrm>
            <a:off x="354866" y="3822534"/>
            <a:ext cx="4466517" cy="923330"/>
            <a:chOff x="473154" y="4015769"/>
            <a:chExt cx="5955351" cy="1231106"/>
          </a:xfrm>
        </p:grpSpPr>
        <p:sp>
          <p:nvSpPr>
            <p:cNvPr id="10" name="TextBox 9">
              <a:extLst>
                <a:ext uri="{FF2B5EF4-FFF2-40B4-BE49-F238E27FC236}">
                  <a16:creationId xmlns:a16="http://schemas.microsoft.com/office/drawing/2014/main" id="{F08AF730-4673-49DC-B8FF-F899D72168ED}"/>
                </a:ext>
              </a:extLst>
            </p:cNvPr>
            <p:cNvSpPr txBox="1"/>
            <p:nvPr/>
          </p:nvSpPr>
          <p:spPr>
            <a:xfrm>
              <a:off x="1219200" y="4015769"/>
              <a:ext cx="520930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dẫn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thông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ư</a:t>
              </a:r>
              <a:r>
                <a:rPr lang="en-US" sz="1800" dirty="0" err="1">
                  <a:latin typeface="Times New Roman" panose="02020603050405020304" pitchFamily="18" charset="0"/>
                  <a:cs typeface="Times New Roman" panose="02020603050405020304" pitchFamily="18" charset="0"/>
                </a:rPr>
                <a:t>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lệnh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cảnh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báo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ng</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tham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2C8CD23D-AE9F-448A-BDB1-998CE517F921}"/>
                </a:ext>
              </a:extLst>
            </p:cNvPr>
            <p:cNvSpPr txBox="1"/>
            <p:nvPr/>
          </p:nvSpPr>
          <p:spPr>
            <a:xfrm>
              <a:off x="473154" y="4015770"/>
              <a:ext cx="402248" cy="553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Matahari 700 Bold" panose="02000503000000020004" pitchFamily="2" charset="0"/>
                  <a:cs typeface="Matahari 700 Bold" panose="02000503000000020004" pitchFamily="2" charset="0"/>
                  <a:sym typeface="Arial"/>
                </a:rPr>
                <a:t>D</a:t>
              </a:r>
            </a:p>
          </p:txBody>
        </p:sp>
      </p:grpSp>
      <p:sp>
        <p:nvSpPr>
          <p:cNvPr id="18" name="TextBox 17">
            <a:extLst>
              <a:ext uri="{FF2B5EF4-FFF2-40B4-BE49-F238E27FC236}">
                <a16:creationId xmlns:a16="http://schemas.microsoft.com/office/drawing/2014/main" id="{EAC28386-B659-44AD-A8DA-4237B85741C6}"/>
              </a:ext>
            </a:extLst>
          </p:cNvPr>
          <p:cNvSpPr txBox="1"/>
          <p:nvPr/>
        </p:nvSpPr>
        <p:spPr>
          <a:xfrm>
            <a:off x="354866" y="641663"/>
            <a:ext cx="399340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err="1">
                <a:ln>
                  <a:noFill/>
                </a:ln>
                <a:solidFill>
                  <a:srgbClr val="CC3300"/>
                </a:solidFill>
                <a:effectLst/>
                <a:uLnTx/>
                <a:uFillTx/>
                <a:latin typeface="Arial"/>
                <a:cs typeface="Arial"/>
                <a:sym typeface="Arial"/>
              </a:rPr>
              <a:t>Biển</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báo</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hiệu</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giao</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thông</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là</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gì</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br>
              <a:rPr kumimoji="0" lang="en-US" sz="2100" b="0" i="1" u="none" strike="noStrike" kern="0" cap="none" spc="0" normalizeH="0" baseline="0" noProof="0" dirty="0">
                <a:ln>
                  <a:noFill/>
                </a:ln>
                <a:solidFill>
                  <a:srgbClr val="CC3300"/>
                </a:solidFill>
                <a:effectLst/>
                <a:uLnTx/>
                <a:uFillTx/>
                <a:latin typeface="Arial"/>
                <a:cs typeface="Arial"/>
                <a:sym typeface="Arial"/>
              </a:rPr>
            </a:br>
            <a:r>
              <a:rPr kumimoji="0" lang="en-US" sz="2100" b="0" i="1" u="none" strike="noStrike" kern="0" cap="none" spc="0" normalizeH="0" baseline="0" noProof="0" dirty="0">
                <a:ln>
                  <a:noFill/>
                </a:ln>
                <a:solidFill>
                  <a:srgbClr val="CC3300"/>
                </a:solidFill>
                <a:effectLst/>
                <a:uLnTx/>
                <a:uFillTx/>
                <a:latin typeface="Arial"/>
                <a:cs typeface="Arial"/>
                <a:sym typeface="Arial"/>
              </a:rPr>
              <a:t>(</a:t>
            </a:r>
            <a:r>
              <a:rPr kumimoji="0" lang="en-US" sz="2100" b="0" i="1" u="none" strike="noStrike" kern="0" cap="none" spc="0" normalizeH="0" baseline="0" noProof="0" dirty="0" err="1">
                <a:ln>
                  <a:noFill/>
                </a:ln>
                <a:solidFill>
                  <a:srgbClr val="CC3300"/>
                </a:solidFill>
                <a:effectLst/>
                <a:uLnTx/>
                <a:uFillTx/>
                <a:latin typeface="Arial"/>
                <a:cs typeface="Arial"/>
                <a:sym typeface="Arial"/>
              </a:rPr>
              <a:t>Khoanh</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tròn</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đáp</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án</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đúng</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nhất</a:t>
            </a:r>
            <a:r>
              <a:rPr kumimoji="0" lang="en-US" sz="2100" b="0" i="1" u="none" strike="noStrike" kern="0" cap="none" spc="0" normalizeH="0" baseline="0" noProof="0" dirty="0">
                <a:ln>
                  <a:noFill/>
                </a:ln>
                <a:solidFill>
                  <a:srgbClr val="CC3300"/>
                </a:solidFill>
                <a:effectLst/>
                <a:uLnTx/>
                <a:uFillTx/>
                <a:latin typeface="Arial"/>
                <a:cs typeface="Arial"/>
                <a:sym typeface="Arial"/>
              </a:rPr>
              <a:t>)</a:t>
            </a:r>
          </a:p>
        </p:txBody>
      </p:sp>
      <p:pic>
        <p:nvPicPr>
          <p:cNvPr id="47" name="Graphic 46">
            <a:extLst>
              <a:ext uri="{FF2B5EF4-FFF2-40B4-BE49-F238E27FC236}">
                <a16:creationId xmlns:a16="http://schemas.microsoft.com/office/drawing/2014/main" id="{890C9A46-3F4D-4E4B-950E-866728125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0753" y="-512970"/>
            <a:ext cx="409382" cy="265169"/>
          </a:xfrm>
          <a:prstGeom prst="rect">
            <a:avLst/>
          </a:prstGeom>
        </p:spPr>
      </p:pic>
      <p:sp>
        <p:nvSpPr>
          <p:cNvPr id="34" name="Oval 33">
            <a:extLst>
              <a:ext uri="{FF2B5EF4-FFF2-40B4-BE49-F238E27FC236}">
                <a16:creationId xmlns:a16="http://schemas.microsoft.com/office/drawing/2014/main" id="{A52F040E-7291-4A6E-AC3B-2B3DC734DD2F}"/>
              </a:ext>
            </a:extLst>
          </p:cNvPr>
          <p:cNvSpPr/>
          <p:nvPr/>
        </p:nvSpPr>
        <p:spPr>
          <a:xfrm>
            <a:off x="303056" y="3764150"/>
            <a:ext cx="423308" cy="423308"/>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21B4C34F-C8B9-47B1-9754-7FB9AA280CBA}"/>
              </a:ext>
            </a:extLst>
          </p:cNvPr>
          <p:cNvGrpSpPr/>
          <p:nvPr/>
        </p:nvGrpSpPr>
        <p:grpSpPr>
          <a:xfrm>
            <a:off x="5293420" y="874149"/>
            <a:ext cx="1615600" cy="1904419"/>
            <a:chOff x="5298980" y="1134941"/>
            <a:chExt cx="1615600" cy="1904419"/>
          </a:xfrm>
        </p:grpSpPr>
        <p:pic>
          <p:nvPicPr>
            <p:cNvPr id="1028" name="Picture 4" descr="BIỂN BÁO CẤM ĐI NGƯỢC CHIỀU SỐ 102, THI CÔNG LẮP ĐẶT BIỂN BÁO GIAO THÔNG  TRÊN TOÀN QUỐC.">
              <a:extLst>
                <a:ext uri="{FF2B5EF4-FFF2-40B4-BE49-F238E27FC236}">
                  <a16:creationId xmlns:a16="http://schemas.microsoft.com/office/drawing/2014/main" id="{AE017A22-D673-4D3D-8A8F-3ACAE1E71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8980" y="1134941"/>
              <a:ext cx="1501369" cy="1364881"/>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481;p22">
              <a:extLst>
                <a:ext uri="{FF2B5EF4-FFF2-40B4-BE49-F238E27FC236}">
                  <a16:creationId xmlns:a16="http://schemas.microsoft.com/office/drawing/2014/main" id="{82CABD3F-C6E6-4124-A957-3CCC4F0A1C62}"/>
                </a:ext>
              </a:extLst>
            </p:cNvPr>
            <p:cNvSpPr txBox="1"/>
            <p:nvPr/>
          </p:nvSpPr>
          <p:spPr>
            <a:xfrm flipH="1">
              <a:off x="5473240" y="2260560"/>
              <a:ext cx="1441340" cy="77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Biển</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báo</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cấm</a:t>
              </a:r>
              <a:endParaRPr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endParaRPr>
            </a:p>
          </p:txBody>
        </p:sp>
      </p:grpSp>
      <p:grpSp>
        <p:nvGrpSpPr>
          <p:cNvPr id="6" name="Group 5">
            <a:extLst>
              <a:ext uri="{FF2B5EF4-FFF2-40B4-BE49-F238E27FC236}">
                <a16:creationId xmlns:a16="http://schemas.microsoft.com/office/drawing/2014/main" id="{9290C641-E8E3-4428-8F43-B6B0A53C3006}"/>
              </a:ext>
            </a:extLst>
          </p:cNvPr>
          <p:cNvGrpSpPr/>
          <p:nvPr/>
        </p:nvGrpSpPr>
        <p:grpSpPr>
          <a:xfrm>
            <a:off x="7376323" y="982708"/>
            <a:ext cx="1464621" cy="1796816"/>
            <a:chOff x="7381883" y="1243500"/>
            <a:chExt cx="1464621" cy="1796816"/>
          </a:xfrm>
        </p:grpSpPr>
        <p:pic>
          <p:nvPicPr>
            <p:cNvPr id="1032" name="Picture 8" descr="Danh sách các biển báo nguy hiểm tài xế cần ghi nhớ">
              <a:extLst>
                <a:ext uri="{FF2B5EF4-FFF2-40B4-BE49-F238E27FC236}">
                  <a16:creationId xmlns:a16="http://schemas.microsoft.com/office/drawing/2014/main" id="{38CD79C4-026C-4534-B4DA-338B1B5C0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3" y="1243500"/>
              <a:ext cx="1366837" cy="1147762"/>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481;p22">
              <a:extLst>
                <a:ext uri="{FF2B5EF4-FFF2-40B4-BE49-F238E27FC236}">
                  <a16:creationId xmlns:a16="http://schemas.microsoft.com/office/drawing/2014/main" id="{3CB0E85A-969E-4430-936F-F1398B1905AD}"/>
                </a:ext>
              </a:extLst>
            </p:cNvPr>
            <p:cNvSpPr txBox="1"/>
            <p:nvPr/>
          </p:nvSpPr>
          <p:spPr>
            <a:xfrm flipH="1">
              <a:off x="7405164" y="2261516"/>
              <a:ext cx="1441340" cy="7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Biển</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báo</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nguy</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hiểm</a:t>
              </a:r>
              <a:endParaRPr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endParaRPr>
            </a:p>
          </p:txBody>
        </p:sp>
      </p:grpSp>
      <p:grpSp>
        <p:nvGrpSpPr>
          <p:cNvPr id="11" name="Group 10">
            <a:extLst>
              <a:ext uri="{FF2B5EF4-FFF2-40B4-BE49-F238E27FC236}">
                <a16:creationId xmlns:a16="http://schemas.microsoft.com/office/drawing/2014/main" id="{AF5911D2-BBF7-4DC3-9B68-4CC358EC3F17}"/>
              </a:ext>
            </a:extLst>
          </p:cNvPr>
          <p:cNvGrpSpPr/>
          <p:nvPr/>
        </p:nvGrpSpPr>
        <p:grpSpPr>
          <a:xfrm>
            <a:off x="5122440" y="2832198"/>
            <a:ext cx="1925270" cy="1963848"/>
            <a:chOff x="5128000" y="3092990"/>
            <a:chExt cx="1925270" cy="1963848"/>
          </a:xfrm>
        </p:grpSpPr>
        <p:pic>
          <p:nvPicPr>
            <p:cNvPr id="1034" name="Picture 10" descr="Lái Xe Hơi Bùng Binh Đường - Miễn Phí vector hình ảnh trên Pixabay">
              <a:extLst>
                <a:ext uri="{FF2B5EF4-FFF2-40B4-BE49-F238E27FC236}">
                  <a16:creationId xmlns:a16="http://schemas.microsoft.com/office/drawing/2014/main" id="{251A7A1B-842C-4061-9810-A3E86AB48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0170" y="3092990"/>
              <a:ext cx="1364881" cy="1364881"/>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481;p22">
              <a:extLst>
                <a:ext uri="{FF2B5EF4-FFF2-40B4-BE49-F238E27FC236}">
                  <a16:creationId xmlns:a16="http://schemas.microsoft.com/office/drawing/2014/main" id="{09D12C7D-2623-473B-A2BC-380F5FC05E41}"/>
                </a:ext>
              </a:extLst>
            </p:cNvPr>
            <p:cNvSpPr txBox="1"/>
            <p:nvPr/>
          </p:nvSpPr>
          <p:spPr>
            <a:xfrm flipH="1">
              <a:off x="5128000" y="4471683"/>
              <a:ext cx="1925270" cy="58515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N</a:t>
              </a:r>
              <a:r>
                <a:rPr lang="vi-VN"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ơ</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i</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giao</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nhau</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chạy</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theo</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vòng</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xuyến</a:t>
              </a:r>
              <a:endParaRPr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endParaRPr>
            </a:p>
          </p:txBody>
        </p:sp>
      </p:grpSp>
      <p:grpSp>
        <p:nvGrpSpPr>
          <p:cNvPr id="12" name="Group 11">
            <a:extLst>
              <a:ext uri="{FF2B5EF4-FFF2-40B4-BE49-F238E27FC236}">
                <a16:creationId xmlns:a16="http://schemas.microsoft.com/office/drawing/2014/main" id="{99E17FDB-56E3-46D9-ACF1-482AEB5747F1}"/>
              </a:ext>
            </a:extLst>
          </p:cNvPr>
          <p:cNvGrpSpPr/>
          <p:nvPr/>
        </p:nvGrpSpPr>
        <p:grpSpPr>
          <a:xfrm>
            <a:off x="7333164" y="2803419"/>
            <a:ext cx="1456809" cy="1992626"/>
            <a:chOff x="7338724" y="3064211"/>
            <a:chExt cx="1456809" cy="1992626"/>
          </a:xfrm>
        </p:grpSpPr>
        <p:pic>
          <p:nvPicPr>
            <p:cNvPr id="1038" name="Picture 14" descr="Hiểu đúng về biển báo gây tranh cãi trong khu vực quay đầu xe">
              <a:extLst>
                <a:ext uri="{FF2B5EF4-FFF2-40B4-BE49-F238E27FC236}">
                  <a16:creationId xmlns:a16="http://schemas.microsoft.com/office/drawing/2014/main" id="{A75CE060-8020-4FAD-BAAA-B0DF911AA4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123" t="16175" r="9450" b="23469"/>
            <a:stretch/>
          </p:blipFill>
          <p:spPr bwMode="auto">
            <a:xfrm>
              <a:off x="7381883" y="3064211"/>
              <a:ext cx="1364882" cy="1436407"/>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481;p22">
              <a:extLst>
                <a:ext uri="{FF2B5EF4-FFF2-40B4-BE49-F238E27FC236}">
                  <a16:creationId xmlns:a16="http://schemas.microsoft.com/office/drawing/2014/main" id="{F8D63E78-E3E9-47BC-8314-77EAD363C318}"/>
                </a:ext>
              </a:extLst>
            </p:cNvPr>
            <p:cNvSpPr txBox="1"/>
            <p:nvPr/>
          </p:nvSpPr>
          <p:spPr>
            <a:xfrm flipH="1">
              <a:off x="7338724" y="4471682"/>
              <a:ext cx="1456809" cy="58515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Chỗ</a:t>
              </a:r>
              <a:r>
                <a:rPr lang="en-US"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rPr>
                <a:t> quay </a:t>
              </a:r>
              <a:r>
                <a:rPr lang="en-US" sz="1600" b="1" i="1" dirty="0" err="1">
                  <a:solidFill>
                    <a:schemeClr val="tx2">
                      <a:lumMod val="75000"/>
                    </a:schemeClr>
                  </a:solidFill>
                  <a:latin typeface="Times New Roman" panose="02020603050405020304" pitchFamily="18" charset="0"/>
                  <a:ea typeface="Roboto"/>
                  <a:cs typeface="Times New Roman" panose="02020603050405020304" pitchFamily="18" charset="0"/>
                  <a:sym typeface="Roboto"/>
                </a:rPr>
                <a:t>xe</a:t>
              </a:r>
              <a:endParaRPr sz="1600" b="1" i="1" dirty="0">
                <a:solidFill>
                  <a:schemeClr val="tx2">
                    <a:lumMod val="75000"/>
                  </a:schemeClr>
                </a:solidFill>
                <a:latin typeface="Times New Roman" panose="02020603050405020304" pitchFamily="18" charset="0"/>
                <a:ea typeface="Roboto"/>
                <a:cs typeface="Times New Roman" panose="02020603050405020304" pitchFamily="18" charset="0"/>
                <a:sym typeface="Roboto"/>
              </a:endParaRPr>
            </a:p>
          </p:txBody>
        </p:sp>
      </p:grpSp>
    </p:spTree>
    <p:extLst>
      <p:ext uri="{BB962C8B-B14F-4D97-AF65-F5344CB8AC3E}">
        <p14:creationId xmlns:p14="http://schemas.microsoft.com/office/powerpoint/2010/main" val="292822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6BA6551-BA65-45B9-A009-E4EBBFAFBA6B}"/>
              </a:ext>
            </a:extLst>
          </p:cNvPr>
          <p:cNvSpPr/>
          <p:nvPr/>
        </p:nvSpPr>
        <p:spPr>
          <a:xfrm>
            <a:off x="914400" y="86662"/>
            <a:ext cx="7538878" cy="423728"/>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67BDCAF-2844-4776-9E55-868003FAC222}"/>
              </a:ext>
            </a:extLst>
          </p:cNvPr>
          <p:cNvSpPr txBox="1"/>
          <p:nvPr/>
        </p:nvSpPr>
        <p:spPr>
          <a:xfrm>
            <a:off x="2343680" y="102317"/>
            <a:ext cx="4456669"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err="1">
                <a:ln>
                  <a:noFill/>
                </a:ln>
                <a:solidFill>
                  <a:srgbClr val="FFFFFF"/>
                </a:solidFill>
                <a:effectLst/>
                <a:uLnTx/>
                <a:uFillTx/>
                <a:latin typeface="Arial"/>
                <a:cs typeface="Arial"/>
                <a:sym typeface="Arial"/>
              </a:rPr>
              <a:t>Tìm</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hiểu</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các</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biển</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báo</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giao</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thông</a:t>
            </a:r>
            <a:endParaRPr kumimoji="0" lang="en-US" sz="2100" b="1" i="0" u="none" strike="noStrike" kern="0" cap="none" spc="0" normalizeH="0" baseline="0" noProof="0" dirty="0">
              <a:ln>
                <a:noFill/>
              </a:ln>
              <a:solidFill>
                <a:srgbClr val="FFFFFF"/>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EAC28386-B659-44AD-A8DA-4237B85741C6}"/>
              </a:ext>
            </a:extLst>
          </p:cNvPr>
          <p:cNvSpPr txBox="1"/>
          <p:nvPr/>
        </p:nvSpPr>
        <p:spPr>
          <a:xfrm>
            <a:off x="1655444" y="577089"/>
            <a:ext cx="6447599"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err="1">
                <a:ln>
                  <a:noFill/>
                </a:ln>
                <a:solidFill>
                  <a:srgbClr val="CC3300"/>
                </a:solidFill>
                <a:effectLst/>
                <a:uLnTx/>
                <a:uFillTx/>
                <a:latin typeface="Arial"/>
                <a:cs typeface="Arial"/>
                <a:sym typeface="Arial"/>
              </a:rPr>
              <a:t>Hãy</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phân</a:t>
            </a:r>
            <a:r>
              <a:rPr kumimoji="0" lang="en-US" sz="2100" b="0" i="1" u="none" strike="noStrike" kern="0" cap="none" spc="0" normalizeH="0" baseline="0" noProof="0" dirty="0">
                <a:ln>
                  <a:noFill/>
                </a:ln>
                <a:solidFill>
                  <a:srgbClr val="CC3300"/>
                </a:solidFill>
                <a:effectLst/>
                <a:uLnTx/>
                <a:uFillTx/>
                <a:latin typeface="Arial"/>
                <a:cs typeface="Arial"/>
                <a:sym typeface="Arial"/>
              </a:rPr>
              <a:t> chia </a:t>
            </a:r>
            <a:r>
              <a:rPr kumimoji="0" lang="en-US" sz="2100" b="0" i="1" u="none" strike="noStrike" kern="0" cap="none" spc="0" normalizeH="0" baseline="0" noProof="0" dirty="0" err="1">
                <a:ln>
                  <a:noFill/>
                </a:ln>
                <a:solidFill>
                  <a:srgbClr val="CC3300"/>
                </a:solidFill>
                <a:effectLst/>
                <a:uLnTx/>
                <a:uFillTx/>
                <a:latin typeface="Arial"/>
                <a:cs typeface="Arial"/>
                <a:sym typeface="Arial"/>
              </a:rPr>
              <a:t>các</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biển</a:t>
            </a:r>
            <a:r>
              <a:rPr kumimoji="0" lang="en-US" sz="2100" b="0" i="1" u="none" strike="noStrike" kern="0" cap="none" spc="0" normalizeH="0" baseline="0" noProof="0" dirty="0">
                <a:ln>
                  <a:noFill/>
                </a:ln>
                <a:solidFill>
                  <a:srgbClr val="CC3300"/>
                </a:solidFill>
                <a:effectLst/>
                <a:uLnTx/>
                <a:uFillTx/>
                <a:latin typeface="Arial"/>
                <a:cs typeface="Arial"/>
                <a:sym typeface="Arial"/>
              </a:rPr>
              <a:t> </a:t>
            </a:r>
            <a:r>
              <a:rPr kumimoji="0" lang="en-US" sz="2100" b="0" i="1" u="none" strike="noStrike" kern="0" cap="none" spc="0" normalizeH="0" baseline="0" noProof="0" dirty="0" err="1">
                <a:ln>
                  <a:noFill/>
                </a:ln>
                <a:solidFill>
                  <a:srgbClr val="CC3300"/>
                </a:solidFill>
                <a:effectLst/>
                <a:uLnTx/>
                <a:uFillTx/>
                <a:latin typeface="Arial"/>
                <a:cs typeface="Arial"/>
                <a:sym typeface="Arial"/>
              </a:rPr>
              <a:t>báo</a:t>
            </a:r>
            <a:r>
              <a:rPr kumimoji="0" lang="en-US" sz="2100" b="0" i="1" u="none" strike="noStrike" kern="0" cap="none" spc="0" normalizeH="0" baseline="0" noProof="0" dirty="0">
                <a:ln>
                  <a:noFill/>
                </a:ln>
                <a:solidFill>
                  <a:srgbClr val="CC3300"/>
                </a:solidFill>
                <a:effectLst/>
                <a:uLnTx/>
                <a:uFillTx/>
                <a:latin typeface="Arial"/>
                <a:cs typeface="Arial"/>
                <a:sym typeface="Arial"/>
              </a:rPr>
              <a:t> d</a:t>
            </a:r>
            <a:r>
              <a:rPr kumimoji="0" lang="vi-VN" sz="2100" b="0" i="1" u="none" strike="noStrike" kern="0" cap="none" spc="0" normalizeH="0" baseline="0" noProof="0" dirty="0">
                <a:ln>
                  <a:noFill/>
                </a:ln>
                <a:solidFill>
                  <a:srgbClr val="CC3300"/>
                </a:solidFill>
                <a:effectLst/>
                <a:uLnTx/>
                <a:uFillTx/>
                <a:latin typeface="Arial"/>
                <a:cs typeface="Arial"/>
                <a:sym typeface="Arial"/>
              </a:rPr>
              <a:t>ư</a:t>
            </a:r>
            <a:r>
              <a:rPr lang="en-US" sz="2100" i="1" dirty="0" err="1">
                <a:solidFill>
                  <a:srgbClr val="CC3300"/>
                </a:solidFill>
              </a:rPr>
              <a:t>ới</a:t>
            </a:r>
            <a:r>
              <a:rPr lang="en-US" sz="2100" i="1" dirty="0">
                <a:solidFill>
                  <a:srgbClr val="CC3300"/>
                </a:solidFill>
              </a:rPr>
              <a:t> </a:t>
            </a:r>
            <a:r>
              <a:rPr lang="en-US" sz="2100" i="1" dirty="0" err="1">
                <a:solidFill>
                  <a:srgbClr val="CC3300"/>
                </a:solidFill>
              </a:rPr>
              <a:t>đây</a:t>
            </a:r>
            <a:r>
              <a:rPr lang="en-US" sz="2100" i="1" dirty="0">
                <a:solidFill>
                  <a:srgbClr val="CC3300"/>
                </a:solidFill>
              </a:rPr>
              <a:t> </a:t>
            </a:r>
            <a:r>
              <a:rPr lang="en-US" sz="2100" i="1" dirty="0" err="1">
                <a:solidFill>
                  <a:srgbClr val="CC3300"/>
                </a:solidFill>
              </a:rPr>
              <a:t>thành</a:t>
            </a:r>
            <a:r>
              <a:rPr lang="en-US" sz="2100" i="1" dirty="0">
                <a:solidFill>
                  <a:srgbClr val="CC3300"/>
                </a:solidFill>
              </a:rPr>
              <a:t> </a:t>
            </a:r>
            <a:r>
              <a:rPr lang="en-US" sz="2100" i="1" dirty="0" err="1">
                <a:solidFill>
                  <a:srgbClr val="CC3300"/>
                </a:solidFill>
              </a:rPr>
              <a:t>hai</a:t>
            </a:r>
            <a:r>
              <a:rPr lang="en-US" sz="2100" i="1" dirty="0">
                <a:solidFill>
                  <a:srgbClr val="CC3300"/>
                </a:solidFill>
              </a:rPr>
              <a:t> </a:t>
            </a:r>
            <a:r>
              <a:rPr lang="en-US" sz="2100" i="1" dirty="0" err="1">
                <a:solidFill>
                  <a:srgbClr val="CC3300"/>
                </a:solidFill>
              </a:rPr>
              <a:t>loại</a:t>
            </a:r>
            <a:r>
              <a:rPr lang="en-US" sz="2100" i="1" dirty="0">
                <a:solidFill>
                  <a:srgbClr val="CC3300"/>
                </a:solidFil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i="1" dirty="0" err="1">
                <a:solidFill>
                  <a:srgbClr val="CC3300"/>
                </a:solidFill>
              </a:rPr>
              <a:t>biển</a:t>
            </a:r>
            <a:r>
              <a:rPr lang="en-US" sz="2100" i="1" dirty="0">
                <a:solidFill>
                  <a:srgbClr val="CC3300"/>
                </a:solidFill>
              </a:rPr>
              <a:t> </a:t>
            </a:r>
            <a:r>
              <a:rPr lang="en-US" sz="2100" i="1" dirty="0" err="1">
                <a:solidFill>
                  <a:srgbClr val="CC3300"/>
                </a:solidFill>
              </a:rPr>
              <a:t>báo</a:t>
            </a:r>
            <a:r>
              <a:rPr lang="en-US" sz="2100" i="1" dirty="0">
                <a:solidFill>
                  <a:srgbClr val="CC3300"/>
                </a:solidFill>
              </a:rPr>
              <a:t> </a:t>
            </a:r>
            <a:r>
              <a:rPr lang="en-US" sz="2100" i="1" dirty="0" err="1">
                <a:solidFill>
                  <a:srgbClr val="CC3300"/>
                </a:solidFill>
              </a:rPr>
              <a:t>nguy</a:t>
            </a:r>
            <a:r>
              <a:rPr lang="en-US" sz="2100" i="1" dirty="0">
                <a:solidFill>
                  <a:srgbClr val="CC3300"/>
                </a:solidFill>
              </a:rPr>
              <a:t> </a:t>
            </a:r>
            <a:r>
              <a:rPr lang="en-US" sz="2100" i="1" dirty="0" err="1">
                <a:solidFill>
                  <a:srgbClr val="CC3300"/>
                </a:solidFill>
              </a:rPr>
              <a:t>hiểm</a:t>
            </a:r>
            <a:r>
              <a:rPr lang="en-US" sz="2100" i="1" dirty="0">
                <a:solidFill>
                  <a:srgbClr val="CC3300"/>
                </a:solidFill>
              </a:rPr>
              <a:t> </a:t>
            </a:r>
            <a:r>
              <a:rPr lang="en-US" sz="2100" i="1" dirty="0" err="1">
                <a:solidFill>
                  <a:srgbClr val="CC3300"/>
                </a:solidFill>
              </a:rPr>
              <a:t>và</a:t>
            </a:r>
            <a:r>
              <a:rPr lang="en-US" sz="2100" i="1" dirty="0">
                <a:solidFill>
                  <a:srgbClr val="CC3300"/>
                </a:solidFill>
              </a:rPr>
              <a:t> </a:t>
            </a:r>
            <a:r>
              <a:rPr lang="en-US" sz="2100" i="1" dirty="0" err="1">
                <a:solidFill>
                  <a:srgbClr val="CC3300"/>
                </a:solidFill>
              </a:rPr>
              <a:t>biển</a:t>
            </a:r>
            <a:r>
              <a:rPr lang="en-US" sz="2100" i="1" dirty="0">
                <a:solidFill>
                  <a:srgbClr val="CC3300"/>
                </a:solidFill>
              </a:rPr>
              <a:t> </a:t>
            </a:r>
            <a:r>
              <a:rPr lang="en-US" sz="2100" i="1" dirty="0" err="1">
                <a:solidFill>
                  <a:srgbClr val="CC3300"/>
                </a:solidFill>
              </a:rPr>
              <a:t>báo</a:t>
            </a:r>
            <a:r>
              <a:rPr lang="en-US" sz="2100" i="1" dirty="0">
                <a:solidFill>
                  <a:srgbClr val="CC3300"/>
                </a:solidFill>
              </a:rPr>
              <a:t> </a:t>
            </a:r>
            <a:r>
              <a:rPr lang="en-US" sz="2100" i="1" dirty="0" err="1">
                <a:solidFill>
                  <a:srgbClr val="CC3300"/>
                </a:solidFill>
              </a:rPr>
              <a:t>chỉ</a:t>
            </a:r>
            <a:r>
              <a:rPr lang="en-US" sz="2100" i="1" dirty="0">
                <a:solidFill>
                  <a:srgbClr val="CC3300"/>
                </a:solidFill>
              </a:rPr>
              <a:t> </a:t>
            </a:r>
            <a:r>
              <a:rPr lang="en-US" sz="2100" i="1" dirty="0" err="1">
                <a:solidFill>
                  <a:srgbClr val="CC3300"/>
                </a:solidFill>
              </a:rPr>
              <a:t>dẫn</a:t>
            </a:r>
            <a:endParaRPr kumimoji="0" lang="en-US" sz="2100" b="0" i="1" u="none" strike="noStrike" kern="0" cap="none" spc="0" normalizeH="0" baseline="0" noProof="0" dirty="0">
              <a:ln>
                <a:noFill/>
              </a:ln>
              <a:solidFill>
                <a:srgbClr val="CC3300"/>
              </a:solidFill>
              <a:effectLst/>
              <a:uLnTx/>
              <a:uFillTx/>
              <a:latin typeface="Arial"/>
              <a:cs typeface="Arial"/>
              <a:sym typeface="Arial"/>
            </a:endParaRPr>
          </a:p>
        </p:txBody>
      </p:sp>
      <p:pic>
        <p:nvPicPr>
          <p:cNvPr id="47" name="Graphic 46">
            <a:extLst>
              <a:ext uri="{FF2B5EF4-FFF2-40B4-BE49-F238E27FC236}">
                <a16:creationId xmlns:a16="http://schemas.microsoft.com/office/drawing/2014/main" id="{890C9A46-3F4D-4E4B-950E-866728125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0753" y="-512970"/>
            <a:ext cx="409382" cy="265169"/>
          </a:xfrm>
          <a:prstGeom prst="rect">
            <a:avLst/>
          </a:prstGeom>
        </p:spPr>
      </p:pic>
      <p:pic>
        <p:nvPicPr>
          <p:cNvPr id="39" name="Picture 2" descr="Biển báo chỉ dẫn giao thông đường bộ mới nhất - SaigonCPA">
            <a:extLst>
              <a:ext uri="{FF2B5EF4-FFF2-40B4-BE49-F238E27FC236}">
                <a16:creationId xmlns:a16="http://schemas.microsoft.com/office/drawing/2014/main" id="{D64F69BB-EC31-47F8-AA7B-27DA06A338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11" t="9527" r="34870" b="15243"/>
          <a:stretch/>
        </p:blipFill>
        <p:spPr bwMode="auto">
          <a:xfrm>
            <a:off x="4220993" y="1995054"/>
            <a:ext cx="1171679" cy="11797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Biển chỉ dẫn – Ý nghĩa mỗi loại">
            <a:extLst>
              <a:ext uri="{FF2B5EF4-FFF2-40B4-BE49-F238E27FC236}">
                <a16:creationId xmlns:a16="http://schemas.microsoft.com/office/drawing/2014/main" id="{7EE08C4C-6309-4D73-9375-944486516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511" y="3529019"/>
            <a:ext cx="1171679" cy="117167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Biển báo đường người đi bộ sang ngang R.423a, R.423b">
            <a:extLst>
              <a:ext uri="{FF2B5EF4-FFF2-40B4-BE49-F238E27FC236}">
                <a16:creationId xmlns:a16="http://schemas.microsoft.com/office/drawing/2014/main" id="{D564DE9F-4805-4057-AE50-B4568F3064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01" t="-2803" r="17721" b="2132"/>
          <a:stretch/>
        </p:blipFill>
        <p:spPr bwMode="auto">
          <a:xfrm>
            <a:off x="366134" y="1111298"/>
            <a:ext cx="1465928" cy="14972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iển chỉ dẫn 410">
            <a:extLst>
              <a:ext uri="{FF2B5EF4-FFF2-40B4-BE49-F238E27FC236}">
                <a16:creationId xmlns:a16="http://schemas.microsoft.com/office/drawing/2014/main" id="{B2640C45-4322-4D4A-8D36-8B92F54A4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940" y="1654347"/>
            <a:ext cx="1308389" cy="13083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Lưu ý Về Biển Báo Nguy Hiểm">
            <a:extLst>
              <a:ext uri="{FF2B5EF4-FFF2-40B4-BE49-F238E27FC236}">
                <a16:creationId xmlns:a16="http://schemas.microsoft.com/office/drawing/2014/main" id="{203C4162-EA47-4B72-BFED-130161A403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167" r="42699" b="59209"/>
          <a:stretch/>
        </p:blipFill>
        <p:spPr bwMode="auto">
          <a:xfrm>
            <a:off x="483027" y="3421738"/>
            <a:ext cx="1465928" cy="11955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Những Lưu ý Về Biển Báo Nguy Hiểm">
            <a:extLst>
              <a:ext uri="{FF2B5EF4-FFF2-40B4-BE49-F238E27FC236}">
                <a16:creationId xmlns:a16="http://schemas.microsoft.com/office/drawing/2014/main" id="{AA674F1F-C529-4ACC-A542-34C7F82AF1D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r="75950" b="64739"/>
          <a:stretch/>
        </p:blipFill>
        <p:spPr bwMode="auto">
          <a:xfrm>
            <a:off x="2195158" y="1864993"/>
            <a:ext cx="1392800" cy="114867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hững Lưu ý Về Biển Báo Nguy Hiểm">
            <a:extLst>
              <a:ext uri="{FF2B5EF4-FFF2-40B4-BE49-F238E27FC236}">
                <a16:creationId xmlns:a16="http://schemas.microsoft.com/office/drawing/2014/main" id="{49469F99-5880-4828-BEFE-AB3AA646B3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031" t="41755" r="35682" b="19551"/>
          <a:stretch/>
        </p:blipFill>
        <p:spPr bwMode="auto">
          <a:xfrm>
            <a:off x="4132566" y="3525116"/>
            <a:ext cx="1348533" cy="12604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hững Lưu ý Về Biển Báo Nguy Hiểm">
            <a:extLst>
              <a:ext uri="{FF2B5EF4-FFF2-40B4-BE49-F238E27FC236}">
                <a16:creationId xmlns:a16="http://schemas.microsoft.com/office/drawing/2014/main" id="{A148CA5A-FFAE-438B-BBB7-5D831FDCB4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89" t="42313" r="57357" b="26978"/>
          <a:stretch/>
        </p:blipFill>
        <p:spPr bwMode="auto">
          <a:xfrm>
            <a:off x="5983510" y="1494861"/>
            <a:ext cx="1248141" cy="100038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Biển báo giao thông nguy hiểm">
            <a:extLst>
              <a:ext uri="{FF2B5EF4-FFF2-40B4-BE49-F238E27FC236}">
                <a16:creationId xmlns:a16="http://schemas.microsoft.com/office/drawing/2014/main" id="{BC83ABC6-2FD4-4C91-A3B4-F7BD9A0ECE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 t="55417" r="79910" b="14"/>
          <a:stretch/>
        </p:blipFill>
        <p:spPr bwMode="auto">
          <a:xfrm>
            <a:off x="7617869" y="3174834"/>
            <a:ext cx="1348532" cy="16150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ển chỉ dẫn 408">
            <a:extLst>
              <a:ext uri="{FF2B5EF4-FFF2-40B4-BE49-F238E27FC236}">
                <a16:creationId xmlns:a16="http://schemas.microsoft.com/office/drawing/2014/main" id="{97BEA276-6008-4BC0-A739-8B1C912927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6413" y="3720833"/>
            <a:ext cx="1064764" cy="106476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539A89EF-6188-4C8F-9B64-6A84EF053FDB}"/>
              </a:ext>
            </a:extLst>
          </p:cNvPr>
          <p:cNvGrpSpPr/>
          <p:nvPr/>
        </p:nvGrpSpPr>
        <p:grpSpPr>
          <a:xfrm>
            <a:off x="534183" y="-706722"/>
            <a:ext cx="3321950" cy="592320"/>
            <a:chOff x="1044483" y="1362832"/>
            <a:chExt cx="4784192" cy="581334"/>
          </a:xfrm>
        </p:grpSpPr>
        <p:sp>
          <p:nvSpPr>
            <p:cNvPr id="50" name="Rectangle: Rounded Corners 69">
              <a:extLst>
                <a:ext uri="{FF2B5EF4-FFF2-40B4-BE49-F238E27FC236}">
                  <a16:creationId xmlns:a16="http://schemas.microsoft.com/office/drawing/2014/main" id="{6CDA52F4-A7D0-4861-9A72-F12C6CDD8476}"/>
                </a:ext>
              </a:extLst>
            </p:cNvPr>
            <p:cNvSpPr/>
            <p:nvPr/>
          </p:nvSpPr>
          <p:spPr>
            <a:xfrm>
              <a:off x="1044483" y="1362832"/>
              <a:ext cx="4784192" cy="581334"/>
            </a:xfrm>
            <a:prstGeom prst="roundRect">
              <a:avLst>
                <a:gd name="adj" fmla="val 117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Google Shape;356;p33">
              <a:extLst>
                <a:ext uri="{FF2B5EF4-FFF2-40B4-BE49-F238E27FC236}">
                  <a16:creationId xmlns:a16="http://schemas.microsoft.com/office/drawing/2014/main" id="{BFA0D42A-7064-4856-89E9-87B7693F7BD8}"/>
                </a:ext>
              </a:extLst>
            </p:cNvPr>
            <p:cNvSpPr txBox="1">
              <a:spLocks/>
            </p:cNvSpPr>
            <p:nvPr/>
          </p:nvSpPr>
          <p:spPr>
            <a:xfrm flipH="1">
              <a:off x="1084081" y="1419541"/>
              <a:ext cx="4704997"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Biển</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báo</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nguy</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hiểm</a:t>
              </a:r>
              <a:endParaRPr lang="vi-VN"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grpSp>
        <p:nvGrpSpPr>
          <p:cNvPr id="52" name="Group 51">
            <a:extLst>
              <a:ext uri="{FF2B5EF4-FFF2-40B4-BE49-F238E27FC236}">
                <a16:creationId xmlns:a16="http://schemas.microsoft.com/office/drawing/2014/main" id="{83988A22-7051-4BAC-B6FC-D65B706E1FCF}"/>
              </a:ext>
            </a:extLst>
          </p:cNvPr>
          <p:cNvGrpSpPr/>
          <p:nvPr/>
        </p:nvGrpSpPr>
        <p:grpSpPr>
          <a:xfrm>
            <a:off x="5329285" y="-706722"/>
            <a:ext cx="3321950" cy="592320"/>
            <a:chOff x="1044483" y="1362832"/>
            <a:chExt cx="4784192" cy="581334"/>
          </a:xfrm>
        </p:grpSpPr>
        <p:sp>
          <p:nvSpPr>
            <p:cNvPr id="53" name="Rectangle: Rounded Corners 72">
              <a:extLst>
                <a:ext uri="{FF2B5EF4-FFF2-40B4-BE49-F238E27FC236}">
                  <a16:creationId xmlns:a16="http://schemas.microsoft.com/office/drawing/2014/main" id="{B6627C37-9434-496E-8E92-D0A75305CD7C}"/>
                </a:ext>
              </a:extLst>
            </p:cNvPr>
            <p:cNvSpPr/>
            <p:nvPr/>
          </p:nvSpPr>
          <p:spPr>
            <a:xfrm>
              <a:off x="1044483" y="1362832"/>
              <a:ext cx="4784192" cy="581334"/>
            </a:xfrm>
            <a:prstGeom prst="roundRect">
              <a:avLst>
                <a:gd name="adj" fmla="val 11731"/>
              </a:avLst>
            </a:prstGeom>
            <a:solidFill>
              <a:srgbClr val="7A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Google Shape;356;p33">
              <a:extLst>
                <a:ext uri="{FF2B5EF4-FFF2-40B4-BE49-F238E27FC236}">
                  <a16:creationId xmlns:a16="http://schemas.microsoft.com/office/drawing/2014/main" id="{326A917D-313B-4E39-8046-AED1C68319A1}"/>
                </a:ext>
              </a:extLst>
            </p:cNvPr>
            <p:cNvSpPr txBox="1">
              <a:spLocks/>
            </p:cNvSpPr>
            <p:nvPr/>
          </p:nvSpPr>
          <p:spPr>
            <a:xfrm flipH="1">
              <a:off x="1084081" y="1419541"/>
              <a:ext cx="4704997"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Biển</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báo</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chỉ</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dẫn</a:t>
              </a:r>
              <a:endParaRPr lang="vi-VN"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spTree>
    <p:extLst>
      <p:ext uri="{BB962C8B-B14F-4D97-AF65-F5344CB8AC3E}">
        <p14:creationId xmlns:p14="http://schemas.microsoft.com/office/powerpoint/2010/main" val="838983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Những Lưu ý Về Biển Báo Nguy Hiểm">
            <a:extLst>
              <a:ext uri="{FF2B5EF4-FFF2-40B4-BE49-F238E27FC236}">
                <a16:creationId xmlns:a16="http://schemas.microsoft.com/office/drawing/2014/main" id="{1870337C-1BB8-4C88-A5EE-B7CDE08D4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31" t="41755" r="35682" b="19551"/>
          <a:stretch/>
        </p:blipFill>
        <p:spPr bwMode="auto">
          <a:xfrm>
            <a:off x="1586865" y="1525140"/>
            <a:ext cx="1267401" cy="11846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880DC5B-A241-47AE-8894-9196E7EB45E5}"/>
              </a:ext>
            </a:extLst>
          </p:cNvPr>
          <p:cNvGrpSpPr/>
          <p:nvPr/>
        </p:nvGrpSpPr>
        <p:grpSpPr>
          <a:xfrm>
            <a:off x="396213" y="755271"/>
            <a:ext cx="3321950" cy="592320"/>
            <a:chOff x="1044483" y="1362832"/>
            <a:chExt cx="4784192" cy="581334"/>
          </a:xfrm>
        </p:grpSpPr>
        <p:sp>
          <p:nvSpPr>
            <p:cNvPr id="10" name="Rectangle: Rounded Corners 69">
              <a:extLst>
                <a:ext uri="{FF2B5EF4-FFF2-40B4-BE49-F238E27FC236}">
                  <a16:creationId xmlns:a16="http://schemas.microsoft.com/office/drawing/2014/main" id="{BF113C8F-C1FE-4E4D-8D40-8AACDA6BA6B3}"/>
                </a:ext>
              </a:extLst>
            </p:cNvPr>
            <p:cNvSpPr/>
            <p:nvPr/>
          </p:nvSpPr>
          <p:spPr>
            <a:xfrm>
              <a:off x="1044483" y="1362832"/>
              <a:ext cx="4784192" cy="581334"/>
            </a:xfrm>
            <a:prstGeom prst="roundRect">
              <a:avLst>
                <a:gd name="adj" fmla="val 117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Google Shape;356;p33">
              <a:extLst>
                <a:ext uri="{FF2B5EF4-FFF2-40B4-BE49-F238E27FC236}">
                  <a16:creationId xmlns:a16="http://schemas.microsoft.com/office/drawing/2014/main" id="{07FA9C49-B573-407B-B5FA-3258FFD17C05}"/>
                </a:ext>
              </a:extLst>
            </p:cNvPr>
            <p:cNvSpPr txBox="1">
              <a:spLocks/>
            </p:cNvSpPr>
            <p:nvPr/>
          </p:nvSpPr>
          <p:spPr>
            <a:xfrm flipH="1">
              <a:off x="1084081" y="1419541"/>
              <a:ext cx="4704997"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Biển</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báo</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nguy</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hiểm</a:t>
              </a:r>
              <a:endParaRPr lang="vi-VN"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28F10079-E5B9-406E-8533-E0B5BA5D4232}"/>
              </a:ext>
            </a:extLst>
          </p:cNvPr>
          <p:cNvGrpSpPr/>
          <p:nvPr/>
        </p:nvGrpSpPr>
        <p:grpSpPr>
          <a:xfrm>
            <a:off x="5398342" y="721610"/>
            <a:ext cx="3321950" cy="592320"/>
            <a:chOff x="1044483" y="1362832"/>
            <a:chExt cx="4784192" cy="581334"/>
          </a:xfrm>
        </p:grpSpPr>
        <p:sp>
          <p:nvSpPr>
            <p:cNvPr id="13" name="Rectangle: Rounded Corners 72">
              <a:extLst>
                <a:ext uri="{FF2B5EF4-FFF2-40B4-BE49-F238E27FC236}">
                  <a16:creationId xmlns:a16="http://schemas.microsoft.com/office/drawing/2014/main" id="{C22E9626-B89B-42EC-A4DF-986F5FC8888F}"/>
                </a:ext>
              </a:extLst>
            </p:cNvPr>
            <p:cNvSpPr/>
            <p:nvPr/>
          </p:nvSpPr>
          <p:spPr>
            <a:xfrm>
              <a:off x="1044483" y="1362832"/>
              <a:ext cx="4784192" cy="581334"/>
            </a:xfrm>
            <a:prstGeom prst="roundRect">
              <a:avLst>
                <a:gd name="adj" fmla="val 11731"/>
              </a:avLst>
            </a:prstGeom>
            <a:solidFill>
              <a:srgbClr val="7A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Google Shape;356;p33">
              <a:extLst>
                <a:ext uri="{FF2B5EF4-FFF2-40B4-BE49-F238E27FC236}">
                  <a16:creationId xmlns:a16="http://schemas.microsoft.com/office/drawing/2014/main" id="{2570E49F-DEE3-4989-85B3-C4363A310019}"/>
                </a:ext>
              </a:extLst>
            </p:cNvPr>
            <p:cNvSpPr txBox="1">
              <a:spLocks/>
            </p:cNvSpPr>
            <p:nvPr/>
          </p:nvSpPr>
          <p:spPr>
            <a:xfrm flipH="1">
              <a:off x="1084081" y="1419541"/>
              <a:ext cx="4704997"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Biển</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báo</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chỉ</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dẫn</a:t>
              </a:r>
              <a:endParaRPr lang="vi-VN"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cxnSp>
        <p:nvCxnSpPr>
          <p:cNvPr id="15" name="Straight Connector 14">
            <a:extLst>
              <a:ext uri="{FF2B5EF4-FFF2-40B4-BE49-F238E27FC236}">
                <a16:creationId xmlns:a16="http://schemas.microsoft.com/office/drawing/2014/main" id="{DAC8E4F0-9EDD-4F4E-A816-C45C6AC67433}"/>
              </a:ext>
            </a:extLst>
          </p:cNvPr>
          <p:cNvCxnSpPr/>
          <p:nvPr/>
        </p:nvCxnSpPr>
        <p:spPr>
          <a:xfrm flipV="1">
            <a:off x="4572000" y="1108083"/>
            <a:ext cx="0" cy="3811886"/>
          </a:xfrm>
          <a:prstGeom prst="line">
            <a:avLst/>
          </a:prstGeom>
          <a:ln w="38100">
            <a:solidFill>
              <a:srgbClr val="20124D"/>
            </a:solidFill>
          </a:ln>
        </p:spPr>
        <p:style>
          <a:lnRef idx="1">
            <a:schemeClr val="accent1"/>
          </a:lnRef>
          <a:fillRef idx="0">
            <a:schemeClr val="accent1"/>
          </a:fillRef>
          <a:effectRef idx="0">
            <a:schemeClr val="accent1"/>
          </a:effectRef>
          <a:fontRef idx="minor">
            <a:schemeClr val="tx1"/>
          </a:fontRef>
        </p:style>
      </p:cxnSp>
      <p:sp>
        <p:nvSpPr>
          <p:cNvPr id="36" name="Google Shape;297;p18"/>
          <p:cNvSpPr/>
          <p:nvPr/>
        </p:nvSpPr>
        <p:spPr>
          <a:xfrm>
            <a:off x="10224655" y="1980347"/>
            <a:ext cx="588081" cy="433868"/>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99;p18"/>
          <p:cNvGrpSpPr/>
          <p:nvPr/>
        </p:nvGrpSpPr>
        <p:grpSpPr>
          <a:xfrm>
            <a:off x="10087754" y="3258351"/>
            <a:ext cx="544680" cy="470312"/>
            <a:chOff x="5466301" y="3228718"/>
            <a:chExt cx="602522" cy="520256"/>
          </a:xfrm>
        </p:grpSpPr>
        <p:sp>
          <p:nvSpPr>
            <p:cNvPr id="39" name="Google Shape;300;p18"/>
            <p:cNvSpPr/>
            <p:nvPr/>
          </p:nvSpPr>
          <p:spPr>
            <a:xfrm>
              <a:off x="5466301" y="3228718"/>
              <a:ext cx="602522" cy="520256"/>
            </a:xfrm>
            <a:custGeom>
              <a:avLst/>
              <a:gdLst/>
              <a:ahLst/>
              <a:cxnLst/>
              <a:rect l="l" t="t" r="r" b="b"/>
              <a:pathLst>
                <a:path w="12015" h="10374" extrusionOk="0">
                  <a:moveTo>
                    <a:pt x="6008" y="0"/>
                  </a:moveTo>
                  <a:cubicBezTo>
                    <a:pt x="5938" y="0"/>
                    <a:pt x="5869" y="34"/>
                    <a:pt x="5829" y="103"/>
                  </a:cubicBezTo>
                  <a:lnTo>
                    <a:pt x="79" y="10065"/>
                  </a:lnTo>
                  <a:cubicBezTo>
                    <a:pt x="0" y="10202"/>
                    <a:pt x="96" y="10373"/>
                    <a:pt x="254" y="10373"/>
                  </a:cubicBezTo>
                  <a:lnTo>
                    <a:pt x="11758" y="10373"/>
                  </a:lnTo>
                  <a:cubicBezTo>
                    <a:pt x="11915" y="10373"/>
                    <a:pt x="12015" y="10202"/>
                    <a:pt x="11936" y="10065"/>
                  </a:cubicBezTo>
                  <a:lnTo>
                    <a:pt x="6186" y="103"/>
                  </a:lnTo>
                  <a:cubicBezTo>
                    <a:pt x="6146" y="34"/>
                    <a:pt x="6077" y="0"/>
                    <a:pt x="6008" y="0"/>
                  </a:cubicBezTo>
                  <a:close/>
                </a:path>
              </a:pathLst>
            </a:custGeom>
            <a:solidFill>
              <a:schemeClr val="accen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1;p18"/>
            <p:cNvSpPr/>
            <p:nvPr/>
          </p:nvSpPr>
          <p:spPr>
            <a:xfrm>
              <a:off x="5732887" y="3402556"/>
              <a:ext cx="69300" cy="188103"/>
            </a:xfrm>
            <a:custGeom>
              <a:avLst/>
              <a:gdLst/>
              <a:ahLst/>
              <a:cxnLst/>
              <a:rect l="l" t="t" r="r" b="b"/>
              <a:pathLst>
                <a:path w="1591" h="4319" extrusionOk="0">
                  <a:moveTo>
                    <a:pt x="539" y="1"/>
                  </a:moveTo>
                  <a:cubicBezTo>
                    <a:pt x="240" y="1"/>
                    <a:pt x="1" y="241"/>
                    <a:pt x="1" y="539"/>
                  </a:cubicBezTo>
                  <a:lnTo>
                    <a:pt x="1" y="3777"/>
                  </a:lnTo>
                  <a:cubicBezTo>
                    <a:pt x="1" y="4075"/>
                    <a:pt x="240" y="4319"/>
                    <a:pt x="539" y="4319"/>
                  </a:cubicBezTo>
                  <a:lnTo>
                    <a:pt x="1053" y="4319"/>
                  </a:lnTo>
                  <a:cubicBezTo>
                    <a:pt x="1347" y="4319"/>
                    <a:pt x="1591" y="4075"/>
                    <a:pt x="1591" y="3777"/>
                  </a:cubicBezTo>
                  <a:lnTo>
                    <a:pt x="1591" y="539"/>
                  </a:lnTo>
                  <a:cubicBezTo>
                    <a:pt x="1591" y="241"/>
                    <a:pt x="1351" y="1"/>
                    <a:pt x="1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2;p18"/>
            <p:cNvSpPr/>
            <p:nvPr/>
          </p:nvSpPr>
          <p:spPr>
            <a:xfrm>
              <a:off x="5732930" y="3622988"/>
              <a:ext cx="69300" cy="6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Picture 4" descr="Những Lưu ý Về Biển Báo Nguy Hiểm">
            <a:extLst>
              <a:ext uri="{FF2B5EF4-FFF2-40B4-BE49-F238E27FC236}">
                <a16:creationId xmlns:a16="http://schemas.microsoft.com/office/drawing/2014/main" id="{D045D52D-57A0-48D5-BFDD-AEA747CF2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67" r="42699" b="59209"/>
          <a:stretch/>
        </p:blipFill>
        <p:spPr bwMode="auto">
          <a:xfrm>
            <a:off x="669599" y="3258351"/>
            <a:ext cx="1420012" cy="11581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hững Lưu ý Về Biển Báo Nguy Hiểm">
            <a:extLst>
              <a:ext uri="{FF2B5EF4-FFF2-40B4-BE49-F238E27FC236}">
                <a16:creationId xmlns:a16="http://schemas.microsoft.com/office/drawing/2014/main" id="{717DE53A-86E2-46C1-B118-63DB94243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75950" b="64739"/>
          <a:stretch/>
        </p:blipFill>
        <p:spPr bwMode="auto">
          <a:xfrm>
            <a:off x="2958952" y="1468983"/>
            <a:ext cx="1392800" cy="11486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Những Lưu ý Về Biển Báo Nguy Hiểm">
            <a:extLst>
              <a:ext uri="{FF2B5EF4-FFF2-40B4-BE49-F238E27FC236}">
                <a16:creationId xmlns:a16="http://schemas.microsoft.com/office/drawing/2014/main" id="{D5493C52-C6F6-4332-BFF3-C6F410339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89" t="42313" r="57357" b="26978"/>
          <a:stretch/>
        </p:blipFill>
        <p:spPr bwMode="auto">
          <a:xfrm>
            <a:off x="287518" y="1617271"/>
            <a:ext cx="1248141" cy="10003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Biển báo giao thông nguy hiểm">
            <a:extLst>
              <a:ext uri="{FF2B5EF4-FFF2-40B4-BE49-F238E27FC236}">
                <a16:creationId xmlns:a16="http://schemas.microsoft.com/office/drawing/2014/main" id="{4BAC9209-C319-4E04-9872-9F55A646B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 t="55417" r="79910" b="14"/>
          <a:stretch/>
        </p:blipFill>
        <p:spPr bwMode="auto">
          <a:xfrm>
            <a:off x="2619479" y="3053678"/>
            <a:ext cx="1267401" cy="15178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iển báo chỉ dẫn giao thông đường bộ mới nhất - SaigonCPA">
            <a:extLst>
              <a:ext uri="{FF2B5EF4-FFF2-40B4-BE49-F238E27FC236}">
                <a16:creationId xmlns:a16="http://schemas.microsoft.com/office/drawing/2014/main" id="{B2AB7C34-5E36-4CDF-9833-52E2A5F668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11" t="9527" r="34870" b="15243"/>
          <a:stretch/>
        </p:blipFill>
        <p:spPr bwMode="auto">
          <a:xfrm>
            <a:off x="4745747" y="1926092"/>
            <a:ext cx="1174459" cy="11825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ển chỉ dẫn – Ý nghĩa mỗi loại">
            <a:extLst>
              <a:ext uri="{FF2B5EF4-FFF2-40B4-BE49-F238E27FC236}">
                <a16:creationId xmlns:a16="http://schemas.microsoft.com/office/drawing/2014/main" id="{ED5A4448-3B51-481B-B381-C5250FCB7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645" y="3646095"/>
            <a:ext cx="989649" cy="9896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iển báo đường người đi bộ sang ngang R.423a, R.423b">
            <a:extLst>
              <a:ext uri="{FF2B5EF4-FFF2-40B4-BE49-F238E27FC236}">
                <a16:creationId xmlns:a16="http://schemas.microsoft.com/office/drawing/2014/main" id="{9D22B331-7D11-40E8-A504-7EFE115F85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01" t="-2803" r="17721" b="2132"/>
          <a:stretch/>
        </p:blipFill>
        <p:spPr bwMode="auto">
          <a:xfrm>
            <a:off x="7238678" y="3585546"/>
            <a:ext cx="1042483" cy="10647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iển chỉ dẫn 410">
            <a:extLst>
              <a:ext uri="{FF2B5EF4-FFF2-40B4-BE49-F238E27FC236}">
                <a16:creationId xmlns:a16="http://schemas.microsoft.com/office/drawing/2014/main" id="{8A531344-7869-4000-813A-5C133A141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940" y="1992385"/>
            <a:ext cx="1064763" cy="10647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Biển chỉ dẫn 408">
            <a:extLst>
              <a:ext uri="{FF2B5EF4-FFF2-40B4-BE49-F238E27FC236}">
                <a16:creationId xmlns:a16="http://schemas.microsoft.com/office/drawing/2014/main" id="{62E89565-E329-4BCC-9D94-301369B431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722" y="1988914"/>
            <a:ext cx="1064764" cy="10647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32F6749F-8627-4B1D-9DE8-BCF549DD70F5}"/>
              </a:ext>
            </a:extLst>
          </p:cNvPr>
          <p:cNvSpPr/>
          <p:nvPr/>
        </p:nvSpPr>
        <p:spPr>
          <a:xfrm>
            <a:off x="914400" y="86662"/>
            <a:ext cx="7538878" cy="423728"/>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TextBox 36">
            <a:extLst>
              <a:ext uri="{FF2B5EF4-FFF2-40B4-BE49-F238E27FC236}">
                <a16:creationId xmlns:a16="http://schemas.microsoft.com/office/drawing/2014/main" id="{DB817EF6-0B62-4E29-B472-76156B7F1D32}"/>
              </a:ext>
            </a:extLst>
          </p:cNvPr>
          <p:cNvSpPr txBox="1"/>
          <p:nvPr/>
        </p:nvSpPr>
        <p:spPr>
          <a:xfrm>
            <a:off x="2343680" y="102317"/>
            <a:ext cx="4456669"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err="1">
                <a:ln>
                  <a:noFill/>
                </a:ln>
                <a:solidFill>
                  <a:srgbClr val="FFFFFF"/>
                </a:solidFill>
                <a:effectLst/>
                <a:uLnTx/>
                <a:uFillTx/>
                <a:latin typeface="Arial"/>
                <a:cs typeface="Arial"/>
                <a:sym typeface="Arial"/>
              </a:rPr>
              <a:t>Tìm</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hiểu</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các</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biển</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báo</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giao</a:t>
            </a:r>
            <a:r>
              <a:rPr kumimoji="0" lang="en-US" sz="2100" b="1" i="0" u="none" strike="noStrike" kern="0" cap="none" spc="0" normalizeH="0" baseline="0" noProof="0" dirty="0">
                <a:ln>
                  <a:noFill/>
                </a:ln>
                <a:solidFill>
                  <a:srgbClr val="FFFFFF"/>
                </a:solidFill>
                <a:effectLst/>
                <a:uLnTx/>
                <a:uFillTx/>
                <a:latin typeface="Arial"/>
                <a:cs typeface="Arial"/>
                <a:sym typeface="Arial"/>
              </a:rPr>
              <a:t> </a:t>
            </a:r>
            <a:r>
              <a:rPr kumimoji="0" lang="en-US" sz="2100" b="1" i="0" u="none" strike="noStrike" kern="0" cap="none" spc="0" normalizeH="0" baseline="0" noProof="0" dirty="0" err="1">
                <a:ln>
                  <a:noFill/>
                </a:ln>
                <a:solidFill>
                  <a:srgbClr val="FFFFFF"/>
                </a:solidFill>
                <a:effectLst/>
                <a:uLnTx/>
                <a:uFillTx/>
                <a:latin typeface="Arial"/>
                <a:cs typeface="Arial"/>
                <a:sym typeface="Arial"/>
              </a:rPr>
              <a:t>thông</a:t>
            </a:r>
            <a:endParaRPr kumimoji="0" lang="en-US" sz="21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074581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B746E5E-0D89-461E-B86E-38FB3CCBBC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471" y="-50553"/>
            <a:ext cx="7917218" cy="5198174"/>
          </a:xfrm>
          <a:prstGeom prst="rect">
            <a:avLst/>
          </a:prstGeom>
        </p:spPr>
      </p:pic>
      <p:grpSp>
        <p:nvGrpSpPr>
          <p:cNvPr id="2" name="Group 1">
            <a:extLst>
              <a:ext uri="{FF2B5EF4-FFF2-40B4-BE49-F238E27FC236}">
                <a16:creationId xmlns:a16="http://schemas.microsoft.com/office/drawing/2014/main" id="{04B57FF0-E1DB-4C30-9D19-06D2F95405D6}"/>
              </a:ext>
            </a:extLst>
          </p:cNvPr>
          <p:cNvGrpSpPr/>
          <p:nvPr/>
        </p:nvGrpSpPr>
        <p:grpSpPr>
          <a:xfrm>
            <a:off x="376184" y="4153934"/>
            <a:ext cx="6181892" cy="844811"/>
            <a:chOff x="2801871" y="253058"/>
            <a:chExt cx="8242524" cy="769356"/>
          </a:xfrm>
        </p:grpSpPr>
        <p:sp>
          <p:nvSpPr>
            <p:cNvPr id="25" name="Rectangle: Rounded Corners 24">
              <a:extLst>
                <a:ext uri="{FF2B5EF4-FFF2-40B4-BE49-F238E27FC236}">
                  <a16:creationId xmlns:a16="http://schemas.microsoft.com/office/drawing/2014/main" id="{D6BA6551-BA65-45B9-A009-E4EBBFAFBA6B}"/>
                </a:ext>
              </a:extLst>
            </p:cNvPr>
            <p:cNvSpPr/>
            <p:nvPr/>
          </p:nvSpPr>
          <p:spPr>
            <a:xfrm>
              <a:off x="3042138" y="253058"/>
              <a:ext cx="7761990" cy="769356"/>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D67BDCAF-2844-4776-9E55-868003FAC222}"/>
                </a:ext>
              </a:extLst>
            </p:cNvPr>
            <p:cNvSpPr txBox="1"/>
            <p:nvPr/>
          </p:nvSpPr>
          <p:spPr>
            <a:xfrm>
              <a:off x="2801871" y="425629"/>
              <a:ext cx="8242524" cy="448460"/>
            </a:xfrm>
            <a:prstGeom prst="rect">
              <a:avLst/>
            </a:prstGeom>
            <a:noFill/>
          </p:spPr>
          <p:txBody>
            <a:bodyPr wrap="square" rtlCol="0">
              <a:spAutoFit/>
            </a:bodyPr>
            <a:lstStyle/>
            <a:p>
              <a:pPr algn="ctr"/>
              <a:r>
                <a:rPr lang="en-US" sz="2600" b="1" dirty="0">
                  <a:solidFill>
                    <a:schemeClr val="bg1"/>
                  </a:solidFill>
                </a:rPr>
                <a:t>MỘT SỐ BIỂN BÁO HIỆU CẦN BIẾT</a:t>
              </a:r>
            </a:p>
          </p:txBody>
        </p:sp>
      </p:grpSp>
      <p:pic>
        <p:nvPicPr>
          <p:cNvPr id="22" name="Graphic 21">
            <a:extLst>
              <a:ext uri="{FF2B5EF4-FFF2-40B4-BE49-F238E27FC236}">
                <a16:creationId xmlns:a16="http://schemas.microsoft.com/office/drawing/2014/main" id="{2EC2308E-C2BB-4FAE-BD2A-045546455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4835" y="3585260"/>
            <a:ext cx="890834" cy="577017"/>
          </a:xfrm>
          <a:prstGeom prst="rect">
            <a:avLst/>
          </a:prstGeom>
        </p:spPr>
      </p:pic>
      <p:pic>
        <p:nvPicPr>
          <p:cNvPr id="24" name="Graphic 23">
            <a:extLst>
              <a:ext uri="{FF2B5EF4-FFF2-40B4-BE49-F238E27FC236}">
                <a16:creationId xmlns:a16="http://schemas.microsoft.com/office/drawing/2014/main" id="{78AD1A9E-3350-4D8E-845C-726CDC51BB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5669" y="1307421"/>
            <a:ext cx="864814" cy="623038"/>
          </a:xfrm>
          <a:prstGeom prst="rect">
            <a:avLst/>
          </a:prstGeom>
        </p:spPr>
      </p:pic>
      <p:pic>
        <p:nvPicPr>
          <p:cNvPr id="40" name="Graphic 39">
            <a:extLst>
              <a:ext uri="{FF2B5EF4-FFF2-40B4-BE49-F238E27FC236}">
                <a16:creationId xmlns:a16="http://schemas.microsoft.com/office/drawing/2014/main" id="{69772EBC-1665-4744-A318-140FCCF146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57913" y="2221961"/>
            <a:ext cx="974821" cy="699578"/>
          </a:xfrm>
          <a:prstGeom prst="rect">
            <a:avLst/>
          </a:prstGeom>
        </p:spPr>
      </p:pic>
      <p:sp>
        <p:nvSpPr>
          <p:cNvPr id="9" name="TextBox 8">
            <a:extLst>
              <a:ext uri="{FF2B5EF4-FFF2-40B4-BE49-F238E27FC236}">
                <a16:creationId xmlns:a16="http://schemas.microsoft.com/office/drawing/2014/main" id="{D67BDCAF-2844-4776-9E55-868003FAC222}"/>
              </a:ext>
            </a:extLst>
          </p:cNvPr>
          <p:cNvSpPr txBox="1"/>
          <p:nvPr/>
        </p:nvSpPr>
        <p:spPr>
          <a:xfrm>
            <a:off x="376184" y="3474411"/>
            <a:ext cx="753732" cy="584775"/>
          </a:xfrm>
          <a:prstGeom prst="rect">
            <a:avLst/>
          </a:prstGeom>
          <a:noFill/>
        </p:spPr>
        <p:txBody>
          <a:bodyPr wrap="none" rtlCol="0">
            <a:spAutoFit/>
          </a:bodyPr>
          <a:lstStyle/>
          <a:p>
            <a:r>
              <a:rPr lang="en-US" sz="3200" b="1" dirty="0">
                <a:solidFill>
                  <a:schemeClr val="accent3">
                    <a:lumMod val="50000"/>
                  </a:schemeClr>
                </a:solidFill>
              </a:rPr>
              <a:t>02.</a:t>
            </a:r>
          </a:p>
        </p:txBody>
      </p:sp>
    </p:spTree>
    <p:extLst>
      <p:ext uri="{BB962C8B-B14F-4D97-AF65-F5344CB8AC3E}">
        <p14:creationId xmlns:p14="http://schemas.microsoft.com/office/powerpoint/2010/main" val="1617165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ển báo giao thông - Những điều chúng ta chưa biết">
            <a:hlinkClick r:id="" action="ppaction://media"/>
            <a:extLst>
              <a:ext uri="{FF2B5EF4-FFF2-40B4-BE49-F238E27FC236}">
                <a16:creationId xmlns:a16="http://schemas.microsoft.com/office/drawing/2014/main" id="{CA9D399B-56DD-47A3-A8E9-021F88AE4062}"/>
              </a:ext>
            </a:extLst>
          </p:cNvPr>
          <p:cNvPicPr>
            <a:picLocks noChangeAspect="1"/>
          </p:cNvPicPr>
          <p:nvPr>
            <a:videoFile r:link="rId1"/>
            <p:extLst>
              <p:ext uri="{DAA4B4D4-6D71-4841-9C94-3DE7FCFB9230}">
                <p14:media xmlns:p14="http://schemas.microsoft.com/office/powerpoint/2010/main" r:embed="rId2">
                  <p14:trim st="110720" end="8239.5"/>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641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raffic Lights Infographics by Slidesgo">
  <a:themeElements>
    <a:clrScheme name="Simple Light">
      <a:dk1>
        <a:srgbClr val="000000"/>
      </a:dk1>
      <a:lt1>
        <a:srgbClr val="FFFFFF"/>
      </a:lt1>
      <a:dk2>
        <a:srgbClr val="000000"/>
      </a:dk2>
      <a:lt2>
        <a:srgbClr val="E66353"/>
      </a:lt2>
      <a:accent1>
        <a:srgbClr val="FFCE56"/>
      </a:accent1>
      <a:accent2>
        <a:srgbClr val="A9BA5A"/>
      </a:accent2>
      <a:accent3>
        <a:srgbClr val="F0A198"/>
      </a:accent3>
      <a:accent4>
        <a:srgbClr val="CBD69C"/>
      </a:accent4>
      <a:accent5>
        <a:srgbClr val="FFEAB5"/>
      </a:accent5>
      <a:accent6>
        <a:srgbClr val="D8D0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806</Words>
  <Application>Microsoft Office PowerPoint</Application>
  <PresentationFormat>On-screen Show (16:9)</PresentationFormat>
  <Paragraphs>76</Paragraphs>
  <Slides>18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Roboto</vt:lpstr>
      <vt:lpstr>Montserrat Black</vt:lpstr>
      <vt:lpstr>Fira Sans</vt:lpstr>
      <vt:lpstr>Arial</vt:lpstr>
      <vt:lpstr>Times New Roman</vt:lpstr>
      <vt:lpstr>Calibri</vt:lpstr>
      <vt:lpstr>Matahari 700 Bold</vt:lpstr>
      <vt:lpstr>Traffic Lights Infographics by Slidesgo</vt:lpstr>
      <vt:lpstr>Chào mừng các con đến với tiết  An toàn giao thông</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Lights Infographics</dc:title>
  <dc:creator>Thu Huyen</dc:creator>
  <cp:lastModifiedBy>OS</cp:lastModifiedBy>
  <cp:revision>50</cp:revision>
  <dcterms:modified xsi:type="dcterms:W3CDTF">2021-09-23T21:52:36Z</dcterms:modified>
</cp:coreProperties>
</file>