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703" r:id="rId5"/>
  </p:sldMasterIdLst>
  <p:notesMasterIdLst>
    <p:notesMasterId r:id="rId22"/>
  </p:notesMasterIdLst>
  <p:sldIdLst>
    <p:sldId id="257" r:id="rId6"/>
    <p:sldId id="280" r:id="rId7"/>
    <p:sldId id="281" r:id="rId8"/>
    <p:sldId id="282" r:id="rId9"/>
    <p:sldId id="284" r:id="rId10"/>
    <p:sldId id="285" r:id="rId11"/>
    <p:sldId id="302" r:id="rId12"/>
    <p:sldId id="264" r:id="rId13"/>
    <p:sldId id="286" r:id="rId14"/>
    <p:sldId id="303" r:id="rId15"/>
    <p:sldId id="287" r:id="rId16"/>
    <p:sldId id="288" r:id="rId17"/>
    <p:sldId id="304" r:id="rId18"/>
    <p:sldId id="289" r:id="rId19"/>
    <p:sldId id="29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7" d="100"/>
          <a:sy n="87" d="100"/>
        </p:scale>
        <p:origin x="120" y="1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07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9/15/2022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15/09/2022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9.png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microsoft.com/office/2007/relationships/hdphoto" Target="../media/hdphoto1.wdp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18A93F1-3B1D-17AB-3009-0FEF5A6F5AF2}"/>
              </a:ext>
            </a:extLst>
          </p:cNvPr>
          <p:cNvSpPr txBox="1"/>
          <p:nvPr/>
        </p:nvSpPr>
        <p:spPr>
          <a:xfrm>
            <a:off x="722672" y="1283109"/>
            <a:ext cx="102943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</a:rPr>
              <a:t>CHÀO MỪNG CÁC EM ĐẾN VỚI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</a:rPr>
              <a:t>TIẾT 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i="1" dirty="0" err="1" smtClean="0"/>
              <a:t>Muốn</a:t>
            </a:r>
            <a:r>
              <a:rPr lang="en-US" i="1" dirty="0" smtClean="0"/>
              <a:t> </a:t>
            </a:r>
            <a:r>
              <a:rPr lang="en-US" i="1" dirty="0" err="1" smtClean="0"/>
              <a:t>biết</a:t>
            </a:r>
            <a:r>
              <a:rPr lang="en-US" i="1" dirty="0" smtClean="0"/>
              <a:t> </a:t>
            </a:r>
            <a:r>
              <a:rPr lang="en-US" i="1" dirty="0" err="1" smtClean="0"/>
              <a:t>số</a:t>
            </a:r>
            <a:r>
              <a:rPr lang="en-US" i="1" dirty="0" smtClean="0"/>
              <a:t> </a:t>
            </a:r>
            <a:r>
              <a:rPr lang="en-US" i="1" dirty="0" err="1" smtClean="0"/>
              <a:t>lớn</a:t>
            </a:r>
            <a:r>
              <a:rPr lang="en-US" i="1" dirty="0" smtClean="0"/>
              <a:t> </a:t>
            </a:r>
            <a:r>
              <a:rPr lang="en-US" i="1" dirty="0" err="1" smtClean="0"/>
              <a:t>và</a:t>
            </a:r>
            <a:r>
              <a:rPr lang="en-US" i="1" dirty="0" smtClean="0"/>
              <a:t> </a:t>
            </a:r>
            <a:r>
              <a:rPr lang="en-US" i="1" dirty="0" err="1" smtClean="0"/>
              <a:t>số</a:t>
            </a:r>
            <a:r>
              <a:rPr lang="en-US" i="1" dirty="0" smtClean="0"/>
              <a:t> </a:t>
            </a:r>
            <a:r>
              <a:rPr lang="en-US" i="1" dirty="0" err="1" smtClean="0"/>
              <a:t>bé</a:t>
            </a:r>
            <a:r>
              <a:rPr lang="en-US" i="1" dirty="0" smtClean="0"/>
              <a:t> </a:t>
            </a:r>
            <a:r>
              <a:rPr lang="en-US" i="1" dirty="0" err="1" smtClean="0"/>
              <a:t>hơn</a:t>
            </a:r>
            <a:r>
              <a:rPr lang="en-US" i="1" dirty="0" smtClean="0"/>
              <a:t> </a:t>
            </a:r>
            <a:r>
              <a:rPr lang="en-US" i="1" dirty="0" err="1" smtClean="0"/>
              <a:t>kém</a:t>
            </a:r>
            <a:r>
              <a:rPr lang="en-US" i="1" dirty="0" smtClean="0"/>
              <a:t> </a:t>
            </a:r>
            <a:r>
              <a:rPr lang="en-US" i="1" dirty="0" err="1" smtClean="0"/>
              <a:t>nhau</a:t>
            </a:r>
            <a:r>
              <a:rPr lang="en-US" i="1" dirty="0" smtClean="0"/>
              <a:t> </a:t>
            </a:r>
            <a:r>
              <a:rPr lang="en-US" i="1" dirty="0" err="1" smtClean="0"/>
              <a:t>bao</a:t>
            </a:r>
            <a:r>
              <a:rPr lang="en-US" i="1" dirty="0" smtClean="0"/>
              <a:t> </a:t>
            </a:r>
            <a:r>
              <a:rPr lang="en-US" i="1" dirty="0" err="1" smtClean="0"/>
              <a:t>nhiêu</a:t>
            </a:r>
            <a:r>
              <a:rPr lang="en-US" i="1" dirty="0" smtClean="0"/>
              <a:t> </a:t>
            </a:r>
            <a:r>
              <a:rPr lang="en-US" i="1" dirty="0" err="1" smtClean="0"/>
              <a:t>đơn</a:t>
            </a:r>
            <a:r>
              <a:rPr lang="en-US" i="1" dirty="0" smtClean="0"/>
              <a:t> </a:t>
            </a:r>
            <a:r>
              <a:rPr lang="en-US" i="1" dirty="0" err="1" smtClean="0"/>
              <a:t>vị</a:t>
            </a:r>
            <a:r>
              <a:rPr lang="en-US" i="1" dirty="0" smtClean="0"/>
              <a:t> ta </a:t>
            </a:r>
            <a:r>
              <a:rPr lang="en-US" i="1" dirty="0" err="1" smtClean="0"/>
              <a:t>lấy</a:t>
            </a:r>
            <a:r>
              <a:rPr lang="en-US" i="1" dirty="0" smtClean="0"/>
              <a:t>:</a:t>
            </a:r>
          </a:p>
          <a:p>
            <a:pPr marL="0" indent="0">
              <a:buNone/>
            </a:pPr>
            <a:r>
              <a:rPr lang="en-US" dirty="0" smtClean="0"/>
              <a:t>                           </a:t>
            </a:r>
            <a:r>
              <a:rPr lang="en-US" sz="6600" dirty="0" err="1" smtClean="0">
                <a:solidFill>
                  <a:srgbClr val="FF0000"/>
                </a:solidFill>
              </a:rPr>
              <a:t>Số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lớn</a:t>
            </a:r>
            <a:r>
              <a:rPr lang="en-US" sz="6600" dirty="0" smtClean="0">
                <a:solidFill>
                  <a:srgbClr val="FF0000"/>
                </a:solidFill>
              </a:rPr>
              <a:t> – </a:t>
            </a:r>
            <a:r>
              <a:rPr lang="en-US" sz="6600" dirty="0" err="1" smtClean="0">
                <a:solidFill>
                  <a:srgbClr val="FF0000"/>
                </a:solidFill>
              </a:rPr>
              <a:t>số</a:t>
            </a:r>
            <a:r>
              <a:rPr lang="en-US" sz="6600" dirty="0" smtClean="0">
                <a:solidFill>
                  <a:srgbClr val="FF0000"/>
                </a:solidFill>
              </a:rPr>
              <a:t> </a:t>
            </a:r>
            <a:r>
              <a:rPr lang="en-US" sz="6600" dirty="0" err="1" smtClean="0">
                <a:solidFill>
                  <a:srgbClr val="FF0000"/>
                </a:solidFill>
              </a:rPr>
              <a:t>bé</a:t>
            </a:r>
            <a:endParaRPr lang="en-US" sz="6600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1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954" t="20766" r="11957"/>
          <a:stretch/>
        </p:blipFill>
        <p:spPr>
          <a:xfrm>
            <a:off x="609601" y="3429000"/>
            <a:ext cx="6084277" cy="24809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30395"/>
            <a:ext cx="109728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4612" y="4541862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29342" y="4562182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3117" y="4541862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5267" y="5241632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96775C-2B65-EB63-4D44-5B6F3B64048E}"/>
              </a:ext>
            </a:extLst>
          </p:cNvPr>
          <p:cNvSpPr/>
          <p:nvPr/>
        </p:nvSpPr>
        <p:spPr>
          <a:xfrm>
            <a:off x="207311" y="1540932"/>
            <a:ext cx="7489371" cy="11430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Số chim ở cành trên hơn số chim ở cành dưới mấy con?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B7BD831-368E-9307-0FFB-C038157563DE}"/>
              </a:ext>
            </a:extLst>
          </p:cNvPr>
          <p:cNvCxnSpPr>
            <a:cxnSpLocks/>
          </p:cNvCxnSpPr>
          <p:nvPr/>
        </p:nvCxnSpPr>
        <p:spPr>
          <a:xfrm>
            <a:off x="854623" y="2099421"/>
            <a:ext cx="19548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D3BE94-66D9-E956-1737-A1F65D035456}"/>
              </a:ext>
            </a:extLst>
          </p:cNvPr>
          <p:cNvCxnSpPr>
            <a:cxnSpLocks/>
          </p:cNvCxnSpPr>
          <p:nvPr/>
        </p:nvCxnSpPr>
        <p:spPr>
          <a:xfrm>
            <a:off x="6047991" y="2099421"/>
            <a:ext cx="1291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D3BE94-66D9-E956-1737-A1F65D035456}"/>
              </a:ext>
            </a:extLst>
          </p:cNvPr>
          <p:cNvCxnSpPr>
            <a:cxnSpLocks/>
          </p:cNvCxnSpPr>
          <p:nvPr/>
        </p:nvCxnSpPr>
        <p:spPr>
          <a:xfrm>
            <a:off x="3971366" y="2681510"/>
            <a:ext cx="717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5509" y="307548"/>
            <a:ext cx="6405245" cy="2349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4568" y="-1"/>
            <a:ext cx="5011241" cy="24003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067" y="3113722"/>
            <a:ext cx="9877865" cy="24003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018051" y="3904615"/>
            <a:ext cx="517525" cy="65263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6" y="3904615"/>
            <a:ext cx="571254" cy="6526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660435" y="3904615"/>
            <a:ext cx="571254" cy="65263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857751" y="4621807"/>
            <a:ext cx="571254" cy="740614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748" y="2337948"/>
            <a:ext cx="11184505" cy="1549048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565913" y="3273287"/>
            <a:ext cx="5923722" cy="53009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499652" y="2464904"/>
            <a:ext cx="742122" cy="102041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8527774" y="2491409"/>
            <a:ext cx="2179983" cy="10999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238812" y="1811031"/>
            <a:ext cx="1864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/>
              <a:t>s</a:t>
            </a:r>
            <a:r>
              <a:rPr lang="en-US" sz="4400" dirty="0" err="1" smtClean="0"/>
              <a:t>ố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9257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399" y="960755"/>
            <a:ext cx="11184505" cy="154904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03525" y="2870201"/>
            <a:ext cx="6318885" cy="2565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38 - 7 = 31 (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 31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704975" y="3695700"/>
            <a:ext cx="8836025" cy="2616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đựng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tái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10 - 5 = 5 (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300" b="1" dirty="0">
                <a:latin typeface="Times New Roman" pitchFamily="18" charset="0"/>
                <a:cs typeface="Times New Roman" pitchFamily="18" charset="0"/>
              </a:rPr>
              <a:t>: 5 </a:t>
            </a:r>
            <a:r>
              <a:rPr lang="en-US" sz="3300" b="1" dirty="0" err="1">
                <a:latin typeface="Times New Roman" pitchFamily="18" charset="0"/>
                <a:cs typeface="Times New Roman" pitchFamily="18" charset="0"/>
              </a:rPr>
              <a:t>thùng</a:t>
            </a:r>
            <a:endParaRPr lang="en-US" sz="33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71 (41 + 30 = 71)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/>
          <a:srcRect t="50000"/>
          <a:stretch/>
        </p:blipFill>
        <p:spPr>
          <a:xfrm>
            <a:off x="2826879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7743" y="2064638"/>
            <a:ext cx="10286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là bao nhiêu?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736600" y="1460500"/>
            <a:ext cx="641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b="1" dirty="0" err="1"/>
              <a:t>câu</a:t>
            </a:r>
            <a:r>
              <a:rPr lang="en-US" b="1" dirty="0"/>
              <a:t> </a:t>
            </a:r>
            <a:r>
              <a:rPr lang="en-US" b="1" dirty="0" err="1"/>
              <a:t>hỏi</a:t>
            </a:r>
            <a:r>
              <a:rPr lang="en-US" b="1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30 (70 - 40 = 30)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/>
          <a:srcRect b="50000"/>
          <a:stretch/>
        </p:blipFill>
        <p:spPr>
          <a:xfrm>
            <a:off x="2653394" y="685800"/>
            <a:ext cx="6078855" cy="120523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1696" y="2097186"/>
            <a:ext cx="102258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 là bao nhiêu?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3 cái kẹo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37462" y="1411797"/>
            <a:ext cx="976260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Huy có 5 cái kẹo, Bình có 2 cái kẹo. </a:t>
            </a:r>
          </a:p>
          <a:p>
            <a:pPr algn="ctr"/>
            <a:r>
              <a:rPr lang="en-US" sz="4000" b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cap="none" spc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Huy nhiều hơn Bình bao nhiêu cái kẹo?</a:t>
            </a:r>
            <a:endParaRPr lang="en-US" sz="4000" b="1" cap="none" spc="0" dirty="0">
              <a:ln w="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+mn-ea"/>
              </a:rPr>
              <a:t>Bài 4: </a:t>
            </a:r>
            <a:endParaRPr kumimoji="0" lang="en-US" sz="6600" b="1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nhiêu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? (</a:t>
            </a:r>
            <a:r>
              <a:rPr lang="en-US" sz="6600" b="1" spc="10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1)</a:t>
            </a:r>
            <a:endParaRPr lang="en-US" altLang="zh-CN" sz="6665" b="1" dirty="0">
              <a:solidFill>
                <a:schemeClr val="accent3"/>
              </a:solidFill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5440" y="484728"/>
            <a:ext cx="11072676" cy="452281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B539216-D0EF-DCE0-A29E-678C2636DAC8}"/>
              </a:ext>
            </a:extLst>
          </p:cNvPr>
          <p:cNvCxnSpPr/>
          <p:nvPr/>
        </p:nvCxnSpPr>
        <p:spPr>
          <a:xfrm>
            <a:off x="2544123" y="3804328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C59F768-75FB-8EAF-F801-8A4046E58ABE}"/>
              </a:ext>
            </a:extLst>
          </p:cNvPr>
          <p:cNvCxnSpPr/>
          <p:nvPr/>
        </p:nvCxnSpPr>
        <p:spPr>
          <a:xfrm>
            <a:off x="3292899" y="3804328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5343898-E149-2159-6B7B-6F959865B6F8}"/>
              </a:ext>
            </a:extLst>
          </p:cNvPr>
          <p:cNvCxnSpPr/>
          <p:nvPr/>
        </p:nvCxnSpPr>
        <p:spPr>
          <a:xfrm>
            <a:off x="4049554" y="3804328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607F50-B084-C89E-6961-5CFF72EBAF89}"/>
              </a:ext>
            </a:extLst>
          </p:cNvPr>
          <p:cNvCxnSpPr/>
          <p:nvPr/>
        </p:nvCxnSpPr>
        <p:spPr>
          <a:xfrm>
            <a:off x="4712943" y="3804328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7C6701B-D7F5-F9D9-6222-47E4078662D2}"/>
              </a:ext>
            </a:extLst>
          </p:cNvPr>
          <p:cNvCxnSpPr/>
          <p:nvPr/>
        </p:nvCxnSpPr>
        <p:spPr>
          <a:xfrm>
            <a:off x="5339900" y="3804328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C36C56-36CF-119B-535F-F28147DC3644}"/>
              </a:ext>
            </a:extLst>
          </p:cNvPr>
          <p:cNvCxnSpPr/>
          <p:nvPr/>
        </p:nvCxnSpPr>
        <p:spPr>
          <a:xfrm>
            <a:off x="5977819" y="3855801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2FB0B72-ADBE-88C7-4541-357C1B0E96B2}"/>
              </a:ext>
            </a:extLst>
          </p:cNvPr>
          <p:cNvCxnSpPr/>
          <p:nvPr/>
        </p:nvCxnSpPr>
        <p:spPr>
          <a:xfrm>
            <a:off x="6584639" y="3926540"/>
            <a:ext cx="0" cy="53087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B7BD831-368E-9307-0FFB-C038157563DE}"/>
              </a:ext>
            </a:extLst>
          </p:cNvPr>
          <p:cNvCxnSpPr>
            <a:cxnSpLocks/>
          </p:cNvCxnSpPr>
          <p:nvPr/>
        </p:nvCxnSpPr>
        <p:spPr>
          <a:xfrm>
            <a:off x="1013649" y="2815038"/>
            <a:ext cx="1291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F03E1E84-268A-5724-8A55-438825D3F1AB}"/>
              </a:ext>
            </a:extLst>
          </p:cNvPr>
          <p:cNvSpPr/>
          <p:nvPr/>
        </p:nvSpPr>
        <p:spPr>
          <a:xfrm>
            <a:off x="305440" y="2172676"/>
            <a:ext cx="6413669" cy="6423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con?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FD3BE94-66D9-E956-1737-A1F65D035456}"/>
              </a:ext>
            </a:extLst>
          </p:cNvPr>
          <p:cNvCxnSpPr>
            <a:cxnSpLocks/>
          </p:cNvCxnSpPr>
          <p:nvPr/>
        </p:nvCxnSpPr>
        <p:spPr>
          <a:xfrm>
            <a:off x="3197207" y="2815038"/>
            <a:ext cx="1291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E2EBC870-9116-9A6C-3496-1D2D7D8CC74B}"/>
              </a:ext>
            </a:extLst>
          </p:cNvPr>
          <p:cNvSpPr/>
          <p:nvPr/>
        </p:nvSpPr>
        <p:spPr>
          <a:xfrm>
            <a:off x="2305422" y="1953868"/>
            <a:ext cx="947416" cy="107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FD3BE94-66D9-E956-1737-A1F65D035456}"/>
              </a:ext>
            </a:extLst>
          </p:cNvPr>
          <p:cNvCxnSpPr>
            <a:cxnSpLocks/>
          </p:cNvCxnSpPr>
          <p:nvPr/>
        </p:nvCxnSpPr>
        <p:spPr>
          <a:xfrm>
            <a:off x="5559390" y="2820291"/>
            <a:ext cx="717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2EBC870-9116-9A6C-3496-1D2D7D8CC74B}"/>
              </a:ext>
            </a:extLst>
          </p:cNvPr>
          <p:cNvSpPr/>
          <p:nvPr/>
        </p:nvSpPr>
        <p:spPr>
          <a:xfrm>
            <a:off x="4488980" y="1953867"/>
            <a:ext cx="947416" cy="1079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7016291" y="3926539"/>
            <a:ext cx="2017058" cy="71269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Brace 30"/>
          <p:cNvSpPr/>
          <p:nvPr/>
        </p:nvSpPr>
        <p:spPr>
          <a:xfrm rot="5400000">
            <a:off x="7678316" y="3196451"/>
            <a:ext cx="455535" cy="1647488"/>
          </a:xfrm>
          <a:prstGeom prst="rightBrace">
            <a:avLst>
              <a:gd name="adj1" fmla="val 24377"/>
              <a:gd name="adj2" fmla="val 5000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669510" y="4148068"/>
            <a:ext cx="2197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9" grpId="0" animBg="1"/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4" y="274640"/>
            <a:ext cx="11088915" cy="304196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583848" y="3541397"/>
            <a:ext cx="5485765" cy="22713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ngỗng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vịt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7 - 5 = 2 (con)</a:t>
            </a:r>
          </a:p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3 con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9DC297-4826-EB48-0F5B-AAE14FF75490}"/>
              </a:ext>
            </a:extLst>
          </p:cNvPr>
          <p:cNvCxnSpPr>
            <a:cxnSpLocks/>
          </p:cNvCxnSpPr>
          <p:nvPr/>
        </p:nvCxnSpPr>
        <p:spPr>
          <a:xfrm>
            <a:off x="1294129" y="889500"/>
            <a:ext cx="19425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13B55CA3-16BC-1BE0-B0EC-CC169D95A833}"/>
              </a:ext>
            </a:extLst>
          </p:cNvPr>
          <p:cNvSpPr/>
          <p:nvPr/>
        </p:nvSpPr>
        <p:spPr>
          <a:xfrm>
            <a:off x="5597321" y="224909"/>
            <a:ext cx="947416" cy="870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FE1F43-9F46-506B-0A66-EC3B85612AA4}"/>
              </a:ext>
            </a:extLst>
          </p:cNvPr>
          <p:cNvCxnSpPr>
            <a:cxnSpLocks/>
          </p:cNvCxnSpPr>
          <p:nvPr/>
        </p:nvCxnSpPr>
        <p:spPr>
          <a:xfrm>
            <a:off x="4384173" y="889500"/>
            <a:ext cx="11893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ADD6995-0E52-3F55-8F45-A1181C2D61C6}"/>
              </a:ext>
            </a:extLst>
          </p:cNvPr>
          <p:cNvCxnSpPr>
            <a:cxnSpLocks/>
          </p:cNvCxnSpPr>
          <p:nvPr/>
        </p:nvCxnSpPr>
        <p:spPr>
          <a:xfrm>
            <a:off x="6568573" y="889500"/>
            <a:ext cx="8482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C383870E-4B03-9EAB-2EB5-3B68816BB6F4}"/>
              </a:ext>
            </a:extLst>
          </p:cNvPr>
          <p:cNvSpPr/>
          <p:nvPr/>
        </p:nvSpPr>
        <p:spPr>
          <a:xfrm>
            <a:off x="3352803" y="252420"/>
            <a:ext cx="947416" cy="8700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144993" y="1659236"/>
            <a:ext cx="2137089" cy="70788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  <p:bldP spid="7" grpId="0" animBg="1"/>
      <p:bldP spid="15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366</Words>
  <Application>Microsoft Office PowerPoint</Application>
  <PresentationFormat>Widescreen</PresentationFormat>
  <Paragraphs>61</Paragraphs>
  <Slides>16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SimSun</vt:lpstr>
      <vt:lpstr>SimSun</vt:lpstr>
      <vt:lpstr>Arial</vt:lpstr>
      <vt:lpstr>Calibri</vt:lpstr>
      <vt:lpstr>Calibri Light</vt:lpstr>
      <vt:lpstr>ITC Avant Garde Std Bk</vt:lpstr>
      <vt:lpstr>黑体</vt:lpstr>
      <vt:lpstr>Tahoma</vt:lpstr>
      <vt:lpstr>Times New Roman</vt:lpstr>
      <vt:lpstr>Wingdings</vt:lpstr>
      <vt:lpstr>方正卡通简体</vt:lpstr>
      <vt:lpstr>1_Office Theme</vt:lpstr>
      <vt:lpstr>2_Office Theme</vt:lpstr>
      <vt:lpstr>4_Office 主题</vt:lpstr>
      <vt:lpstr>1_Tema de Office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SKY</cp:lastModifiedBy>
  <cp:revision>20</cp:revision>
  <dcterms:created xsi:type="dcterms:W3CDTF">2021-05-06T10:30:00Z</dcterms:created>
  <dcterms:modified xsi:type="dcterms:W3CDTF">2022-09-15T09:45:19Z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