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31"/>
  </p:notesMasterIdLst>
  <p:sldIdLst>
    <p:sldId id="286" r:id="rId2"/>
    <p:sldId id="285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56" r:id="rId11"/>
    <p:sldId id="296" r:id="rId12"/>
    <p:sldId id="297" r:id="rId13"/>
    <p:sldId id="295" r:id="rId14"/>
    <p:sldId id="300" r:id="rId15"/>
    <p:sldId id="299" r:id="rId16"/>
    <p:sldId id="307" r:id="rId17"/>
    <p:sldId id="306" r:id="rId18"/>
    <p:sldId id="298" r:id="rId19"/>
    <p:sldId id="308" r:id="rId20"/>
    <p:sldId id="273" r:id="rId21"/>
    <p:sldId id="272" r:id="rId22"/>
    <p:sldId id="302" r:id="rId23"/>
    <p:sldId id="301" r:id="rId24"/>
    <p:sldId id="309" r:id="rId25"/>
    <p:sldId id="310" r:id="rId26"/>
    <p:sldId id="311" r:id="rId27"/>
    <p:sldId id="312" r:id="rId28"/>
    <p:sldId id="304" r:id="rId29"/>
    <p:sldId id="305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5FCF"/>
    <a:srgbClr val="F7B900"/>
    <a:srgbClr val="F06964"/>
    <a:srgbClr val="F58D56"/>
    <a:srgbClr val="40BFB6"/>
    <a:srgbClr val="D3650B"/>
    <a:srgbClr val="F38120"/>
    <a:srgbClr val="9148C8"/>
    <a:srgbClr val="661C19"/>
    <a:srgbClr val="AB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Uống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đủ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nước</a:t>
          </a:r>
          <a:endParaRPr lang="en-US" sz="39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Vệ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sinh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cá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nhân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sạch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sẽ</a:t>
          </a:r>
          <a:endParaRPr lang="en-US" sz="39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Không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ăn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mặn</a:t>
          </a:r>
          <a:endParaRPr lang="en-US" sz="39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Không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nhịn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tiểu</a:t>
          </a:r>
          <a:endParaRPr lang="en-US" sz="39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E879B-B953-4566-9011-B2B9DD09570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E0CD5-4FCD-4332-8014-608756C97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a4eefd2b89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a4eefd2b89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3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6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4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1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3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22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49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4D151E-D75A-4CF6-8B12-9796D0D546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58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10581327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692306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2425200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2032400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6488816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6096005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9623549" y="5033660"/>
            <a:ext cx="4262611" cy="437916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489893" y="6016902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5"/>
          <p:cNvSpPr/>
          <p:nvPr/>
        </p:nvSpPr>
        <p:spPr>
          <a:xfrm>
            <a:off x="1139584" y="57172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5"/>
          <p:cNvGrpSpPr/>
          <p:nvPr/>
        </p:nvGrpSpPr>
        <p:grpSpPr>
          <a:xfrm>
            <a:off x="361341" y="1842470"/>
            <a:ext cx="985388" cy="3196289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10506408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5"/>
          <p:cNvSpPr/>
          <p:nvPr/>
        </p:nvSpPr>
        <p:spPr>
          <a:xfrm flipH="1">
            <a:off x="10391541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3" name="Google Shape;533;p5"/>
          <p:cNvGrpSpPr/>
          <p:nvPr/>
        </p:nvGrpSpPr>
        <p:grpSpPr>
          <a:xfrm>
            <a:off x="10965294" y="491389"/>
            <a:ext cx="981361" cy="4547369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12" y="5553593"/>
            <a:ext cx="1515987" cy="1968008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10742185" y="5033669"/>
            <a:ext cx="1821087" cy="2358676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10401418" y="603721"/>
            <a:ext cx="1115871" cy="696687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5"/>
          <p:cNvSpPr/>
          <p:nvPr/>
        </p:nvSpPr>
        <p:spPr>
          <a:xfrm rot="-900021">
            <a:off x="871988" y="596093"/>
            <a:ext cx="1099451" cy="1013183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5754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279167" y="281801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" name="Google Shape;92;p16"/>
          <p:cNvGrpSpPr/>
          <p:nvPr/>
        </p:nvGrpSpPr>
        <p:grpSpPr>
          <a:xfrm>
            <a:off x="959933" y="518555"/>
            <a:ext cx="10272000" cy="5821112"/>
            <a:chOff x="719950" y="388916"/>
            <a:chExt cx="7704000" cy="4365834"/>
          </a:xfrm>
        </p:grpSpPr>
        <p:sp>
          <p:nvSpPr>
            <p:cNvPr id="93" name="Google Shape;93;p16"/>
            <p:cNvSpPr/>
            <p:nvPr/>
          </p:nvSpPr>
          <p:spPr>
            <a:xfrm>
              <a:off x="719950" y="777075"/>
              <a:ext cx="7704000" cy="358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482507">
              <a:off x="5640343" y="529953"/>
              <a:ext cx="2053770" cy="532668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-209134">
              <a:off x="2235097" y="4160133"/>
              <a:ext cx="2053803" cy="532677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053367" y="4469284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3053367" y="2024884"/>
            <a:ext cx="60852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34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4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3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3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7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4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1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4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8" r:id="rId13"/>
    <p:sldLayoutId id="2147483709" r:id="rId14"/>
    <p:sldLayoutId id="2147483650" r:id="rId15"/>
    <p:sldLayoutId id="2147483654" r:id="rId16"/>
    <p:sldLayoutId id="2147483657" r:id="rId17"/>
    <p:sldLayoutId id="2147483655" r:id="rId18"/>
    <p:sldLayoutId id="2147483659" r:id="rId19"/>
    <p:sldLayoutId id="2147483711" r:id="rId20"/>
    <p:sldLayoutId id="214748371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control" Target="../activeX/activeX2.xml"/><Relationship Id="rId7" Type="http://schemas.openxmlformats.org/officeDocument/2006/relationships/image" Target="../media/image34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44.wmf"/><Relationship Id="rId5" Type="http://schemas.openxmlformats.org/officeDocument/2006/relationships/control" Target="../activeX/activeX4.xml"/><Relationship Id="rId10" Type="http://schemas.openxmlformats.org/officeDocument/2006/relationships/image" Target="../media/image43.wmf"/><Relationship Id="rId4" Type="http://schemas.openxmlformats.org/officeDocument/2006/relationships/control" Target="../activeX/activeX3.xml"/><Relationship Id="rId9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slide" Target="slide7.xml"/><Relationship Id="rId25" Type="http://schemas.openxmlformats.org/officeDocument/2006/relationships/slide" Target="slide10.xml"/><Relationship Id="rId2" Type="http://schemas.microsoft.com/office/2007/relationships/media" Target="../media/media2.wav"/><Relationship Id="rId16" Type="http://schemas.openxmlformats.org/officeDocument/2006/relationships/slide" Target="slide4.xml"/><Relationship Id="rId20" Type="http://schemas.openxmlformats.org/officeDocument/2006/relationships/slide" Target="slide9.xml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slide" Target="slide5.xml"/><Relationship Id="rId24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slide" Target="slide3.xml"/><Relationship Id="rId23" Type="http://schemas.openxmlformats.org/officeDocument/2006/relationships/image" Target="../media/image9.gif"/><Relationship Id="rId10" Type="http://schemas.openxmlformats.org/officeDocument/2006/relationships/image" Target="../media/image14.png"/><Relationship Id="rId19" Type="http://schemas.openxmlformats.org/officeDocument/2006/relationships/slide" Target="slide8.xml"/><Relationship Id="rId4" Type="http://schemas.openxmlformats.org/officeDocument/2006/relationships/audio" Target="../media/media3.wav"/><Relationship Id="rId9" Type="http://schemas.openxmlformats.org/officeDocument/2006/relationships/image" Target="../media/image13.jpg"/><Relationship Id="rId14" Type="http://schemas.openxmlformats.org/officeDocument/2006/relationships/slide" Target="slide6.xml"/><Relationship Id="rId22" Type="http://schemas.openxmlformats.org/officeDocument/2006/relationships/image" Target="../media/image18.gif"/><Relationship Id="rId27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50" l="10000" r="90000">
                        <a14:foregroundMark x1="52969" y1="15000" x2="52969" y2="15000"/>
                        <a14:foregroundMark x1="58594" y1="26250" x2="58594" y2="26250"/>
                        <a14:foregroundMark x1="54844" y1="36750" x2="54844" y2="36750"/>
                        <a14:foregroundMark x1="52969" y1="42875" x2="52969" y2="42875"/>
                        <a14:foregroundMark x1="46563" y1="43125" x2="46563" y2="43125"/>
                        <a14:foregroundMark x1="44063" y1="47375" x2="44063" y2="47375"/>
                        <a14:foregroundMark x1="65781" y1="41375" x2="65781" y2="41375"/>
                        <a14:foregroundMark x1="67813" y1="45500" x2="67813" y2="45500"/>
                        <a14:foregroundMark x1="58125" y1="42000" x2="58125" y2="42000"/>
                        <a14:foregroundMark x1="56563" y1="33375" x2="56563" y2="33375"/>
                        <a14:foregroundMark x1="62031" y1="32625" x2="62031" y2="32625"/>
                        <a14:foregroundMark x1="69844" y1="29125" x2="69844" y2="29125"/>
                        <a14:foregroundMark x1="68438" y1="27125" x2="68438" y2="27125"/>
                        <a14:foregroundMark x1="59219" y1="24250" x2="59219" y2="24250"/>
                        <a14:foregroundMark x1="62187" y1="23375" x2="62187" y2="23375"/>
                        <a14:foregroundMark x1="58125" y1="21750" x2="58125" y2="21750"/>
                        <a14:foregroundMark x1="54844" y1="15625" x2="54844" y2="15625"/>
                        <a14:foregroundMark x1="48438" y1="33250" x2="48438" y2="33250"/>
                        <a14:foregroundMark x1="45000" y1="32250" x2="45000" y2="32250"/>
                        <a14:foregroundMark x1="58906" y1="35875" x2="58906" y2="35875"/>
                        <a14:foregroundMark x1="58125" y1="19125" x2="58125" y2="19125"/>
                        <a14:foregroundMark x1="64063" y1="42625" x2="64063" y2="42625"/>
                        <a14:foregroundMark x1="69375" y1="48625" x2="69375" y2="48625"/>
                        <a14:foregroundMark x1="52500" y1="40375" x2="52500" y2="40375"/>
                        <a14:foregroundMark x1="43281" y1="45375" x2="43281" y2="45375"/>
                        <a14:foregroundMark x1="40938" y1="49000" x2="40938" y2="49000"/>
                        <a14:foregroundMark x1="54531" y1="45500" x2="54531" y2="45500"/>
                        <a14:foregroundMark x1="65313" y1="45500" x2="65313" y2="45500"/>
                        <a14:foregroundMark x1="70156" y1="47125" x2="70156" y2="47125"/>
                        <a14:foregroundMark x1="62500" y1="26875" x2="62500" y2="26875"/>
                        <a14:foregroundMark x1="62500" y1="26875" x2="62500" y2="26875"/>
                        <a14:foregroundMark x1="66250" y1="28750" x2="66250" y2="28750"/>
                        <a14:foregroundMark x1="76875" y1="26625" x2="76875" y2="2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828" y="4328831"/>
            <a:ext cx="2461846" cy="25814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278" y="688369"/>
            <a:ext cx="10789429" cy="30958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8039"/>
              </a:avLst>
            </a:prstTxWarp>
            <a:spAutoFit/>
          </a:bodyPr>
          <a:lstStyle/>
          <a:p>
            <a:pPr algn="ctr"/>
            <a:r>
              <a:rPr lang="en-US" sz="5400" b="1" spc="5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MỪNG CÁC EM ĐẾN VỚI TIẾT </a:t>
            </a:r>
          </a:p>
          <a:p>
            <a:pPr algn="ctr"/>
            <a:r>
              <a:rPr lang="en-US" sz="5400" b="1" spc="5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TỰ NHIÊN VÀ XÃ HỘI</a:t>
            </a:r>
            <a:endParaRPr lang="en-US" sz="5400" b="1" spc="50">
              <a:ln w="9525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75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ÔN TẬP CHỦ ĐỀ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CON NGƯỜI VÀ SỨC KHỎE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50" y="409119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8"/>
          <a:stretch/>
        </p:blipFill>
        <p:spPr>
          <a:xfrm>
            <a:off x="1697262" y="1337481"/>
            <a:ext cx="8178978" cy="3435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7" y="292548"/>
            <a:ext cx="1502351" cy="1480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02" y="3094293"/>
            <a:ext cx="3397799" cy="3861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6" y="292548"/>
            <a:ext cx="1502351" cy="1480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11" y="3094293"/>
            <a:ext cx="3397799" cy="3861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9590" y="1251550"/>
            <a:ext cx="77943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smtClean="0">
                <a:latin typeface="HP001 4H" panose="020B0603050302020204" pitchFamily="34" charset="0"/>
              </a:rPr>
              <a:t>Thứ năm ngày 7 tháng 4 năm 2022</a:t>
            </a:r>
          </a:p>
          <a:p>
            <a:pPr algn="ctr">
              <a:lnSpc>
                <a:spcPct val="150000"/>
              </a:lnSpc>
            </a:pPr>
            <a:r>
              <a:rPr lang="en-US" sz="3200" smtClean="0">
                <a:latin typeface="HP001 4H" panose="020B0603050302020204" pitchFamily="34" charset="0"/>
              </a:rPr>
              <a:t>Tự nhiên và xã hội</a:t>
            </a:r>
          </a:p>
          <a:p>
            <a:pPr algn="ctr">
              <a:lnSpc>
                <a:spcPct val="150000"/>
              </a:lnSpc>
            </a:pPr>
            <a:r>
              <a:rPr lang="en-US" sz="3200" smtClean="0">
                <a:latin typeface="HP001 4H" panose="020B0603050302020204" pitchFamily="34" charset="0"/>
              </a:rPr>
              <a:t>Ôn tập chủ đề con người và sức khỏe</a:t>
            </a:r>
          </a:p>
          <a:p>
            <a:pPr algn="ctr">
              <a:lnSpc>
                <a:spcPct val="150000"/>
              </a:lnSpc>
            </a:pPr>
            <a:r>
              <a:rPr lang="en-US" sz="3200" smtClean="0">
                <a:latin typeface="HP001 4H" panose="020B0603050302020204" pitchFamily="34" charset="0"/>
              </a:rPr>
              <a:t>(Tiết 1)</a:t>
            </a:r>
            <a:endParaRPr lang="en-US" sz="3200"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4879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40981" y="6553200"/>
            <a:ext cx="2189019" cy="3048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05695" y="595287"/>
            <a:ext cx="97130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67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67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267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67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267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reeform 5"/>
          <p:cNvSpPr/>
          <p:nvPr/>
        </p:nvSpPr>
        <p:spPr>
          <a:xfrm>
            <a:off x="2417838" y="1926202"/>
            <a:ext cx="8125488" cy="1539362"/>
          </a:xfrm>
          <a:custGeom>
            <a:avLst/>
            <a:gdLst>
              <a:gd name="connsiteX0" fmla="*/ 0 w 8125488"/>
              <a:gd name="connsiteY0" fmla="*/ 0 h 1539360"/>
              <a:gd name="connsiteX1" fmla="*/ 7355808 w 8125488"/>
              <a:gd name="connsiteY1" fmla="*/ 0 h 1539360"/>
              <a:gd name="connsiteX2" fmla="*/ 8125488 w 8125488"/>
              <a:gd name="connsiteY2" fmla="*/ 769680 h 1539360"/>
              <a:gd name="connsiteX3" fmla="*/ 7355808 w 8125488"/>
              <a:gd name="connsiteY3" fmla="*/ 1539360 h 1539360"/>
              <a:gd name="connsiteX4" fmla="*/ 0 w 8125488"/>
              <a:gd name="connsiteY4" fmla="*/ 1539360 h 1539360"/>
              <a:gd name="connsiteX5" fmla="*/ 0 w 8125488"/>
              <a:gd name="connsiteY5" fmla="*/ 0 h 15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5488" h="1539360">
                <a:moveTo>
                  <a:pt x="8125488" y="1539359"/>
                </a:moveTo>
                <a:lnTo>
                  <a:pt x="769680" y="1539359"/>
                </a:lnTo>
                <a:lnTo>
                  <a:pt x="0" y="769680"/>
                </a:lnTo>
                <a:lnTo>
                  <a:pt x="769680" y="1"/>
                </a:lnTo>
                <a:lnTo>
                  <a:pt x="8125488" y="1"/>
                </a:lnTo>
                <a:lnTo>
                  <a:pt x="8125488" y="1539359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063655" tIns="148591" rIns="277368" bIns="148591" numCol="1" spcCol="1270" anchor="ctr" anchorCtr="0">
            <a:noAutofit/>
          </a:bodyPr>
          <a:lstStyle/>
          <a:p>
            <a:pPr lvl="0" algn="l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được sơ đồ hoặc nói về một cơ quan của cơ thể mà em đã học</a:t>
            </a:r>
            <a:r>
              <a:rPr lang="en-US" sz="3900" b="0" kern="1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900" b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81287" y="1925781"/>
            <a:ext cx="1539360" cy="153936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2458781" y="3850403"/>
            <a:ext cx="8125488" cy="1539362"/>
          </a:xfrm>
          <a:custGeom>
            <a:avLst/>
            <a:gdLst>
              <a:gd name="connsiteX0" fmla="*/ 0 w 8125488"/>
              <a:gd name="connsiteY0" fmla="*/ 0 h 1539360"/>
              <a:gd name="connsiteX1" fmla="*/ 7355808 w 8125488"/>
              <a:gd name="connsiteY1" fmla="*/ 0 h 1539360"/>
              <a:gd name="connsiteX2" fmla="*/ 8125488 w 8125488"/>
              <a:gd name="connsiteY2" fmla="*/ 769680 h 1539360"/>
              <a:gd name="connsiteX3" fmla="*/ 7355808 w 8125488"/>
              <a:gd name="connsiteY3" fmla="*/ 1539360 h 1539360"/>
              <a:gd name="connsiteX4" fmla="*/ 0 w 8125488"/>
              <a:gd name="connsiteY4" fmla="*/ 1539360 h 1539360"/>
              <a:gd name="connsiteX5" fmla="*/ 0 w 8125488"/>
              <a:gd name="connsiteY5" fmla="*/ 0 h 15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5488" h="1539360">
                <a:moveTo>
                  <a:pt x="8125488" y="1539359"/>
                </a:moveTo>
                <a:lnTo>
                  <a:pt x="769680" y="1539359"/>
                </a:lnTo>
                <a:lnTo>
                  <a:pt x="0" y="769680"/>
                </a:lnTo>
                <a:lnTo>
                  <a:pt x="769680" y="1"/>
                </a:lnTo>
                <a:lnTo>
                  <a:pt x="8125488" y="1"/>
                </a:lnTo>
                <a:lnTo>
                  <a:pt x="8125488" y="1539359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063655" tIns="148591" rIns="277368" bIns="14859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900" kern="1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về cách chăm sóc, bảo vệ cơ quan đó.</a:t>
            </a:r>
            <a:endParaRPr lang="en-US" sz="3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89101" y="3850404"/>
            <a:ext cx="1539360" cy="153936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 b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547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3034" y="1280160"/>
            <a:ext cx="73011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mtClean="0">
                <a:solidFill>
                  <a:srgbClr val="FF0000"/>
                </a:solidFill>
              </a:rPr>
              <a:t>THỰC HÀNH</a:t>
            </a:r>
            <a:endParaRPr lang="en-US" sz="13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8047" y="2803424"/>
            <a:ext cx="10829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Ôn tập về cấu tạo các cơ quan của cơ thể mà em đã học.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98" y="1217188"/>
            <a:ext cx="3354010" cy="4110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33754" y="719921"/>
            <a:ext cx="4354899" cy="5026724"/>
            <a:chOff x="3955342" y="143691"/>
            <a:chExt cx="6348548" cy="6858000"/>
          </a:xfrm>
        </p:grpSpPr>
        <p:sp>
          <p:nvSpPr>
            <p:cNvPr id="19" name="Rectangle 18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10625"/>
          <a:stretch/>
        </p:blipFill>
        <p:spPr>
          <a:xfrm>
            <a:off x="681911" y="1192301"/>
            <a:ext cx="3357177" cy="413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544422" y="334326"/>
            <a:ext cx="1082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Mỗi mô hình sau thể hiện cơ quan nào trong cơ thể?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029" y="5536765"/>
            <a:ext cx="386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</a:rPr>
              <a:t>Cơ quan vận động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0345" y="5563606"/>
            <a:ext cx="386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</a:rPr>
              <a:t>Cơ quan hô hấp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8381" y="5539402"/>
            <a:ext cx="3862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</a:rPr>
              <a:t>Cơ quan bài tiết </a:t>
            </a:r>
          </a:p>
          <a:p>
            <a:pPr algn="ctr"/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</a:rPr>
              <a:t>nước tiểu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0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6324" y="517424"/>
            <a:ext cx="8277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cấu tạo của cơ </a:t>
            </a:r>
          </a:p>
          <a:p>
            <a:pPr algn="ctr"/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vận động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625"/>
          <a:stretch/>
        </p:blipFill>
        <p:spPr>
          <a:xfrm>
            <a:off x="6835061" y="2441474"/>
            <a:ext cx="4309189" cy="413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loud 1"/>
          <p:cNvSpPr/>
          <p:nvPr/>
        </p:nvSpPr>
        <p:spPr>
          <a:xfrm>
            <a:off x="656624" y="2441474"/>
            <a:ext cx="5420326" cy="3255726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mô hình </a:t>
            </a:r>
            <a:r>
              <a:rPr lang="en-US" sz="36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nói tên một số xương và khớp.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67350" y="5048250"/>
            <a:ext cx="304800" cy="304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42673" y="5640050"/>
            <a:ext cx="124653" cy="1143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51" y="-207994"/>
            <a:ext cx="4309896" cy="75422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6702" y="541493"/>
            <a:ext cx="14218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7253" y="1724436"/>
            <a:ext cx="14218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0573" y="2625188"/>
            <a:ext cx="197790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Xương cột sống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7619" y="3165323"/>
            <a:ext cx="14218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Xương chậu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1717" y="4780447"/>
            <a:ext cx="173032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Xương chân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1304" y="113779"/>
            <a:ext cx="14218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err="1" smtClean="0"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đầu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8280" y="1161281"/>
            <a:ext cx="142183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Khớp vai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7844" y="2334326"/>
            <a:ext cx="189317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Khớp khuỷu tay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8280" y="4741244"/>
            <a:ext cx="2004855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Khớp đầu gối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6320" y="2158107"/>
            <a:ext cx="14218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Xương tay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035040" y="298445"/>
            <a:ext cx="886264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15600" y="667777"/>
            <a:ext cx="13011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266151" y="1931528"/>
            <a:ext cx="13011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866539" y="2808330"/>
            <a:ext cx="1726481" cy="21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08763" y="2350564"/>
            <a:ext cx="7842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009273" y="3322889"/>
            <a:ext cx="1557980" cy="21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8" idx="1"/>
          </p:cNvCxnSpPr>
          <p:nvPr/>
        </p:nvCxnSpPr>
        <p:spPr>
          <a:xfrm>
            <a:off x="6372585" y="4336825"/>
            <a:ext cx="1199132" cy="628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209197" y="4965113"/>
            <a:ext cx="1347123" cy="663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8" idx="1"/>
          </p:cNvCxnSpPr>
          <p:nvPr/>
        </p:nvCxnSpPr>
        <p:spPr>
          <a:xfrm flipV="1">
            <a:off x="6224981" y="4965113"/>
            <a:ext cx="1346736" cy="15160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967508" y="5032493"/>
            <a:ext cx="156818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244196" y="2597131"/>
            <a:ext cx="156818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491377" y="1392114"/>
            <a:ext cx="156818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7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3805807" y="9962"/>
            <a:ext cx="4196490" cy="684803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87738" y="5599629"/>
            <a:ext cx="2052894" cy="104887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Hệ Cơ</a:t>
            </a:r>
            <a:endParaRPr lang="en-US" sz="28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1514631" y="2555564"/>
            <a:ext cx="22520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Connector 61"/>
          <p:cNvCxnSpPr>
            <a:stCxn id="61" idx="3"/>
          </p:cNvCxnSpPr>
          <p:nvPr/>
        </p:nvCxnSpPr>
        <p:spPr>
          <a:xfrm flipV="1">
            <a:off x="3766632" y="2555564"/>
            <a:ext cx="1775445" cy="3231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679209" y="313267"/>
            <a:ext cx="231320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67"/>
          <p:cNvCxnSpPr>
            <a:stCxn id="67" idx="3"/>
          </p:cNvCxnSpPr>
          <p:nvPr/>
        </p:nvCxnSpPr>
        <p:spPr>
          <a:xfrm flipV="1">
            <a:off x="3992416" y="636432"/>
            <a:ext cx="1683011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343242" y="434127"/>
            <a:ext cx="249307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>
            <a:endCxn id="73" idx="1"/>
          </p:cNvCxnSpPr>
          <p:nvPr/>
        </p:nvCxnSpPr>
        <p:spPr>
          <a:xfrm flipV="1">
            <a:off x="6389170" y="757293"/>
            <a:ext cx="954072" cy="7769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782851" y="1610279"/>
            <a:ext cx="291250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>
            <a:endCxn id="78" idx="1"/>
          </p:cNvCxnSpPr>
          <p:nvPr/>
        </p:nvCxnSpPr>
        <p:spPr>
          <a:xfrm>
            <a:off x="7177262" y="1933444"/>
            <a:ext cx="60558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002297" y="3910973"/>
            <a:ext cx="26121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đùi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81"/>
          <p:cNvCxnSpPr>
            <a:endCxn id="81" idx="1"/>
          </p:cNvCxnSpPr>
          <p:nvPr/>
        </p:nvCxnSpPr>
        <p:spPr>
          <a:xfrm>
            <a:off x="6866206" y="4234138"/>
            <a:ext cx="113609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8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1" grpId="0" animBg="1"/>
      <p:bldP spid="67" grpId="0" animBg="1"/>
      <p:bldP spid="73" grpId="0" animBg="1"/>
      <p:bldP spid="78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625"/>
          <a:stretch/>
        </p:blipFill>
        <p:spPr>
          <a:xfrm>
            <a:off x="598093" y="704850"/>
            <a:ext cx="4309189" cy="5314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5200650" y="571500"/>
            <a:ext cx="6610349" cy="6286500"/>
            <a:chOff x="5200650" y="571500"/>
            <a:chExt cx="6610349" cy="6286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650" y="571500"/>
              <a:ext cx="6610349" cy="6286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43940" y="933792"/>
              <a:ext cx="4991100" cy="5086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smtClean="0">
                  <a:latin typeface="HP001 5H" panose="020B0603050302020204" pitchFamily="34" charset="0"/>
                  <a:cs typeface="HP001 5H" panose="020B0603050302020204" pitchFamily="34" charset="0"/>
                </a:rPr>
                <a:t>Cơ quan vận động gồm bộ xương và hệ cơ. Cơ bám vào xương. Khớp nối giữa các cơ.</a:t>
              </a:r>
              <a:endParaRPr lang="en-US" sz="440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6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42" y="1081376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5723" y="1752606"/>
            <a:ext cx="4389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FF0000"/>
                </a:solidFill>
              </a:rPr>
              <a:t>KHỞI ĐỘNG</a:t>
            </a:r>
            <a:endParaRPr lang="en-US" sz="9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28" y="1503370"/>
            <a:ext cx="5217179" cy="5217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3401618" y="291593"/>
            <a:ext cx="5379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CƠ </a:t>
            </a:r>
            <a:r>
              <a:rPr lang="en-US" sz="4000" b="1" dirty="0" smtClean="0"/>
              <a:t>QUAN HÔ HẤP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124982" y="87046"/>
            <a:ext cx="5819072" cy="11199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631866" y="2461149"/>
            <a:ext cx="2567693" cy="1900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64888" y="3715272"/>
            <a:ext cx="3498941" cy="12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14448" y="4790364"/>
            <a:ext cx="3149381" cy="259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954338" y="5518595"/>
            <a:ext cx="2340993" cy="575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50" name="TextBox1" r:id="rId2" imgW="1790640" imgH="600120"/>
        </mc:Choice>
        <mc:Fallback>
          <p:control name="TextBox1" r:id="rId2" imgW="1790640" imgH="60012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563829" y="3425330"/>
                  <a:ext cx="1789970" cy="6048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2" r:id="rId3" imgW="1495440" imgH="600120"/>
        </mc:Choice>
        <mc:Fallback>
          <p:control name="TextBox2" r:id="rId3" imgW="1495440" imgH="60012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39824" y="2046018"/>
                  <a:ext cx="1492041" cy="60522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3" r:id="rId4" imgW="1790640" imgH="619200"/>
        </mc:Choice>
        <mc:Fallback>
          <p:control name="TextBox3" r:id="rId4" imgW="1790640" imgH="619200">
            <p:pic>
              <p:nvPicPr>
                <p:cNvPr id="4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63828" y="4790364"/>
                  <a:ext cx="1789971" cy="62267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name="TextBox4" r:id="rId5" imgW="1809720" imgH="666720"/>
        </mc:Choice>
        <mc:Fallback>
          <p:control name="TextBox4" r:id="rId5" imgW="1809720" imgH="666720">
            <p:pic>
              <p:nvPicPr>
                <p:cNvPr id="5" name="TextBox4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39825" y="5736941"/>
                  <a:ext cx="1814513" cy="67014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4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572678" y="121814"/>
            <a:ext cx="5015166" cy="7029612"/>
            <a:chOff x="3955342" y="143691"/>
            <a:chExt cx="6348548" cy="6858000"/>
          </a:xfrm>
        </p:grpSpPr>
        <p:sp>
          <p:nvSpPr>
            <p:cNvPr id="23" name="Rectangle 22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657597" y="1572707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 </a:t>
            </a:r>
            <a:r>
              <a:rPr lang="en-US" sz="4000" b="1" dirty="0" smtClean="0"/>
              <a:t>CƠ QUAN BÀI TIẾT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9058746" y="1518608"/>
            <a:ext cx="1709337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619861" y="2000633"/>
            <a:ext cx="3438886" cy="9466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82138" y="2605939"/>
            <a:ext cx="31076" cy="6477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9170350" y="2828625"/>
            <a:ext cx="1597733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dẫn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tiểu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757608" y="3907509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469039" y="3907509"/>
            <a:ext cx="313098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813214" y="3225313"/>
            <a:ext cx="2357136" cy="690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9199733" y="3970107"/>
            <a:ext cx="1568350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Bóng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285411" y="4366795"/>
            <a:ext cx="2914322" cy="538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199734" y="5364812"/>
            <a:ext cx="1568350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112479" y="5344135"/>
            <a:ext cx="3087254" cy="4248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718424" y="1157423"/>
            <a:ext cx="1724450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8047" y="2803424"/>
            <a:ext cx="10829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sơ đồ hoặc nói về một cơ quan trong cơ thể.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3581" y="2216570"/>
            <a:ext cx="10829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Chia sẻ trước lớp 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3581" y="2216570"/>
            <a:ext cx="10829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cách chăm sóc, bảo vệ các cơ quan của cơ thể.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922" y="4470725"/>
            <a:ext cx="10829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1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574" y="487186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iệc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làm cần thiết để 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chăm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612"/>
          <a:stretch/>
        </p:blipFill>
        <p:spPr>
          <a:xfrm>
            <a:off x="1057339" y="1947022"/>
            <a:ext cx="3309946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272472" y="5238868"/>
            <a:ext cx="2879679" cy="105090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2060"/>
                </a:solidFill>
              </a:rPr>
              <a:t>Tập thể dục, </a:t>
            </a:r>
            <a:r>
              <a:rPr lang="vi-VN" sz="2000" b="1">
                <a:solidFill>
                  <a:srgbClr val="002060"/>
                </a:solidFill>
              </a:rPr>
              <a:t>thể </a:t>
            </a:r>
            <a:r>
              <a:rPr lang="vi-VN" sz="2000" b="1" smtClean="0">
                <a:solidFill>
                  <a:srgbClr val="002060"/>
                </a:solidFill>
              </a:rPr>
              <a:t>thao</a:t>
            </a:r>
            <a:r>
              <a:rPr lang="en-US" sz="2000" b="1">
                <a:solidFill>
                  <a:srgbClr val="002060"/>
                </a:solidFill>
              </a:rPr>
              <a:t> </a:t>
            </a:r>
            <a:r>
              <a:rPr lang="en-US" sz="2000" b="1" smtClean="0">
                <a:solidFill>
                  <a:srgbClr val="002060"/>
                </a:solidFill>
              </a:rPr>
              <a:t>thường xuyên.</a:t>
            </a:r>
          </a:p>
          <a:p>
            <a:pPr algn="ctr"/>
            <a:r>
              <a:rPr lang="en-US" sz="2000" b="1" smtClean="0">
                <a:solidFill>
                  <a:srgbClr val="002060"/>
                </a:solidFill>
              </a:rPr>
              <a:t>Vận động vừa sức.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4723839" y="5294435"/>
            <a:ext cx="3035500" cy="7678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Đi, đứng, ngồi học, mang vác đúng tư thế.</a:t>
            </a:r>
            <a:endParaRPr lang="vi-VN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8096529" y="5308043"/>
            <a:ext cx="2941486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2060"/>
                </a:solidFill>
              </a:rPr>
              <a:t>Ăn uống đầy đủ chất dinh dưỡng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114" t="-1251" r="-502" b="1251"/>
          <a:stretch/>
        </p:blipFill>
        <p:spPr>
          <a:xfrm>
            <a:off x="4478310" y="1947022"/>
            <a:ext cx="3309946" cy="32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828584" y="1165217"/>
            <a:ext cx="3072986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2">
                    <a:lumMod val="10000"/>
                  </a:schemeClr>
                </a:solidFill>
              </a:rPr>
              <a:t>Giữ nơi ở sạch sẽ, thoáng mát.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6" y="2997355"/>
            <a:ext cx="3406599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2">
                    <a:lumMod val="10000"/>
                  </a:schemeClr>
                </a:solidFill>
              </a:rPr>
              <a:t>Vệ sinh mũi, họng hàng ngày.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228299" y="1269665"/>
            <a:ext cx="2960855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smtClean="0">
                <a:solidFill>
                  <a:schemeClr val="tx2">
                    <a:lumMod val="10000"/>
                  </a:schemeClr>
                </a:solidFill>
              </a:rPr>
              <a:t> dục thường xuyên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59559" y="2991724"/>
            <a:ext cx="3129288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2">
                    <a:lumMod val="10000"/>
                  </a:schemeClr>
                </a:solidFill>
              </a:rPr>
              <a:t>Ăn, uống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46599" y="211479"/>
            <a:ext cx="3189441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2">
                    <a:lumMod val="10000"/>
                  </a:schemeClr>
                </a:solidFill>
              </a:rPr>
              <a:t>Giữ ấm cơ thể. Không ăn, uống đồ lạnh. 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V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iệc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làm cần thiết để 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chăm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sóc, bảo vệ cơ quan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hô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hấp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06964"/>
                </a:solidFill>
              </a:rPr>
              <a:t>V</a:t>
            </a:r>
            <a:r>
              <a:rPr lang="vi-VN" sz="2800" b="1" dirty="0" smtClean="0">
                <a:solidFill>
                  <a:srgbClr val="F06964"/>
                </a:solidFill>
              </a:rPr>
              <a:t>iệc </a:t>
            </a:r>
            <a:r>
              <a:rPr lang="vi-VN" sz="2800" b="1" dirty="0">
                <a:solidFill>
                  <a:srgbClr val="F06964"/>
                </a:solidFill>
              </a:rPr>
              <a:t>làm cần thiết để </a:t>
            </a:r>
            <a:endParaRPr lang="en-US" sz="2800" b="1" dirty="0" smtClean="0">
              <a:solidFill>
                <a:srgbClr val="F06964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F06964"/>
                </a:solidFill>
              </a:rPr>
              <a:t>chăm </a:t>
            </a:r>
            <a:r>
              <a:rPr lang="vi-VN" sz="2800" b="1" dirty="0">
                <a:solidFill>
                  <a:srgbClr val="F06964"/>
                </a:solidFill>
              </a:rPr>
              <a:t>sóc, bảo vệ cơ quan </a:t>
            </a:r>
            <a:r>
              <a:rPr lang="en-US" sz="2800" b="1" dirty="0" err="1" smtClean="0">
                <a:solidFill>
                  <a:srgbClr val="F06964"/>
                </a:solidFill>
              </a:rPr>
              <a:t>bài</a:t>
            </a:r>
            <a:r>
              <a:rPr lang="en-US" sz="2800" b="1" dirty="0" smtClean="0">
                <a:solidFill>
                  <a:srgbClr val="F06964"/>
                </a:solidFill>
              </a:rPr>
              <a:t> </a:t>
            </a:r>
            <a:r>
              <a:rPr lang="en-US" sz="2800" b="1" dirty="0" err="1" smtClean="0">
                <a:solidFill>
                  <a:srgbClr val="F06964"/>
                </a:solidFill>
              </a:rPr>
              <a:t>tiết</a:t>
            </a:r>
            <a:r>
              <a:rPr lang="vi-VN" sz="2800" b="1" dirty="0" smtClean="0">
                <a:solidFill>
                  <a:srgbClr val="F06964"/>
                </a:solidFill>
              </a:rPr>
              <a:t>.</a:t>
            </a:r>
            <a:endParaRPr lang="en-US" sz="2800" b="1" dirty="0">
              <a:solidFill>
                <a:srgbClr val="F06964"/>
              </a:solidFill>
            </a:endParaRPr>
          </a:p>
          <a:p>
            <a:pPr algn="ctr"/>
            <a:endParaRPr lang="en-US" sz="2800" b="1" dirty="0">
              <a:solidFill>
                <a:srgbClr val="F06964"/>
              </a:solidFill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03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631" y="3486142"/>
            <a:ext cx="7590526" cy="17543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những việc để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 và bảo vệ cơ quan vận động, cơ quan hô hấp và cơ quan bài tiết nước tiểu.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52696" y="-52251"/>
            <a:ext cx="4027381" cy="2996418"/>
          </a:xfrm>
          <a:prstGeom prst="cloudCallout">
            <a:avLst>
              <a:gd name="adj1" fmla="val 72312"/>
              <a:gd name="adj2" fmla="val 5863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50" l="10000" r="90000">
                        <a14:foregroundMark x1="52969" y1="15000" x2="52969" y2="15000"/>
                        <a14:foregroundMark x1="58594" y1="26250" x2="58594" y2="26250"/>
                        <a14:foregroundMark x1="54844" y1="36750" x2="54844" y2="36750"/>
                        <a14:foregroundMark x1="52969" y1="42875" x2="52969" y2="42875"/>
                        <a14:foregroundMark x1="46563" y1="43125" x2="46563" y2="43125"/>
                        <a14:foregroundMark x1="44063" y1="47375" x2="44063" y2="47375"/>
                        <a14:foregroundMark x1="65781" y1="41375" x2="65781" y2="41375"/>
                        <a14:foregroundMark x1="67813" y1="45500" x2="67813" y2="45500"/>
                        <a14:foregroundMark x1="58125" y1="42000" x2="58125" y2="42000"/>
                        <a14:foregroundMark x1="56563" y1="33375" x2="56563" y2="33375"/>
                        <a14:foregroundMark x1="62031" y1="32625" x2="62031" y2="32625"/>
                        <a14:foregroundMark x1="69844" y1="29125" x2="69844" y2="29125"/>
                        <a14:foregroundMark x1="68438" y1="27125" x2="68438" y2="27125"/>
                        <a14:foregroundMark x1="59219" y1="24250" x2="59219" y2="24250"/>
                        <a14:foregroundMark x1="62187" y1="23375" x2="62187" y2="23375"/>
                        <a14:foregroundMark x1="58125" y1="21750" x2="58125" y2="21750"/>
                        <a14:foregroundMark x1="54844" y1="15625" x2="54844" y2="15625"/>
                        <a14:foregroundMark x1="48438" y1="33250" x2="48438" y2="33250"/>
                        <a14:foregroundMark x1="45000" y1="32250" x2="45000" y2="32250"/>
                        <a14:foregroundMark x1="58906" y1="35875" x2="58906" y2="35875"/>
                        <a14:foregroundMark x1="58125" y1="19125" x2="58125" y2="19125"/>
                        <a14:foregroundMark x1="64063" y1="42625" x2="64063" y2="42625"/>
                        <a14:foregroundMark x1="69375" y1="48625" x2="69375" y2="48625"/>
                        <a14:foregroundMark x1="52500" y1="40375" x2="52500" y2="40375"/>
                        <a14:foregroundMark x1="43281" y1="45375" x2="43281" y2="45375"/>
                        <a14:foregroundMark x1="40938" y1="49000" x2="40938" y2="49000"/>
                        <a14:foregroundMark x1="54531" y1="45500" x2="54531" y2="45500"/>
                        <a14:foregroundMark x1="65313" y1="45500" x2="65313" y2="45500"/>
                        <a14:foregroundMark x1="70156" y1="47125" x2="70156" y2="47125"/>
                        <a14:foregroundMark x1="62500" y1="26875" x2="62500" y2="26875"/>
                        <a14:foregroundMark x1="62500" y1="26875" x2="62500" y2="26875"/>
                        <a14:foregroundMark x1="66250" y1="28750" x2="66250" y2="28750"/>
                        <a14:foregroundMark x1="76875" y1="26625" x2="76875" y2="2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83" y="3486142"/>
            <a:ext cx="4144946" cy="34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9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2000" r="-3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986319" y="52302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261181" y="729778"/>
            <a:ext cx="4619635" cy="2410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23" y="3584805"/>
            <a:ext cx="2004486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142308" y="5230295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2"/>
          <a:stretch/>
        </p:blipFill>
        <p:spPr>
          <a:xfrm>
            <a:off x="1253935" y="3406993"/>
            <a:ext cx="3005588" cy="25029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3" y="646278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 l="-18000" t="-1000" r="-1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71" y="988495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4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5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6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7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1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9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20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7" y="3401417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7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9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4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28" name="Notched Right Arrow 27">
            <a:hlinkClick r:id="rId25" action="ppaction://hlinksldjump"/>
          </p:cNvPr>
          <p:cNvSpPr/>
          <p:nvPr/>
        </p:nvSpPr>
        <p:spPr>
          <a:xfrm>
            <a:off x="10799298" y="6041195"/>
            <a:ext cx="1392702" cy="816805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Bài mới</a:t>
            </a:r>
            <a:endParaRPr lang="en-US"/>
          </a:p>
        </p:txBody>
      </p:sp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30" name="Picture 29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594182" y="1383724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7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4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28782" y="354837"/>
            <a:ext cx="8829073" cy="1530234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cs typeface="Calibri"/>
              </a:rPr>
              <a:t>Cơ quan vận động gồm những gì?</a:t>
            </a:r>
            <a:endParaRPr lang="en-US" sz="480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75861" y="3986247"/>
            <a:ext cx="3359673" cy="2871753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10799298" y="6041195"/>
            <a:ext cx="1392702" cy="816805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Quay lại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94892" y="3465302"/>
            <a:ext cx="7150089" cy="14438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cs typeface="Calibri"/>
              </a:rPr>
              <a:t>Cơ quan vận động gồm </a:t>
            </a:r>
          </a:p>
          <a:p>
            <a:pPr algn="ctr"/>
            <a:r>
              <a:rPr lang="en-US" sz="4800" smtClean="0">
                <a:cs typeface="Calibri"/>
              </a:rPr>
              <a:t>bộ xương và hệ cơ.</a:t>
            </a:r>
            <a:endParaRPr lang="en-US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5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7594" y="758244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cs typeface="Calibri"/>
              </a:rPr>
              <a:t>Để không bị cong vẹo cột sống, con cần làm gì?</a:t>
            </a:r>
            <a:endParaRPr lang="en-US" sz="4800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61793" y="4106800"/>
            <a:ext cx="3303302" cy="2823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7594" y="3463637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cs typeface="Calibri"/>
              </a:rPr>
              <a:t>Để không bị cong vẹo cột sống, con cần đi, đứng, ngồi và mang vác đúng tư thế.</a:t>
            </a:r>
            <a:endParaRPr lang="en-US" sz="4800" dirty="0">
              <a:cs typeface="Calibri"/>
            </a:endParaRPr>
          </a:p>
        </p:txBody>
      </p:sp>
      <p:sp>
        <p:nvSpPr>
          <p:cNvPr id="6" name="Notched Right Arrow 5">
            <a:hlinkClick r:id="rId6" action="ppaction://hlinksldjump"/>
          </p:cNvPr>
          <p:cNvSpPr/>
          <p:nvPr/>
        </p:nvSpPr>
        <p:spPr>
          <a:xfrm>
            <a:off x="10799298" y="6041195"/>
            <a:ext cx="1392702" cy="816805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Quay lại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7421" y="621479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cs typeface="Calibri"/>
              </a:rPr>
              <a:t>Nêu đường đi của không khí khi hít vào?</a:t>
            </a:r>
          </a:p>
          <a:p>
            <a:pPr algn="ctr"/>
            <a:endParaRPr lang="vi-VN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4024810"/>
            <a:ext cx="3381416" cy="2890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7422" y="3612747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cs typeface="Calibri"/>
              </a:rPr>
              <a:t>Khi hít vào không khí đi từ mũi –&gt; khí quản –&gt; phế quản –&gt; phổi .</a:t>
            </a:r>
          </a:p>
          <a:p>
            <a:pPr algn="ctr"/>
            <a:endParaRPr lang="vi-VN"/>
          </a:p>
        </p:txBody>
      </p:sp>
      <p:sp>
        <p:nvSpPr>
          <p:cNvPr id="6" name="Notched Right Arrow 5">
            <a:hlinkClick r:id="rId6" action="ppaction://hlinksldjump"/>
          </p:cNvPr>
          <p:cNvSpPr/>
          <p:nvPr/>
        </p:nvSpPr>
        <p:spPr>
          <a:xfrm>
            <a:off x="10799298" y="6041195"/>
            <a:ext cx="1392702" cy="816805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Quay lại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07082" y="1043510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cs typeface="Calibri"/>
              </a:rPr>
              <a:t>Ống dẫn nước tiểu có chức năng gì?</a:t>
            </a:r>
            <a:endParaRPr lang="en-US" sz="4400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756230"/>
            <a:ext cx="3756759" cy="3211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7082" y="3671981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cs typeface="Calibri"/>
              </a:rPr>
              <a:t>Ống dẫn nước tiểu có chức năng dẫn nước tiểu từ thận xuống bóng đái.</a:t>
            </a:r>
            <a:endParaRPr lang="en-US" sz="4400" dirty="0">
              <a:cs typeface="Calibri"/>
            </a:endParaRPr>
          </a:p>
        </p:txBody>
      </p:sp>
      <p:sp>
        <p:nvSpPr>
          <p:cNvPr id="6" name="Notched Right Arrow 5">
            <a:hlinkClick r:id="rId6" action="ppaction://hlinksldjump"/>
          </p:cNvPr>
          <p:cNvSpPr/>
          <p:nvPr/>
        </p:nvSpPr>
        <p:spPr>
          <a:xfrm>
            <a:off x="10799298" y="6041195"/>
            <a:ext cx="1392702" cy="816805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Quay lại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9995" y="663682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cs typeface="Calibri"/>
              </a:rPr>
              <a:t>Vì sao chúng ta không nên ăn mặn?</a:t>
            </a:r>
            <a:endParaRPr lang="en-US" sz="4000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4192172"/>
            <a:ext cx="3185620" cy="27229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9995" y="3165387"/>
            <a:ext cx="8829073" cy="194118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cs typeface="Calibri"/>
              </a:rPr>
              <a:t>Chúng ta không nên ăn mặn vì ăn mặn dễ bị sỏi thận</a:t>
            </a:r>
            <a:endParaRPr lang="en-US" sz="4000" dirty="0">
              <a:cs typeface="Calibri"/>
            </a:endParaRPr>
          </a:p>
        </p:txBody>
      </p:sp>
      <p:sp>
        <p:nvSpPr>
          <p:cNvPr id="6" name="Notched Right Arrow 5">
            <a:hlinkClick r:id="rId6" action="ppaction://hlinksldjump"/>
          </p:cNvPr>
          <p:cNvSpPr/>
          <p:nvPr/>
        </p:nvSpPr>
        <p:spPr>
          <a:xfrm>
            <a:off x="10799298" y="6041195"/>
            <a:ext cx="1392702" cy="816805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Quay lại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6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617</Words>
  <Application>Microsoft Office PowerPoint</Application>
  <PresentationFormat>Widescreen</PresentationFormat>
  <Paragraphs>103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Britannic Bold</vt:lpstr>
      <vt:lpstr>Calibri</vt:lpstr>
      <vt:lpstr>Calibri Light</vt:lpstr>
      <vt:lpstr>Champion Script</vt:lpstr>
      <vt:lpstr>HP001 4H</vt:lpstr>
      <vt:lpstr>HP001 5H</vt:lpstr>
      <vt:lpstr>Patrick Hand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82</cp:revision>
  <dcterms:created xsi:type="dcterms:W3CDTF">2021-06-02T02:35:09Z</dcterms:created>
  <dcterms:modified xsi:type="dcterms:W3CDTF">2022-04-11T14:57:03Z</dcterms:modified>
</cp:coreProperties>
</file>