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519" r:id="rId3"/>
    <p:sldId id="520" r:id="rId4"/>
    <p:sldId id="516" r:id="rId5"/>
    <p:sldId id="525" r:id="rId6"/>
    <p:sldId id="546" r:id="rId7"/>
    <p:sldId id="550" r:id="rId8"/>
    <p:sldId id="551" r:id="rId9"/>
    <p:sldId id="552" r:id="rId10"/>
    <p:sldId id="528" r:id="rId11"/>
    <p:sldId id="521" r:id="rId12"/>
    <p:sldId id="529" r:id="rId13"/>
    <p:sldId id="539" r:id="rId14"/>
    <p:sldId id="542" r:id="rId15"/>
    <p:sldId id="518" r:id="rId16"/>
    <p:sldId id="540" r:id="rId17"/>
    <p:sldId id="541"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a:srgbClr val="FFCCFF"/>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4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175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8.gif"/><Relationship Id="rId7" Type="http://schemas.openxmlformats.org/officeDocument/2006/relationships/image" Target="../media/image29.gif"/><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6.jpg"/><Relationship Id="rId7"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0.gif"/><Relationship Id="rId10" Type="http://schemas.openxmlformats.org/officeDocument/2006/relationships/image" Target="../media/image39.gif"/><Relationship Id="rId4" Type="http://schemas.openxmlformats.org/officeDocument/2006/relationships/image" Target="../media/image29.gif"/><Relationship Id="rId9" Type="http://schemas.openxmlformats.org/officeDocument/2006/relationships/image" Target="../media/image38.gif"/></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0.gif"/><Relationship Id="rId10" Type="http://schemas.openxmlformats.org/officeDocument/2006/relationships/image" Target="../media/image39.gif"/><Relationship Id="rId4" Type="http://schemas.openxmlformats.org/officeDocument/2006/relationships/image" Target="../media/image29.gif"/><Relationship Id="rId9" Type="http://schemas.openxmlformats.org/officeDocument/2006/relationships/image" Target="../media/image38.gif"/></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80944" y="103908"/>
            <a:ext cx="3011055" cy="184727"/>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
            <a:ext cx="12155056" cy="6911788"/>
          </a:xfrm>
          <a:prstGeom prst="rect">
            <a:avLst/>
          </a:prstGeom>
        </p:spPr>
      </p:pic>
      <p:pic>
        <p:nvPicPr>
          <p:cNvPr id="8" name="Picture 7">
            <a:extLst>
              <a:ext uri="{FF2B5EF4-FFF2-40B4-BE49-F238E27FC236}">
                <a16:creationId xmlns:a16="http://schemas.microsoft.com/office/drawing/2014/main" id="{F83A14C4-2ADB-431B-9A9C-30EF58B08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589" y="3617259"/>
            <a:ext cx="2485369" cy="2239754"/>
          </a:xfrm>
          <a:prstGeom prst="rect">
            <a:avLst/>
          </a:prstGeom>
        </p:spPr>
      </p:pic>
      <p:sp>
        <p:nvSpPr>
          <p:cNvPr id="3" name="Rectangle 2"/>
          <p:cNvSpPr/>
          <p:nvPr/>
        </p:nvSpPr>
        <p:spPr>
          <a:xfrm>
            <a:off x="1415164" y="2233603"/>
            <a:ext cx="8964312" cy="1754326"/>
          </a:xfrm>
          <a:prstGeom prst="rect">
            <a:avLst/>
          </a:prstGeom>
          <a:noFill/>
        </p:spPr>
        <p:txBody>
          <a:bodyPr wrap="none" lIns="91440" tIns="45720" rIns="91440" bIns="45720">
            <a:spAutoFit/>
          </a:bodyPr>
          <a:lstStyle/>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CHÀO MỪNG CÁC EM </a:t>
            </a:r>
          </a:p>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ĐẾN VỚI TIẾT TIẾNG VIỆT</a:t>
            </a:r>
          </a:p>
        </p:txBody>
      </p:sp>
      <p:pic>
        <p:nvPicPr>
          <p:cNvPr id="9" name="图片 12">
            <a:extLst>
              <a:ext uri="{FF2B5EF4-FFF2-40B4-BE49-F238E27FC236}">
                <a16:creationId xmlns:a16="http://schemas.microsoft.com/office/drawing/2014/main" id="{9F2093D5-1511-470A-84F7-CD3D5D60C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17">
            <a:extLst>
              <a:ext uri="{FF2B5EF4-FFF2-40B4-BE49-F238E27FC236}">
                <a16:creationId xmlns:a16="http://schemas.microsoft.com/office/drawing/2014/main" id="{5150AFAD-94D2-45D0-B9C7-6489920D4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64" y="189460"/>
            <a:ext cx="391538" cy="469845"/>
          </a:xfrm>
          <a:prstGeom prst="rect">
            <a:avLst/>
          </a:prstGeom>
        </p:spPr>
      </p:pic>
      <p:pic>
        <p:nvPicPr>
          <p:cNvPr id="11" name="图片 19">
            <a:extLst>
              <a:ext uri="{FF2B5EF4-FFF2-40B4-BE49-F238E27FC236}">
                <a16:creationId xmlns:a16="http://schemas.microsoft.com/office/drawing/2014/main" id="{17F29A0C-09E7-494C-BC8E-428CB9B9D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12" name="Picture 11">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86730" y="-268995"/>
            <a:ext cx="1941429" cy="1856600"/>
          </a:xfrm>
          <a:prstGeom prst="rect">
            <a:avLst/>
          </a:prstGeom>
        </p:spPr>
      </p:pic>
      <p:pic>
        <p:nvPicPr>
          <p:cNvPr id="13" name="Picture 12">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4315" y="5347425"/>
            <a:ext cx="952500" cy="1019175"/>
          </a:xfrm>
          <a:prstGeom prst="rect">
            <a:avLst/>
          </a:prstGeom>
        </p:spPr>
      </p:pic>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2359280" y="1795966"/>
            <a:ext cx="3602311" cy="1421928"/>
          </a:xfrm>
          <a:prstGeom prst="rect">
            <a:avLst/>
          </a:prstGeom>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rPr>
              <a:t>Tranh </a:t>
            </a:r>
            <a:r>
              <a:rPr lang="en-US" sz="2400" b="1" smtClean="0">
                <a:effectLst/>
                <a:latin typeface="Times New Roman" panose="02020603050405020304" pitchFamily="18" charset="0"/>
                <a:ea typeface="Times New Roman" panose="02020603050405020304" pitchFamily="18" charset="0"/>
              </a:rPr>
              <a:t>1</a:t>
            </a:r>
            <a:r>
              <a:rPr lang="en-US" sz="2400" smtClean="0">
                <a:effectLst/>
                <a:latin typeface="Times New Roman" panose="02020603050405020304" pitchFamily="18" charset="0"/>
                <a:ea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Hạt </a:t>
            </a:r>
            <a:r>
              <a:rPr lang="vi-VN" sz="2400">
                <a:latin typeface="Times New Roman" panose="02020603050405020304" pitchFamily="18" charset="0"/>
                <a:cs typeface="Times New Roman" panose="02020603050405020304" pitchFamily="18" charset="0"/>
              </a:rPr>
              <a:t>giống nhỏ trở thành cây cao to là nhờ đất, nắng, mưa</a:t>
            </a:r>
            <a:r>
              <a:rPr lang="vi-VN" sz="2400" smtClean="0">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AA2D1403-B7AB-4440-A9B5-3E71737860DF}"/>
              </a:ext>
            </a:extLst>
          </p:cNvPr>
          <p:cNvSpPr txBox="1">
            <a:spLocks/>
          </p:cNvSpPr>
          <p:nvPr/>
        </p:nvSpPr>
        <p:spPr>
          <a:xfrm>
            <a:off x="4030099" y="87788"/>
            <a:ext cx="3862984" cy="7016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latin typeface="Times New Roman" panose="02020603050405020304" pitchFamily="18" charset="0"/>
                <a:cs typeface="Times New Roman" panose="02020603050405020304" pitchFamily="18" charset="0"/>
              </a:rPr>
              <a:t>N</a:t>
            </a:r>
            <a:r>
              <a:rPr lang="en-US" smtClean="0">
                <a:solidFill>
                  <a:srgbClr val="FF0000"/>
                </a:solidFill>
                <a:latin typeface="Times New Roman" panose="02020603050405020304" pitchFamily="18" charset="0"/>
                <a:cs typeface="Times New Roman" panose="02020603050405020304" pitchFamily="18" charset="0"/>
              </a:rPr>
              <a:t>ội </a:t>
            </a:r>
            <a:r>
              <a:rPr lang="en-US">
                <a:solidFill>
                  <a:srgbClr val="FF0000"/>
                </a:solidFill>
                <a:latin typeface="Times New Roman" panose="02020603050405020304" pitchFamily="18" charset="0"/>
                <a:cs typeface="Times New Roman" panose="02020603050405020304" pitchFamily="18" charset="0"/>
              </a:rPr>
              <a:t>dung từng tranh.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514397" y="4274511"/>
            <a:ext cx="3300404" cy="1421928"/>
          </a:xfrm>
          <a:prstGeom prst="rect">
            <a:avLst/>
          </a:prstGeom>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rPr>
              <a:t>Tranh </a:t>
            </a:r>
            <a:r>
              <a:rPr lang="en-US" sz="2400" b="1" smtClean="0">
                <a:effectLst/>
                <a:latin typeface="Times New Roman" panose="02020603050405020304" pitchFamily="18" charset="0"/>
                <a:ea typeface="Times New Roman" panose="02020603050405020304" pitchFamily="18" charset="0"/>
              </a:rPr>
              <a:t>2</a:t>
            </a:r>
            <a:r>
              <a:rPr lang="en-US" sz="2400" smtClean="0">
                <a:effectLst/>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Cây </a:t>
            </a:r>
            <a:r>
              <a:rPr lang="en-US" sz="2400">
                <a:latin typeface="Times New Roman" panose="02020603050405020304" pitchFamily="18" charset="0"/>
                <a:cs typeface="Times New Roman" panose="02020603050405020304" pitchFamily="18" charset="0"/>
              </a:rPr>
              <a:t>mong muốn quả đồi có thêm nhiều cây khác làm bạn</a:t>
            </a:r>
            <a:r>
              <a:rPr lang="en-US" sz="2400" smtClean="0">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8597756" y="1532582"/>
            <a:ext cx="3289443" cy="978729"/>
          </a:xfrm>
          <a:prstGeom prst="rect">
            <a:avLst/>
          </a:prstGeom>
        </p:spPr>
        <p:txBody>
          <a:bodyPr wrap="square">
            <a:spAutoFit/>
          </a:bodyPr>
          <a:lstStyle/>
          <a:p>
            <a:pPr algn="just">
              <a:lnSpc>
                <a:spcPct val="120000"/>
              </a:lnSpc>
              <a:spcAft>
                <a:spcPts val="0"/>
              </a:spcAft>
            </a:pPr>
            <a:r>
              <a:rPr lang="en-US" sz="2400" b="1" smtClean="0">
                <a:effectLst/>
                <a:latin typeface="Times New Roman" panose="02020603050405020304" pitchFamily="18" charset="0"/>
                <a:ea typeface="Times New Roman" panose="02020603050405020304" pitchFamily="18" charset="0"/>
              </a:rPr>
              <a:t>Tranh 3: </a:t>
            </a:r>
            <a:r>
              <a:rPr lang="vi-VN" sz="2400">
                <a:latin typeface="Times New Roman" panose="02020603050405020304" pitchFamily="18" charset="0"/>
                <a:cs typeface="Times New Roman" panose="02020603050405020304" pitchFamily="18" charset="0"/>
              </a:rPr>
              <a:t>Những hạt cây nảy mầm nhờ mưa, </a:t>
            </a:r>
            <a:r>
              <a:rPr lang="vi-VN" sz="2400" smtClean="0">
                <a:latin typeface="Times New Roman" panose="02020603050405020304" pitchFamily="18" charset="0"/>
                <a:cs typeface="Times New Roman" panose="02020603050405020304" pitchFamily="18" charset="0"/>
              </a:rPr>
              <a:t>nắng</a:t>
            </a:r>
            <a:r>
              <a:rPr lang="en-US" sz="2400">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8597757" y="4214131"/>
            <a:ext cx="3289442" cy="1421928"/>
          </a:xfrm>
          <a:prstGeom prst="rect">
            <a:avLst/>
          </a:prstGeom>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rPr>
              <a:t>Tranh </a:t>
            </a:r>
            <a:r>
              <a:rPr lang="en-US" sz="2400" b="1" smtClean="0">
                <a:effectLst/>
                <a:latin typeface="Times New Roman" panose="02020603050405020304" pitchFamily="18" charset="0"/>
                <a:ea typeface="Times New Roman" panose="02020603050405020304" pitchFamily="18" charset="0"/>
              </a:rPr>
              <a:t>4</a:t>
            </a:r>
            <a:r>
              <a:rPr lang="en-US" sz="2400" smtClean="0">
                <a:effectLst/>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cs typeface="Times New Roman" panose="02020603050405020304" pitchFamily="18" charset="0"/>
              </a:rPr>
              <a:t>Quả đồi có thêm  nhiều cây xanh, chim chóc kéo </a:t>
            </a:r>
            <a:r>
              <a:rPr lang="en-US" sz="2400" smtClean="0">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r="4978" b="20979"/>
          <a:stretch/>
        </p:blipFill>
        <p:spPr>
          <a:xfrm>
            <a:off x="13695" y="1023125"/>
            <a:ext cx="2345585" cy="2429857"/>
          </a:xfrm>
          <a:prstGeom prst="rect">
            <a:avLst/>
          </a:prstGeom>
        </p:spPr>
      </p:pic>
      <p:pic>
        <p:nvPicPr>
          <p:cNvPr id="12" name="Picture 11"/>
          <p:cNvPicPr>
            <a:picLocks noChangeAspect="1"/>
          </p:cNvPicPr>
          <p:nvPr/>
        </p:nvPicPr>
        <p:blipFill rotWithShape="1">
          <a:blip r:embed="rId3"/>
          <a:srcRect l="53498" t="483" r="1309" b="61069"/>
          <a:stretch/>
        </p:blipFill>
        <p:spPr>
          <a:xfrm>
            <a:off x="168812" y="3747584"/>
            <a:ext cx="2345585" cy="2457924"/>
          </a:xfrm>
          <a:prstGeom prst="rect">
            <a:avLst/>
          </a:prstGeom>
        </p:spPr>
      </p:pic>
      <p:pic>
        <p:nvPicPr>
          <p:cNvPr id="17" name="Picture 16"/>
          <p:cNvPicPr>
            <a:picLocks noChangeAspect="1"/>
          </p:cNvPicPr>
          <p:nvPr/>
        </p:nvPicPr>
        <p:blipFill rotWithShape="1">
          <a:blip r:embed="rId3"/>
          <a:srcRect l="737" t="49569" r="54582" b="10321"/>
          <a:stretch/>
        </p:blipFill>
        <p:spPr>
          <a:xfrm>
            <a:off x="6165883" y="1023125"/>
            <a:ext cx="2292051" cy="2440843"/>
          </a:xfrm>
          <a:prstGeom prst="rect">
            <a:avLst/>
          </a:prstGeom>
        </p:spPr>
      </p:pic>
      <p:pic>
        <p:nvPicPr>
          <p:cNvPr id="18" name="Picture 17"/>
          <p:cNvPicPr>
            <a:picLocks noChangeAspect="1"/>
          </p:cNvPicPr>
          <p:nvPr/>
        </p:nvPicPr>
        <p:blipFill rotWithShape="1">
          <a:blip r:embed="rId3"/>
          <a:srcRect l="53206" t="50516" r="2050" b="10853"/>
          <a:stretch/>
        </p:blipFill>
        <p:spPr>
          <a:xfrm>
            <a:off x="6203310" y="3629904"/>
            <a:ext cx="2335051" cy="2457924"/>
          </a:xfrm>
          <a:prstGeom prst="rect">
            <a:avLst/>
          </a:prstGeom>
        </p:spPr>
      </p:pic>
    </p:spTree>
    <p:extLst>
      <p:ext uri="{BB962C8B-B14F-4D97-AF65-F5344CB8AC3E}">
        <p14:creationId xmlns:p14="http://schemas.microsoft.com/office/powerpoint/2010/main" val="8717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0"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1047" y1="15532" x2="11047" y2="15532"/>
                        <a14:foregroundMark x1="15116" y1="14136" x2="15116" y2="14136"/>
                        <a14:foregroundMark x1="7674" y1="22339" x2="7674" y2="22339"/>
                        <a14:foregroundMark x1="15116" y1="56370" x2="15116" y2="56370"/>
                        <a14:foregroundMark x1="94535" y1="15009" x2="94535" y2="15009"/>
                        <a14:foregroundMark x1="90465" y1="14136" x2="90465" y2="14136"/>
                        <a14:foregroundMark x1="85465" y1="15532" x2="85465" y2="15532"/>
                        <a14:foregroundMark x1="91860" y1="12042" x2="91860" y2="12042"/>
                        <a14:foregroundMark x1="98721" y1="9948" x2="98721" y2="9948"/>
                        <a14:foregroundMark x1="97326" y1="27574" x2="97326" y2="27574"/>
                        <a14:foregroundMark x1="95698" y1="31414" x2="95698" y2="31414"/>
                        <a14:foregroundMark x1="97907" y1="39092" x2="97907" y2="39092"/>
                        <a14:foregroundMark x1="93605" y1="59686" x2="93605" y2="59686"/>
                        <a14:foregroundMark x1="94651" y1="52007" x2="94651" y2="52007"/>
                        <a14:foregroundMark x1="9302" y1="10820" x2="9302" y2="10820"/>
                        <a14:foregroundMark x1="13256" y1="9075" x2="13256" y2="9075"/>
                        <a14:foregroundMark x1="9535" y1="23560" x2="9535" y2="23560"/>
                        <a14:foregroundMark x1="6279" y1="27051" x2="6279" y2="27051"/>
                      </a14:backgroundRemoval>
                    </a14:imgEffect>
                  </a14:imgLayer>
                </a14:imgProps>
              </a:ext>
              <a:ext uri="{28A0092B-C50C-407E-A947-70E740481C1C}">
                <a14:useLocalDpi xmlns:a14="http://schemas.microsoft.com/office/drawing/2010/main" val="0"/>
              </a:ext>
            </a:extLst>
          </a:blip>
          <a:stretch>
            <a:fillRect/>
          </a:stretch>
        </p:blipFill>
        <p:spPr>
          <a:xfrm>
            <a:off x="0" y="3030128"/>
            <a:ext cx="12192000" cy="3827872"/>
          </a:xfrm>
          <a:prstGeom prst="rect">
            <a:avLst/>
          </a:prstGeom>
        </p:spPr>
      </p:pic>
      <p:sp>
        <p:nvSpPr>
          <p:cNvPr id="5" name="TextBox 4"/>
          <p:cNvSpPr txBox="1"/>
          <p:nvPr/>
        </p:nvSpPr>
        <p:spPr>
          <a:xfrm>
            <a:off x="3396342" y="1921470"/>
            <a:ext cx="7257143" cy="923330"/>
          </a:xfrm>
          <a:prstGeom prst="rect">
            <a:avLst/>
          </a:prstGeom>
          <a:noFill/>
        </p:spPr>
        <p:txBody>
          <a:bodyPr wrap="square" rtlCol="0">
            <a:spAutoFit/>
          </a:bodyPr>
          <a:lstStyle/>
          <a:p>
            <a:r>
              <a:rPr lang="en-US" sz="5400">
                <a:solidFill>
                  <a:srgbClr val="FF0000"/>
                </a:solidFill>
                <a:latin typeface="Times New Roman" panose="02020603050405020304" pitchFamily="18" charset="0"/>
                <a:cs typeface="Times New Roman" panose="02020603050405020304" pitchFamily="18" charset="0"/>
              </a:rPr>
              <a:t>2. Nghe kể chuyện</a:t>
            </a:r>
          </a:p>
        </p:txBody>
      </p:sp>
    </p:spTree>
    <p:extLst>
      <p:ext uri="{BB962C8B-B14F-4D97-AF65-F5344CB8AC3E}">
        <p14:creationId xmlns:p14="http://schemas.microsoft.com/office/powerpoint/2010/main" val="3630377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914401" y="188686"/>
            <a:ext cx="9971313"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Con lắng nghe cô kể câu </a:t>
            </a:r>
            <a:r>
              <a:rPr lang="en-US" sz="3600" smtClean="0">
                <a:solidFill>
                  <a:srgbClr val="FF0000"/>
                </a:solidFill>
                <a:latin typeface="Times New Roman" panose="02020603050405020304" pitchFamily="18" charset="0"/>
                <a:cs typeface="Times New Roman" panose="02020603050405020304" pitchFamily="18" charset="0"/>
              </a:rPr>
              <a:t>chuyện: Hạt giống nhỏ</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2" name="y2mate.com - Kể chuyện lớp 2 Hạt giống nhỏ Tuần 25 sách Kết nối tri thức với cuộc sống_36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143" y="1075871"/>
            <a:ext cx="10668000" cy="5499100"/>
          </a:xfrm>
          <a:prstGeom prst="rect">
            <a:avLst/>
          </a:prstGeom>
        </p:spPr>
      </p:pic>
    </p:spTree>
    <p:extLst>
      <p:ext uri="{BB962C8B-B14F-4D97-AF65-F5344CB8AC3E}">
        <p14:creationId xmlns:p14="http://schemas.microsoft.com/office/powerpoint/2010/main" val="1849547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4936671" y="2531978"/>
            <a:ext cx="4586516" cy="923330"/>
          </a:xfrm>
          <a:prstGeom prst="rect">
            <a:avLst/>
          </a:prstGeom>
          <a:noFill/>
        </p:spPr>
        <p:txBody>
          <a:bodyPr wrap="square" rtlCol="0">
            <a:spAutoFit/>
          </a:bodyPr>
          <a:lstStyle/>
          <a:p>
            <a:r>
              <a:rPr lang="en-US" sz="5400">
                <a:solidFill>
                  <a:srgbClr val="FF00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769926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093469" y="259833"/>
            <a:ext cx="7933582" cy="584775"/>
          </a:xfrm>
          <a:prstGeom prst="rect">
            <a:avLst/>
          </a:prstGeom>
        </p:spPr>
        <p:txBody>
          <a:bodyPr wrap="none">
            <a:spAutoFit/>
          </a:bodyPr>
          <a:lstStyle/>
          <a:p>
            <a:pPr algn="ctr"/>
            <a:r>
              <a:rPr lang="en-US" sz="3200" smtClean="0">
                <a:solidFill>
                  <a:schemeClr val="accent1">
                    <a:lumMod val="75000"/>
                  </a:schemeClr>
                </a:solidFill>
                <a:latin typeface="Times New Roman" panose="02020603050405020304" pitchFamily="18" charset="0"/>
                <a:cs typeface="Times New Roman" panose="02020603050405020304" pitchFamily="18" charset="0"/>
              </a:rPr>
              <a:t>3. Kể lại từng đoạn </a:t>
            </a:r>
            <a:r>
              <a:rPr lang="en-US" sz="3200">
                <a:solidFill>
                  <a:schemeClr val="accent1">
                    <a:lumMod val="75000"/>
                  </a:schemeClr>
                </a:solidFill>
                <a:latin typeface="Times New Roman" panose="02020603050405020304" pitchFamily="18" charset="0"/>
                <a:cs typeface="Times New Roman" panose="02020603050405020304" pitchFamily="18" charset="0"/>
              </a:rPr>
              <a:t>của câu chuyện theo tranh.</a:t>
            </a:r>
          </a:p>
        </p:txBody>
      </p:sp>
      <p:sp>
        <p:nvSpPr>
          <p:cNvPr id="6" name="TextBox 5"/>
          <p:cNvSpPr txBox="1"/>
          <p:nvPr/>
        </p:nvSpPr>
        <p:spPr>
          <a:xfrm>
            <a:off x="4895850" y="6210300"/>
            <a:ext cx="7296150" cy="400110"/>
          </a:xfrm>
          <a:prstGeom prst="rect">
            <a:avLst/>
          </a:prstGeom>
          <a:noFill/>
        </p:spPr>
        <p:txBody>
          <a:bodyPr wrap="square" rtlCol="0">
            <a:spAutoFit/>
          </a:bodyPr>
          <a:lstStyle/>
          <a:p>
            <a:r>
              <a:rPr lang="en-US" sz="2000" i="1">
                <a:solidFill>
                  <a:srgbClr val="FF0000"/>
                </a:solidFill>
                <a:latin typeface="Times New Roman" panose="02020603050405020304" pitchFamily="18" charset="0"/>
                <a:cs typeface="Times New Roman" panose="02020603050405020304" pitchFamily="18" charset="0"/>
              </a:rPr>
              <a:t>Con kể </a:t>
            </a:r>
            <a:r>
              <a:rPr lang="en-US" sz="2000" i="1" smtClean="0">
                <a:solidFill>
                  <a:srgbClr val="FF0000"/>
                </a:solidFill>
                <a:latin typeface="Times New Roman" panose="02020603050405020304" pitchFamily="18" charset="0"/>
                <a:cs typeface="Times New Roman" panose="02020603050405020304" pitchFamily="18" charset="0"/>
              </a:rPr>
              <a:t> lại từng </a:t>
            </a:r>
            <a:r>
              <a:rPr lang="en-US" sz="2000" i="1">
                <a:solidFill>
                  <a:srgbClr val="FF0000"/>
                </a:solidFill>
                <a:latin typeface="Times New Roman" panose="02020603050405020304" pitchFamily="18" charset="0"/>
                <a:cs typeface="Times New Roman" panose="02020603050405020304" pitchFamily="18" charset="0"/>
              </a:rPr>
              <a:t>đoạn và nhờ người thân góp ý phần kể của mình nhé</a:t>
            </a:r>
            <a:r>
              <a:rPr lang="en-US"/>
              <a:t>.</a:t>
            </a:r>
          </a:p>
        </p:txBody>
      </p:sp>
      <p:pic>
        <p:nvPicPr>
          <p:cNvPr id="7" name="Picture 6"/>
          <p:cNvPicPr>
            <a:picLocks noChangeAspect="1"/>
          </p:cNvPicPr>
          <p:nvPr/>
        </p:nvPicPr>
        <p:blipFill>
          <a:blip r:embed="rId2"/>
          <a:stretch>
            <a:fillRect/>
          </a:stretch>
        </p:blipFill>
        <p:spPr>
          <a:xfrm>
            <a:off x="1727200" y="844608"/>
            <a:ext cx="9062395" cy="5365692"/>
          </a:xfrm>
          <a:prstGeom prst="rect">
            <a:avLst/>
          </a:prstGeom>
        </p:spPr>
      </p:pic>
    </p:spTree>
    <p:extLst>
      <p:ext uri="{BB962C8B-B14F-4D97-AF65-F5344CB8AC3E}">
        <p14:creationId xmlns:p14="http://schemas.microsoft.com/office/powerpoint/2010/main" val="24514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91782" y="113145"/>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2">
            <a:extLst>
              <a:ext uri="{28A0092B-C50C-407E-A947-70E740481C1C}">
                <a14:useLocalDpi xmlns:a14="http://schemas.microsoft.com/office/drawing/2010/main" val="0"/>
              </a:ext>
            </a:extLst>
          </a:blip>
          <a:srcRect l="56471" t="36973" r="10977" b="32834"/>
          <a:stretch/>
        </p:blipFill>
        <p:spPr>
          <a:xfrm>
            <a:off x="711200" y="725499"/>
            <a:ext cx="3127322" cy="3846103"/>
          </a:xfrm>
          <a:prstGeom prst="rect">
            <a:avLst/>
          </a:prstGeom>
        </p:spPr>
      </p:pic>
      <p:sp>
        <p:nvSpPr>
          <p:cNvPr id="6" name="Cloud Callout 5"/>
          <p:cNvSpPr/>
          <p:nvPr/>
        </p:nvSpPr>
        <p:spPr>
          <a:xfrm>
            <a:off x="3838522" y="205508"/>
            <a:ext cx="4412343" cy="2137618"/>
          </a:xfrm>
          <a:prstGeom prst="cloudCallout">
            <a:avLst>
              <a:gd name="adj1" fmla="val -66465"/>
              <a:gd name="adj2" fmla="val 32137"/>
            </a:avLst>
          </a:prstGeom>
          <a:solidFill>
            <a:schemeClr val="accent1">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smtClean="0">
                <a:solidFill>
                  <a:sysClr val="windowText" lastClr="000000"/>
                </a:solidFill>
                <a:latin typeface="Times New Roman" pitchFamily="18" charset="0"/>
                <a:cs typeface="Times New Roman" pitchFamily="18" charset="0"/>
              </a:rPr>
              <a:t>Câu chuyện Hạt giống nhỏ muốn nói với chúng ta điều gì?</a:t>
            </a:r>
            <a:endParaRPr lang="vi-VN" sz="2400" dirty="0">
              <a:solidFill>
                <a:sysClr val="windowText" lastClr="000000"/>
              </a:solidFill>
              <a:latin typeface="Times New Roman" pitchFamily="18" charset="0"/>
              <a:cs typeface="Times New Roman" pitchFamily="18" charset="0"/>
            </a:endParaRPr>
          </a:p>
        </p:txBody>
      </p:sp>
      <p:pic>
        <p:nvPicPr>
          <p:cNvPr id="7"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2">
            <a:extLst>
              <a:ext uri="{28A0092B-C50C-407E-A947-70E740481C1C}">
                <a14:useLocalDpi xmlns:a14="http://schemas.microsoft.com/office/drawing/2010/main" val="0"/>
              </a:ext>
            </a:extLst>
          </a:blip>
          <a:srcRect l="8008" t="35025" r="59440" b="34782"/>
          <a:stretch/>
        </p:blipFill>
        <p:spPr>
          <a:xfrm>
            <a:off x="7689536" y="2605649"/>
            <a:ext cx="4429760" cy="4712403"/>
          </a:xfrm>
          <a:prstGeom prst="rect">
            <a:avLst/>
          </a:prstGeom>
        </p:spPr>
      </p:pic>
      <p:sp>
        <p:nvSpPr>
          <p:cNvPr id="8" name="Cloud Callout 7"/>
          <p:cNvSpPr/>
          <p:nvPr/>
        </p:nvSpPr>
        <p:spPr>
          <a:xfrm>
            <a:off x="3527685" y="2682448"/>
            <a:ext cx="5514715" cy="3268409"/>
          </a:xfrm>
          <a:prstGeom prst="cloudCallout">
            <a:avLst>
              <a:gd name="adj1" fmla="val 64390"/>
              <a:gd name="adj2" fmla="val 16306"/>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800" smtClean="0">
                <a:solidFill>
                  <a:schemeClr val="tx1"/>
                </a:solidFill>
                <a:latin typeface="Times New Roman" panose="02020603050405020304" pitchFamily="18" charset="0"/>
                <a:cs typeface="Times New Roman" panose="02020603050405020304" pitchFamily="18" charset="0"/>
              </a:rPr>
              <a:t>Từ một hạt giống nhỏ, trải qua năm tháng cây lớn lên thành một cây cao, to lớn và khỏe mạnh.</a:t>
            </a:r>
            <a:endParaRPr lang="en-US" sz="280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2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81821" y="-326197"/>
            <a:ext cx="1941429" cy="1856600"/>
          </a:xfrm>
          <a:prstGeom prst="rect">
            <a:avLst/>
          </a:prstGeom>
        </p:spPr>
      </p:pic>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101" y="375586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5101" y="3369470"/>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5144615" y="461025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2178" y="4558809"/>
            <a:ext cx="714375" cy="1190625"/>
          </a:xfrm>
          <a:prstGeom prst="rect">
            <a:avLst/>
          </a:prstGeom>
        </p:spPr>
      </p:pic>
      <p:sp>
        <p:nvSpPr>
          <p:cNvPr id="18" name="Rectangle 17"/>
          <p:cNvSpPr/>
          <p:nvPr/>
        </p:nvSpPr>
        <p:spPr>
          <a:xfrm>
            <a:off x="3297749" y="602103"/>
            <a:ext cx="5134740"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cap="none" spc="0">
                <a:ln/>
                <a:solidFill>
                  <a:srgbClr val="FF0000"/>
                </a:solidFill>
                <a:effectLst/>
                <a:latin typeface="Times New Roman" panose="02020603050405020304" pitchFamily="18" charset="0"/>
                <a:cs typeface="Times New Roman" panose="02020603050405020304" pitchFamily="18" charset="0"/>
              </a:rPr>
              <a:t>VẬN DỤNG</a:t>
            </a:r>
          </a:p>
        </p:txBody>
      </p:sp>
      <p:sp>
        <p:nvSpPr>
          <p:cNvPr id="11" name="Rectangle 10"/>
          <p:cNvSpPr/>
          <p:nvPr/>
        </p:nvSpPr>
        <p:spPr>
          <a:xfrm>
            <a:off x="45132" y="3112213"/>
            <a:ext cx="11952311" cy="58477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sz="3200" smtClean="0">
                <a:solidFill>
                  <a:schemeClr val="accent1">
                    <a:lumMod val="75000"/>
                  </a:schemeClr>
                </a:solidFill>
                <a:latin typeface="Times New Roman" panose="02020603050405020304" pitchFamily="18" charset="0"/>
                <a:cs typeface="Times New Roman" panose="02020603050405020304" pitchFamily="18" charset="0"/>
              </a:rPr>
              <a:t>Cùng người thân nói về ích lợi của cây cối đối với cuộc sống con người.</a:t>
            </a:r>
            <a:endParaRPr lang="en-US" sz="320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2014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3511902" y="180592"/>
            <a:ext cx="4935967" cy="923330"/>
          </a:xfrm>
          <a:prstGeom prst="rect">
            <a:avLst/>
          </a:prstGeom>
          <a:noFill/>
        </p:spPr>
        <p:txBody>
          <a:bodyPr wrap="none" lIns="91440" tIns="45720" rIns="91440" bIns="45720">
            <a:spAutoFit/>
          </a:bodyPr>
          <a:lstStyle/>
          <a:p>
            <a:pPr algn="ctr"/>
            <a:r>
              <a:rPr lang="en-US" sz="5400" b="1" cap="none" spc="0">
                <a:ln w="12700" cmpd="sng">
                  <a:solidFill>
                    <a:schemeClr val="accent4"/>
                  </a:solidFill>
                  <a:prstDash val="solid"/>
                </a:ln>
                <a:solidFill>
                  <a:srgbClr val="0070C0"/>
                </a:solidFill>
                <a:effectLst/>
                <a:latin typeface="Times New Roman" panose="02020603050405020304" pitchFamily="18" charset="0"/>
                <a:cs typeface="Times New Roman" panose="02020603050405020304" pitchFamily="18" charset="0"/>
              </a:rPr>
              <a:t>Yêu cầu cần đạt</a:t>
            </a:r>
          </a:p>
        </p:txBody>
      </p:sp>
      <p:sp>
        <p:nvSpPr>
          <p:cNvPr id="6" name="Rectangle 5"/>
          <p:cNvSpPr/>
          <p:nvPr/>
        </p:nvSpPr>
        <p:spPr>
          <a:xfrm>
            <a:off x="720106" y="3447170"/>
            <a:ext cx="9512836" cy="1237262"/>
          </a:xfrm>
          <a:prstGeom prst="rect">
            <a:avLst/>
          </a:prstGeom>
        </p:spPr>
        <p:txBody>
          <a:bodyPr wrap="square">
            <a:spAutoFit/>
          </a:bodyPr>
          <a:lstStyle/>
          <a:p>
            <a:pPr>
              <a:lnSpc>
                <a:spcPct val="120000"/>
              </a:lnSpc>
              <a:spcAft>
                <a:spcPts val="0"/>
              </a:spcAft>
            </a:pP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vi-VN" sz="2400" b="1" i="1">
                <a:latin typeface="Times New Roman" panose="02020603050405020304" pitchFamily="18" charset="0"/>
                <a:ea typeface="Times New Roman" panose="02020603050405020304" pitchFamily="18" charset="0"/>
              </a:rPr>
              <a:t>3. Học sinh hình thành được năng lực</a:t>
            </a: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tự học, giải quyết vấn đề, ngôn ngữ. </a:t>
            </a:r>
            <a:r>
              <a:rPr lang="vi-VN" sz="2400" b="1" i="1">
                <a:latin typeface="Times New Roman" panose="02020603050405020304" pitchFamily="18" charset="0"/>
                <a:ea typeface="Times New Roman" panose="02020603050405020304" pitchFamily="18" charset="0"/>
              </a:rPr>
              <a:t>phẩm chất</a:t>
            </a:r>
            <a:r>
              <a:rPr lang="vi-VN" sz="2400">
                <a:latin typeface="Times New Roman" panose="02020603050405020304" pitchFamily="18" charset="0"/>
                <a:ea typeface="Times New Roman" panose="02020603050405020304" pitchFamily="18" charset="0"/>
              </a:rPr>
              <a:t>  chăm chỉ, trách nhiệm, nhân ái</a:t>
            </a:r>
            <a:r>
              <a:rPr lang="en-US" sz="2400">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64878" y="1303719"/>
            <a:ext cx="9629895" cy="1421928"/>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Times New Roman" panose="02020603050405020304" pitchFamily="18" charset="0"/>
              </a:rPr>
              <a:t>1. Học sinh thực hiện được:</a:t>
            </a:r>
            <a:endParaRPr lang="en-US" sz="2400">
              <a:latin typeface="Times New Roman" panose="02020603050405020304" pitchFamily="18" charset="0"/>
              <a:ea typeface="Times New Roman" panose="02020603050405020304" pitchFamily="18" charset="0"/>
            </a:endParaRPr>
          </a:p>
          <a:p>
            <a:pPr algn="just">
              <a:lnSpc>
                <a:spcPct val="120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pl-PL" sz="2400">
                <a:latin typeface="Times New Roman" panose="02020603050405020304" pitchFamily="18" charset="0"/>
                <a:ea typeface="Calibri" panose="020F0502020204030204" pitchFamily="34" charset="0"/>
                <a:cs typeface="Times New Roman" panose="02020603050405020304" pitchFamily="18" charset="0"/>
              </a:rPr>
              <a:t>Biết dựa vào tranh và những câu hỏi gợi ý để nói về các nhân vật, sự việc trong tranh. </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720106" y="2818643"/>
            <a:ext cx="9512836" cy="535531"/>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2. Học sinh vận dụng được:</a:t>
            </a:r>
            <a:r>
              <a:rPr lang="en-US" sz="2400">
                <a:latin typeface="Times New Roman" panose="02020603050405020304" pitchFamily="18" charset="0"/>
                <a:ea typeface="Calibri" panose="020F0502020204030204" pitchFamily="34" charset="0"/>
                <a:cs typeface="Times New Roman" panose="02020603050405020304" pitchFamily="18" charset="0"/>
              </a:rPr>
              <a:t> Kể </a:t>
            </a:r>
            <a:r>
              <a:rPr lang="en-US" sz="2400" smtClean="0">
                <a:latin typeface="Times New Roman" panose="02020603050405020304" pitchFamily="18" charset="0"/>
                <a:ea typeface="Calibri" panose="020F0502020204030204" pitchFamily="34" charset="0"/>
                <a:cs typeface="Times New Roman" panose="02020603050405020304" pitchFamily="18" charset="0"/>
              </a:rPr>
              <a:t>lại được từng đoạn </a:t>
            </a:r>
            <a:r>
              <a:rPr lang="en-US" sz="2400">
                <a:latin typeface="Times New Roman" panose="02020603050405020304" pitchFamily="18" charset="0"/>
                <a:ea typeface="Calibri" panose="020F0502020204030204" pitchFamily="34" charset="0"/>
                <a:cs typeface="Times New Roman" panose="02020603050405020304" pitchFamily="18" charset="0"/>
              </a:rPr>
              <a:t>của câu </a:t>
            </a:r>
            <a:r>
              <a:rPr lang="en-US" sz="2400" smtClean="0">
                <a:latin typeface="Times New Roman" panose="02020603050405020304" pitchFamily="18" charset="0"/>
                <a:ea typeface="Calibri" panose="020F0502020204030204" pitchFamily="34" charset="0"/>
                <a:cs typeface="Times New Roman" panose="02020603050405020304" pitchFamily="18" charset="0"/>
              </a:rPr>
              <a:t>chuyện.</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7591" y="5137640"/>
            <a:ext cx="9368064" cy="523220"/>
          </a:xfrm>
          <a:prstGeom prst="rect">
            <a:avLst/>
          </a:prstGeom>
          <a:noFill/>
        </p:spPr>
        <p:txBody>
          <a:bodyPr wrap="square" rtlCol="0">
            <a:spAutoFit/>
          </a:bodyPr>
          <a:lstStyle/>
          <a:p>
            <a:r>
              <a:rPr lang="en-US" sz="2800" i="1">
                <a:solidFill>
                  <a:srgbClr val="FF0000"/>
                </a:solidFill>
                <a:latin typeface="Times New Roman" panose="02020603050405020304" pitchFamily="18" charset="0"/>
                <a:cs typeface="Times New Roman" panose="02020603050405020304" pitchFamily="18" charset="0"/>
              </a:rPr>
              <a:t>Em tự đánh giá mình đã đạt được yêu cầu nào của tiết học nhé</a:t>
            </a:r>
            <a:r>
              <a:rPr lang="en-US" sz="2800" i="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2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4000"/>
          </a:stretch>
        </a:blipFill>
        <a:effectLst/>
      </p:bgPr>
    </p:bg>
    <p:spTree>
      <p:nvGrpSpPr>
        <p:cNvPr id="1" name=""/>
        <p:cNvGrpSpPr/>
        <p:nvPr/>
      </p:nvGrpSpPr>
      <p:grpSpPr>
        <a:xfrm>
          <a:off x="0" y="0"/>
          <a:ext cx="0" cy="0"/>
          <a:chOff x="0" y="0"/>
          <a:chExt cx="0" cy="0"/>
        </a:xfrm>
      </p:grpSpPr>
      <p:sp>
        <p:nvSpPr>
          <p:cNvPr id="3" name="Rectangle 2"/>
          <p:cNvSpPr/>
          <p:nvPr/>
        </p:nvSpPr>
        <p:spPr>
          <a:xfrm>
            <a:off x="3188923" y="1862933"/>
            <a:ext cx="5769528" cy="1754326"/>
          </a:xfrm>
          <a:prstGeom prst="rect">
            <a:avLst/>
          </a:prstGeom>
          <a:noFill/>
        </p:spPr>
        <p:txBody>
          <a:bodyPr wrap="none" lIns="91440" tIns="45720" rIns="91440" bIns="45720">
            <a:spAutoFit/>
          </a:bodyPr>
          <a:lstStyle/>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CHÀO TẠM BIỆT</a:t>
            </a:r>
          </a:p>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CÁC EM </a:t>
            </a:r>
          </a:p>
        </p:txBody>
      </p:sp>
    </p:spTree>
    <p:extLst>
      <p:ext uri="{BB962C8B-B14F-4D97-AF65-F5344CB8AC3E}">
        <p14:creationId xmlns:p14="http://schemas.microsoft.com/office/powerpoint/2010/main" val="26581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par>
                                <p:cTn id="10" presetID="27" presetClass="emph" presetSubtype="0" repeatCount="indefinite" fill="remove" nodeType="withEffect">
                                  <p:stCondLst>
                                    <p:cond delay="0"/>
                                  </p:stCondLst>
                                  <p:childTnLst>
                                    <p:animClr clrSpc="rgb" dir="cw">
                                      <p:cBhvr override="childStyle">
                                        <p:cTn id="11" dur="250" autoRev="1" fill="remove"/>
                                        <p:tgtEl>
                                          <p:spTgt spid="3">
                                            <p:txEl>
                                              <p:pRg st="1" end="1"/>
                                            </p:txEl>
                                          </p:spTgt>
                                        </p:tgtEl>
                                        <p:attrNameLst>
                                          <p:attrName>style.color</p:attrName>
                                        </p:attrNameLst>
                                      </p:cBhvr>
                                      <p:to>
                                        <a:schemeClr val="bg1"/>
                                      </p:to>
                                    </p:animClr>
                                    <p:animClr clrSpc="rgb" dir="cw">
                                      <p:cBhvr>
                                        <p:cTn id="12" dur="250" autoRev="1" fill="remove"/>
                                        <p:tgtEl>
                                          <p:spTgt spid="3">
                                            <p:txEl>
                                              <p:pRg st="1" end="1"/>
                                            </p:txEl>
                                          </p:spTgt>
                                        </p:tgtEl>
                                        <p:attrNameLst>
                                          <p:attrName>fillcolor</p:attrName>
                                        </p:attrNameLst>
                                      </p:cBhvr>
                                      <p:to>
                                        <a:schemeClr val="bg1"/>
                                      </p:to>
                                    </p:animClr>
                                    <p:set>
                                      <p:cBhvr>
                                        <p:cTn id="13" dur="250" autoRev="1" fill="remove"/>
                                        <p:tgtEl>
                                          <p:spTgt spid="3">
                                            <p:txEl>
                                              <p:pRg st="1" end="1"/>
                                            </p:txEl>
                                          </p:spTgt>
                                        </p:tgtEl>
                                        <p:attrNameLst>
                                          <p:attrName>fill.type</p:attrName>
                                        </p:attrNameLst>
                                      </p:cBhvr>
                                      <p:to>
                                        <p:strVal val="solid"/>
                                      </p:to>
                                    </p:set>
                                    <p:set>
                                      <p:cBhvr>
                                        <p:cTn id="14" dur="250" autoRev="1" fill="remove"/>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CBE63-056D-47BC-B93D-AE3DAFFF9A2A}"/>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r="11718" b="59539"/>
          <a:stretch/>
        </p:blipFill>
        <p:spPr>
          <a:xfrm>
            <a:off x="1876424" y="1523698"/>
            <a:ext cx="8567739" cy="2957513"/>
          </a:xfrm>
          <a:prstGeom prst="rect">
            <a:avLst/>
          </a:prstGeom>
        </p:spPr>
      </p:pic>
      <p:pic>
        <p:nvPicPr>
          <p:cNvPr id="7" name="Picture 6"/>
          <p:cNvPicPr>
            <a:picLocks noChangeAspect="1"/>
          </p:cNvPicPr>
          <p:nvPr/>
        </p:nvPicPr>
        <p:blipFill>
          <a:blip r:embed="rId4"/>
          <a:stretch>
            <a:fillRect/>
          </a:stretch>
        </p:blipFill>
        <p:spPr>
          <a:xfrm>
            <a:off x="2300894" y="1731954"/>
            <a:ext cx="7955970" cy="2188654"/>
          </a:xfrm>
          <a:prstGeom prst="rect">
            <a:avLst/>
          </a:prstGeom>
        </p:spPr>
      </p:pic>
    </p:spTree>
    <p:extLst>
      <p:ext uri="{BB962C8B-B14F-4D97-AF65-F5344CB8AC3E}">
        <p14:creationId xmlns:p14="http://schemas.microsoft.com/office/powerpoint/2010/main" val="196361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4" name="Rectangle 3"/>
          <p:cNvSpPr/>
          <p:nvPr/>
        </p:nvSpPr>
        <p:spPr>
          <a:xfrm>
            <a:off x="3511902" y="180592"/>
            <a:ext cx="4935967" cy="923330"/>
          </a:xfrm>
          <a:prstGeom prst="rect">
            <a:avLst/>
          </a:prstGeom>
          <a:noFill/>
        </p:spPr>
        <p:txBody>
          <a:bodyPr wrap="none" lIns="91440" tIns="45720" rIns="91440" bIns="45720">
            <a:spAutoFit/>
          </a:bodyPr>
          <a:lstStyle/>
          <a:p>
            <a:pPr algn="ctr"/>
            <a:r>
              <a:rPr lang="en-US" sz="5400" b="1" cap="none" spc="0">
                <a:ln w="12700" cmpd="sng">
                  <a:solidFill>
                    <a:schemeClr val="accent4"/>
                  </a:solidFill>
                  <a:prstDash val="solid"/>
                </a:ln>
                <a:solidFill>
                  <a:srgbClr val="0070C0"/>
                </a:solidFill>
                <a:effectLst/>
                <a:latin typeface="Times New Roman" panose="02020603050405020304" pitchFamily="18" charset="0"/>
                <a:cs typeface="Times New Roman" panose="02020603050405020304" pitchFamily="18" charset="0"/>
              </a:rPr>
              <a:t>Yêu cầu cần đạt</a:t>
            </a:r>
          </a:p>
        </p:txBody>
      </p:sp>
      <p:sp>
        <p:nvSpPr>
          <p:cNvPr id="6" name="Rectangle 5"/>
          <p:cNvSpPr/>
          <p:nvPr/>
        </p:nvSpPr>
        <p:spPr>
          <a:xfrm>
            <a:off x="1223467" y="3390789"/>
            <a:ext cx="9512836" cy="1237262"/>
          </a:xfrm>
          <a:prstGeom prst="rect">
            <a:avLst/>
          </a:prstGeom>
        </p:spPr>
        <p:txBody>
          <a:bodyPr wrap="square">
            <a:spAutoFit/>
          </a:bodyPr>
          <a:lstStyle/>
          <a:p>
            <a:pPr>
              <a:lnSpc>
                <a:spcPct val="120000"/>
              </a:lnSpc>
              <a:spcAft>
                <a:spcPts val="0"/>
              </a:spcAft>
            </a:pP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vi-VN" sz="2400" b="1" i="1">
                <a:latin typeface="Times New Roman" panose="02020603050405020304" pitchFamily="18" charset="0"/>
                <a:ea typeface="Times New Roman" panose="02020603050405020304" pitchFamily="18" charset="0"/>
              </a:rPr>
              <a:t>3. Học sinh hình thành được năng lực</a:t>
            </a: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tự học, giải quyết vấn đề, ngôn ngữ. </a:t>
            </a:r>
            <a:r>
              <a:rPr lang="vi-VN" sz="2400" b="1" i="1">
                <a:latin typeface="Times New Roman" panose="02020603050405020304" pitchFamily="18" charset="0"/>
                <a:ea typeface="Times New Roman" panose="02020603050405020304" pitchFamily="18" charset="0"/>
              </a:rPr>
              <a:t>phẩm chất</a:t>
            </a:r>
            <a:r>
              <a:rPr lang="vi-VN" sz="2400">
                <a:latin typeface="Times New Roman" panose="02020603050405020304" pitchFamily="18" charset="0"/>
                <a:ea typeface="Times New Roman" panose="02020603050405020304" pitchFamily="18" charset="0"/>
              </a:rPr>
              <a:t>  chăm chỉ, trách nhiệm, nhân ái</a:t>
            </a:r>
            <a:r>
              <a:rPr lang="en-US" sz="2400">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419410" y="1165566"/>
            <a:ext cx="9629895" cy="1421928"/>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Times New Roman" panose="02020603050405020304" pitchFamily="18" charset="0"/>
              </a:rPr>
              <a:t>1. Học sinh thực hiện được:</a:t>
            </a:r>
            <a:endParaRPr lang="en-US" sz="2400">
              <a:latin typeface="Times New Roman" panose="02020603050405020304" pitchFamily="18" charset="0"/>
              <a:ea typeface="Times New Roman" panose="02020603050405020304" pitchFamily="18" charset="0"/>
            </a:endParaRPr>
          </a:p>
          <a:p>
            <a:pPr algn="just">
              <a:lnSpc>
                <a:spcPct val="120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pl-PL" sz="2400">
                <a:latin typeface="Times New Roman" panose="02020603050405020304" pitchFamily="18" charset="0"/>
                <a:ea typeface="Calibri" panose="020F0502020204030204" pitchFamily="34" charset="0"/>
                <a:cs typeface="Times New Roman" panose="02020603050405020304" pitchFamily="18" charset="0"/>
              </a:rPr>
              <a:t>Biết dựa vào tranh và những câu hỏi gợi ý để nói về các nhân vật, sự việc trong </a:t>
            </a:r>
            <a:r>
              <a:rPr lang="pl-PL" sz="2400" smtClean="0">
                <a:latin typeface="Times New Roman" panose="02020603050405020304" pitchFamily="18" charset="0"/>
                <a:ea typeface="Calibri" panose="020F0502020204030204" pitchFamily="34" charset="0"/>
                <a:cs typeface="Times New Roman" panose="02020603050405020304" pitchFamily="18" charset="0"/>
              </a:rPr>
              <a:t>tranh. </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339582" y="2721376"/>
            <a:ext cx="9512836" cy="535531"/>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2. Học sinh vận dụng được:</a:t>
            </a:r>
            <a:r>
              <a:rPr lang="en-US" sz="2400">
                <a:latin typeface="Times New Roman" panose="02020603050405020304" pitchFamily="18" charset="0"/>
                <a:ea typeface="Calibri" panose="020F0502020204030204" pitchFamily="34" charset="0"/>
                <a:cs typeface="Times New Roman" panose="02020603050405020304" pitchFamily="18" charset="0"/>
              </a:rPr>
              <a:t> Kể </a:t>
            </a:r>
            <a:r>
              <a:rPr lang="en-US" sz="2400" smtClean="0">
                <a:latin typeface="Times New Roman" panose="02020603050405020304" pitchFamily="18" charset="0"/>
                <a:ea typeface="Calibri" panose="020F0502020204030204" pitchFamily="34" charset="0"/>
                <a:cs typeface="Times New Roman" panose="02020603050405020304" pitchFamily="18" charset="0"/>
              </a:rPr>
              <a:t>lại được từng đoạn câu chuyện theo tranh.</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274629" y="0"/>
            <a:ext cx="2917371" cy="26125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85120" y="-223653"/>
            <a:ext cx="1941429" cy="1856600"/>
          </a:xfrm>
          <a:prstGeom prst="rect">
            <a:avLst/>
          </a:prstGeom>
        </p:spPr>
      </p:pic>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574" y="3719193"/>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62234" y="339257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5144615" y="461025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1329" y="4301075"/>
            <a:ext cx="714375" cy="1190625"/>
          </a:xfrm>
          <a:prstGeom prst="rect">
            <a:avLst/>
          </a:prstGeom>
        </p:spPr>
      </p:pic>
      <p:sp>
        <p:nvSpPr>
          <p:cNvPr id="18" name="Rectangle 17"/>
          <p:cNvSpPr/>
          <p:nvPr/>
        </p:nvSpPr>
        <p:spPr>
          <a:xfrm>
            <a:off x="4543397" y="2433263"/>
            <a:ext cx="5339924"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FF0000"/>
                </a:solidFill>
                <a:latin typeface="Times New Roman" panose="02020603050405020304" pitchFamily="18" charset="0"/>
                <a:cs typeface="Times New Roman" panose="02020603050405020304" pitchFamily="18" charset="0"/>
              </a:rPr>
              <a:t>KHÁM PHÁ</a:t>
            </a:r>
            <a:endParaRPr lang="en-US" sz="7200" b="1" cap="none" spc="0">
              <a:ln/>
              <a:solidFill>
                <a:srgbClr val="FF0000"/>
              </a:solidFill>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138151"/>
            <a:ext cx="952500" cy="101917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69878" y="1653818"/>
            <a:ext cx="8036271" cy="4980773"/>
          </a:xfrm>
          <a:prstGeom prst="rect">
            <a:avLst/>
          </a:prstGeom>
        </p:spPr>
      </p:pic>
    </p:spTree>
    <p:extLst>
      <p:ext uri="{BB962C8B-B14F-4D97-AF65-F5344CB8AC3E}">
        <p14:creationId xmlns:p14="http://schemas.microsoft.com/office/powerpoint/2010/main" val="185897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13162" y="2137689"/>
            <a:ext cx="5621217" cy="535531"/>
          </a:xfrm>
          <a:prstGeom prst="rect">
            <a:avLst/>
          </a:prstGeom>
        </p:spPr>
        <p:txBody>
          <a:bodyPr wrap="square">
            <a:spAutoFit/>
          </a:bodyPr>
          <a:lstStyle/>
          <a:p>
            <a:pPr algn="just">
              <a:lnSpc>
                <a:spcPct val="120000"/>
              </a:lnSpc>
              <a:spcAft>
                <a:spcPts val="0"/>
              </a:spcAft>
            </a:pPr>
            <a:r>
              <a:rPr lang="en-US" sz="2400" i="1">
                <a:effectLst/>
                <a:latin typeface="Times New Roman" panose="02020603050405020304" pitchFamily="18" charset="0"/>
                <a:ea typeface="Times New Roman" panose="02020603050405020304" pitchFamily="18" charset="0"/>
              </a:rPr>
              <a:t>Tranh </a:t>
            </a:r>
            <a:r>
              <a:rPr lang="en-US" sz="2400" i="1" smtClean="0">
                <a:effectLst/>
                <a:latin typeface="Times New Roman" panose="02020603050405020304" pitchFamily="18" charset="0"/>
                <a:ea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rPr>
              <a:t>vẽ những gì?</a:t>
            </a:r>
            <a:endParaRPr lang="en-US" sz="2400" i="1"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265995" y="2686079"/>
            <a:ext cx="5621217" cy="978729"/>
          </a:xfrm>
          <a:prstGeom prst="rect">
            <a:avLst/>
          </a:prstGeom>
        </p:spPr>
        <p:txBody>
          <a:bodyPr wrap="square">
            <a:spAutoFit/>
          </a:bodyPr>
          <a:lstStyle/>
          <a:p>
            <a:pPr algn="just">
              <a:lnSpc>
                <a:spcPct val="120000"/>
              </a:lnSpc>
              <a:spcAft>
                <a:spcPts val="0"/>
              </a:spcAft>
            </a:pPr>
            <a:r>
              <a:rPr lang="en-US" sz="2400" i="1">
                <a:solidFill>
                  <a:srgbClr val="0070C0"/>
                </a:solidFill>
                <a:effectLst/>
                <a:latin typeface="Times New Roman" panose="02020603050405020304" pitchFamily="18" charset="0"/>
                <a:ea typeface="Times New Roman" panose="02020603050405020304" pitchFamily="18" charset="0"/>
              </a:rPr>
              <a:t>Tranh </a:t>
            </a:r>
            <a:r>
              <a:rPr lang="en-US" sz="2400" i="1" smtClean="0">
                <a:solidFill>
                  <a:srgbClr val="0070C0"/>
                </a:solidFill>
                <a:effectLst/>
                <a:latin typeface="Times New Roman" panose="02020603050405020304" pitchFamily="18" charset="0"/>
                <a:ea typeface="Times New Roman" panose="02020603050405020304" pitchFamily="18" charset="0"/>
              </a:rPr>
              <a:t>vẽ một đám mây, mặt trời, mưa và một cây non mới mọc.</a:t>
            </a:r>
            <a:endParaRPr lang="en-US" sz="2400" i="1" dirty="0">
              <a:solidFill>
                <a:srgbClr val="0070C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313163" y="3600779"/>
            <a:ext cx="5621217" cy="978729"/>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Nhờ đâu hạt giống nhỏ trở thành một cái cây cao, to, khỏe mạnh?</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265995" y="4693687"/>
            <a:ext cx="5715549" cy="1938992"/>
          </a:xfrm>
          <a:prstGeom prst="rect">
            <a:avLst/>
          </a:prstGeom>
        </p:spPr>
        <p:txBody>
          <a:bodyPr wrap="square">
            <a:spAutoFit/>
          </a:bodyPr>
          <a:lstStyle/>
          <a:p>
            <a:r>
              <a:rPr lang="vi-VN" sz="2400" i="1">
                <a:solidFill>
                  <a:srgbClr val="0070C0"/>
                </a:solidFill>
                <a:latin typeface="Times New Roman" panose="02020603050405020304" pitchFamily="18" charset="0"/>
                <a:cs typeface="Times New Roman" panose="02020603050405020304" pitchFamily="18" charset="0"/>
              </a:rPr>
              <a:t>Nhờ cô mây tưới nước mát và ông mặt trời chiếu nắng ấm, chồi non vươn mình lớn dần thành </a:t>
            </a:r>
            <a:r>
              <a:rPr lang="vi-VN" sz="2400" i="1" smtClean="0">
                <a:solidFill>
                  <a:srgbClr val="0070C0"/>
                </a:solidFill>
                <a:latin typeface="Times New Roman" panose="02020603050405020304" pitchFamily="18" charset="0"/>
                <a:cs typeface="Times New Roman" panose="02020603050405020304" pitchFamily="18" charset="0"/>
              </a:rPr>
              <a:t>cây </a:t>
            </a:r>
            <a:r>
              <a:rPr lang="vi-VN" sz="2400" i="1">
                <a:solidFill>
                  <a:srgbClr val="0070C0"/>
                </a:solidFill>
                <a:latin typeface="Times New Roman" panose="02020603050405020304" pitchFamily="18" charset="0"/>
                <a:cs typeface="Times New Roman" panose="02020603050405020304" pitchFamily="18" charset="0"/>
              </a:rPr>
              <a:t>to, cao và khoẻ mạnh.</a:t>
            </a:r>
            <a:br>
              <a:rPr lang="vi-VN" sz="2400" i="1">
                <a:solidFill>
                  <a:srgbClr val="0070C0"/>
                </a:solidFill>
                <a:latin typeface="Times New Roman" panose="02020603050405020304" pitchFamily="18" charset="0"/>
                <a:cs typeface="Times New Roman" panose="02020603050405020304" pitchFamily="18" charset="0"/>
              </a:rPr>
            </a:br>
            <a:r>
              <a:rPr lang="vi-VN" sz="2400" i="1">
                <a:solidFill>
                  <a:srgbClr val="0070C0"/>
                </a:solidFill>
                <a:latin typeface="Times New Roman" panose="02020603050405020304" pitchFamily="18" charset="0"/>
                <a:cs typeface="Times New Roman" panose="02020603050405020304" pitchFamily="18" charset="0"/>
              </a:rPr>
              <a:t/>
            </a:r>
            <a:br>
              <a:rPr lang="vi-VN" sz="2400" i="1">
                <a:solidFill>
                  <a:srgbClr val="0070C0"/>
                </a:solidFill>
                <a:latin typeface="Times New Roman" panose="02020603050405020304" pitchFamily="18" charset="0"/>
                <a:cs typeface="Times New Roman" panose="02020603050405020304" pitchFamily="18" charset="0"/>
              </a:rPr>
            </a:b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r="51362" b="50374"/>
          <a:stretch/>
        </p:blipFill>
        <p:spPr>
          <a:xfrm>
            <a:off x="271476" y="182933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733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265995" y="2738742"/>
            <a:ext cx="5621217" cy="978729"/>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Sống trên đồi vắng, cây mong muốn điều gì?</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265995" y="3861676"/>
            <a:ext cx="5715549" cy="1200329"/>
          </a:xfrm>
          <a:prstGeom prst="rect">
            <a:avLst/>
          </a:prstGeom>
        </p:spPr>
        <p:txBody>
          <a:bodyPr wrap="square">
            <a:spAutoFit/>
          </a:bodyPr>
          <a:lstStyle/>
          <a:p>
            <a:r>
              <a:rPr lang="en-US" sz="2400" i="1">
                <a:solidFill>
                  <a:srgbClr val="0070C0"/>
                </a:solidFill>
                <a:latin typeface="Times New Roman" panose="02020603050405020304" pitchFamily="18" charset="0"/>
                <a:cs typeface="Times New Roman" panose="02020603050405020304" pitchFamily="18" charset="0"/>
              </a:rPr>
              <a:t>Nó muốn có những cây khác làm bạn.</a:t>
            </a:r>
            <a:br>
              <a:rPr lang="en-US" sz="2400" i="1">
                <a:solidFill>
                  <a:srgbClr val="0070C0"/>
                </a:solidFill>
                <a:latin typeface="Times New Roman" panose="02020603050405020304" pitchFamily="18" charset="0"/>
                <a:cs typeface="Times New Roman" panose="02020603050405020304" pitchFamily="18" charset="0"/>
              </a:rPr>
            </a:br>
            <a:r>
              <a:rPr lang="en-US" sz="2400" i="1">
                <a:solidFill>
                  <a:srgbClr val="0070C0"/>
                </a:solidFill>
                <a:latin typeface="Times New Roman" panose="02020603050405020304" pitchFamily="18" charset="0"/>
                <a:cs typeface="Times New Roman" panose="02020603050405020304" pitchFamily="18" charset="0"/>
              </a:rPr>
              <a:t/>
            </a:r>
            <a:br>
              <a:rPr lang="en-US" sz="2400" i="1">
                <a:solidFill>
                  <a:srgbClr val="0070C0"/>
                </a:solidFill>
                <a:latin typeface="Times New Roman" panose="02020603050405020304" pitchFamily="18" charset="0"/>
                <a:cs typeface="Times New Roman" panose="02020603050405020304" pitchFamily="18" charset="0"/>
              </a:rPr>
            </a:b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50054" t="483" r="1309" b="49891"/>
          <a:stretch/>
        </p:blipFill>
        <p:spPr>
          <a:xfrm>
            <a:off x="321250" y="182933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32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96000" y="2566438"/>
            <a:ext cx="5621217" cy="978729"/>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Bằng cách nào mong muốn của cây được thực hiện?</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001668" y="3765510"/>
            <a:ext cx="5715549" cy="1938992"/>
          </a:xfrm>
          <a:prstGeom prst="rect">
            <a:avLst/>
          </a:prstGeom>
        </p:spPr>
        <p:txBody>
          <a:bodyPr wrap="square">
            <a:spAutoFit/>
          </a:bodyPr>
          <a:lstStyle/>
          <a:p>
            <a:r>
              <a:rPr lang="vi-VN" sz="2400" i="1">
                <a:solidFill>
                  <a:srgbClr val="0070C0"/>
                </a:solidFill>
                <a:latin typeface="Times New Roman" panose="02020603050405020304" pitchFamily="18" charset="0"/>
                <a:cs typeface="Times New Roman" panose="02020603050405020304" pitchFamily="18" charset="0"/>
              </a:rPr>
              <a:t>Chị gió bay đi kiếm những hạt giống nhỏ đem về gieo trên quả đồi. Cô mây tưới nước mát. Ông mặt trời chiếu nắng ấm... Thế là, chẳng bao lâu, những hạt giống đó nảy mầm, vươn mình và lớn lên</a:t>
            </a:r>
            <a:r>
              <a:rPr lang="vi-VN" sz="2400" i="1" smtClean="0">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737" t="49569" r="50626" b="805"/>
          <a:stretch/>
        </p:blipFill>
        <p:spPr>
          <a:xfrm>
            <a:off x="384687" y="208502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05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96000" y="2669955"/>
            <a:ext cx="5621217" cy="496867"/>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Quả đồi vắng đã thay đổi như thế nào?</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048834" y="3584027"/>
            <a:ext cx="5715549" cy="830997"/>
          </a:xfrm>
          <a:prstGeom prst="rect">
            <a:avLst/>
          </a:prstGeom>
        </p:spPr>
        <p:txBody>
          <a:bodyPr wrap="square">
            <a:spAutoFit/>
          </a:bodyPr>
          <a:lstStyle/>
          <a:p>
            <a:r>
              <a:rPr lang="en-US" sz="2400" i="1" smtClean="0">
                <a:solidFill>
                  <a:srgbClr val="0070C0"/>
                </a:solidFill>
                <a:latin typeface="Times New Roman" panose="02020603050405020304" pitchFamily="18" charset="0"/>
                <a:cs typeface="Times New Roman" panose="02020603050405020304" pitchFamily="18" charset="0"/>
              </a:rPr>
              <a:t>Quả đồi có nhiều cây xanh và những chú chim bay nhảy, ca hót.</a:t>
            </a:r>
            <a:r>
              <a:rPr lang="vi-VN" sz="2400" i="1" smtClean="0">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51785" t="49569" r="-422" b="805"/>
          <a:stretch/>
        </p:blipFill>
        <p:spPr>
          <a:xfrm>
            <a:off x="384687" y="208502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01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955</TotalTime>
  <Words>717</Words>
  <Application>Microsoft Office PowerPoint</Application>
  <PresentationFormat>Widescreen</PresentationFormat>
  <Paragraphs>57</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94</cp:revision>
  <dcterms:created xsi:type="dcterms:W3CDTF">2021-07-20T01:55:21Z</dcterms:created>
  <dcterms:modified xsi:type="dcterms:W3CDTF">2022-03-03T14:53:23Z</dcterms:modified>
</cp:coreProperties>
</file>