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Lst>
  <p:notesMasterIdLst>
    <p:notesMasterId r:id="rId33"/>
  </p:notesMasterIdLst>
  <p:sldIdLst>
    <p:sldId id="296" r:id="rId5"/>
    <p:sldId id="262" r:id="rId6"/>
    <p:sldId id="301" r:id="rId7"/>
    <p:sldId id="303" r:id="rId8"/>
    <p:sldId id="304" r:id="rId9"/>
    <p:sldId id="305" r:id="rId10"/>
    <p:sldId id="265" r:id="rId11"/>
    <p:sldId id="306" r:id="rId12"/>
    <p:sldId id="295" r:id="rId13"/>
    <p:sldId id="314" r:id="rId14"/>
    <p:sldId id="307" r:id="rId15"/>
    <p:sldId id="311" r:id="rId16"/>
    <p:sldId id="266" r:id="rId17"/>
    <p:sldId id="312" r:id="rId18"/>
    <p:sldId id="269" r:id="rId19"/>
    <p:sldId id="308" r:id="rId20"/>
    <p:sldId id="309" r:id="rId21"/>
    <p:sldId id="272" r:id="rId22"/>
    <p:sldId id="313" r:id="rId23"/>
    <p:sldId id="280" r:id="rId24"/>
    <p:sldId id="273" r:id="rId25"/>
    <p:sldId id="274" r:id="rId26"/>
    <p:sldId id="275" r:id="rId27"/>
    <p:sldId id="278" r:id="rId28"/>
    <p:sldId id="276" r:id="rId29"/>
    <p:sldId id="279" r:id="rId30"/>
    <p:sldId id="293" r:id="rId31"/>
    <p:sldId id="2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6" d="100"/>
          <a:sy n="66" d="100"/>
        </p:scale>
        <p:origin x="2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638900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4006279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29984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2242863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mtClean="0"/>
              <a:t>Kết</a:t>
            </a:r>
            <a:r>
              <a:rPr lang="en-US" baseline="0" smtClean="0"/>
              <a:t> nối tri thức với cuộc sống</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16704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412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14</a:t>
            </a:fld>
            <a:endParaRPr lang="en-US"/>
          </a:p>
        </p:txBody>
      </p:sp>
    </p:spTree>
    <p:extLst>
      <p:ext uri="{BB962C8B-B14F-4D97-AF65-F5344CB8AC3E}">
        <p14:creationId xmlns:p14="http://schemas.microsoft.com/office/powerpoint/2010/main" val="1394424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89798738"/>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98" r:id="rId14"/>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2021/11/3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0.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image" Target="../media/image46.png"/><Relationship Id="rId20" Type="http://schemas.openxmlformats.org/officeDocument/2006/relationships/image" Target="../media/image6.png"/><Relationship Id="rId1" Type="http://schemas.openxmlformats.org/officeDocument/2006/relationships/slideLayout" Target="../slideLayouts/slideLayout4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4.xml"/><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716366" y="1099474"/>
            <a:ext cx="7381060" cy="3161630"/>
          </a:xfrm>
        </p:spPr>
        <p:txBody>
          <a:bodyPr>
            <a:prstTxWarp prst="textCurveDown">
              <a:avLst/>
            </a:prstTxWarp>
            <a:normAutofit/>
          </a:bodyPr>
          <a:lstStyle/>
          <a:p>
            <a:r>
              <a:rPr lang="en-US" sz="4800" b="1" dirty="0" err="1">
                <a:solidFill>
                  <a:srgbClr val="0070C0"/>
                </a:solidFill>
                <a:latin typeface="Arial-Rounded" panose="020B0500000000000000" pitchFamily="34" charset="0"/>
                <a:cs typeface="Arial-Rounded" panose="020B0500000000000000" pitchFamily="34" charset="0"/>
                <a:sym typeface="+mn-ea"/>
              </a:rPr>
              <a:t>Chào</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mừng</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các</a:t>
            </a:r>
            <a:r>
              <a:rPr lang="en-US" sz="4800" b="1" dirty="0">
                <a:solidFill>
                  <a:srgbClr val="0070C0"/>
                </a:solidFill>
                <a:latin typeface="Arial-Rounded" panose="020B0500000000000000" pitchFamily="34" charset="0"/>
                <a:cs typeface="Arial-Rounded" panose="020B0500000000000000" pitchFamily="34" charset="0"/>
                <a:sym typeface="+mn-ea"/>
              </a:rPr>
              <a:t> em </a:t>
            </a:r>
            <a:r>
              <a:rPr lang="en-US" sz="4800" b="1" dirty="0" err="1">
                <a:solidFill>
                  <a:srgbClr val="0070C0"/>
                </a:solidFill>
                <a:latin typeface="Arial-Rounded" panose="020B0500000000000000" pitchFamily="34" charset="0"/>
                <a:cs typeface="Arial-Rounded" panose="020B0500000000000000" pitchFamily="34" charset="0"/>
                <a:sym typeface="+mn-ea"/>
              </a:rPr>
              <a:t>đến</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với</a:t>
            </a:r>
            <a:r>
              <a:rPr lang="en-US" sz="4800" b="1" dirty="0">
                <a:solidFill>
                  <a:srgbClr val="0070C0"/>
                </a:solidFill>
                <a:latin typeface="Arial-Rounded" panose="020B0500000000000000" pitchFamily="34" charset="0"/>
                <a:cs typeface="Arial-Rounded" panose="020B0500000000000000" pitchFamily="34" charset="0"/>
                <a:sym typeface="+mn-ea"/>
              </a:rPr>
              <a:t> </a:t>
            </a:r>
            <a:r>
              <a:rPr lang="vi-VN" sz="4800" b="1" dirty="0">
                <a:solidFill>
                  <a:srgbClr val="0070C0"/>
                </a:solidFill>
                <a:latin typeface="Arial-Rounded" panose="020B0500000000000000" pitchFamily="34" charset="0"/>
                <a:cs typeface="Arial-Rounded" panose="020B0500000000000000" pitchFamily="34" charset="0"/>
                <a:sym typeface="+mn-ea"/>
              </a:rPr>
              <a:t>tiết</a:t>
            </a:r>
            <a:r>
              <a:rPr lang="en-US" altLang="vi-VN" sz="4800" b="1" dirty="0">
                <a:solidFill>
                  <a:srgbClr val="0070C0"/>
                </a:solidFill>
                <a:latin typeface="Arial-Rounded" panose="020B0500000000000000" pitchFamily="34" charset="0"/>
                <a:cs typeface="Arial-Rounded" panose="020B0500000000000000" pitchFamily="34" charset="0"/>
                <a:sym typeface="+mn-ea"/>
              </a:rPr>
              <a:t> Tự nhiên xã hội - Lớp 2</a:t>
            </a:r>
          </a:p>
        </p:txBody>
      </p:sp>
    </p:spTree>
    <p:extLst>
      <p:ext uri="{BB962C8B-B14F-4D97-AF65-F5344CB8AC3E}">
        <p14:creationId xmlns:p14="http://schemas.microsoft.com/office/powerpoint/2010/main" val="1558076349"/>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p:cNvPicPr>
            <a:picLocks noChangeAspect="1"/>
          </p:cNvPicPr>
          <p:nvPr/>
        </p:nvPicPr>
        <p:blipFill>
          <a:blip r:embed="rId2"/>
          <a:stretch>
            <a:fillRect/>
          </a:stretch>
        </p:blipFill>
        <p:spPr>
          <a:xfrm>
            <a:off x="6329159" y="893647"/>
            <a:ext cx="5571895" cy="3019541"/>
          </a:xfrm>
          <a:prstGeom prst="rect">
            <a:avLst/>
          </a:prstGeom>
        </p:spPr>
      </p:pic>
      <p:pic>
        <p:nvPicPr>
          <p:cNvPr id="4" name="Content Placeholder 3"/>
          <p:cNvPicPr>
            <a:picLocks noChangeAspect="1"/>
          </p:cNvPicPr>
          <p:nvPr/>
        </p:nvPicPr>
        <p:blipFill>
          <a:blip r:embed="rId3"/>
          <a:stretch>
            <a:fillRect/>
          </a:stretch>
        </p:blipFill>
        <p:spPr>
          <a:xfrm>
            <a:off x="193388" y="4045526"/>
            <a:ext cx="5625522" cy="2812473"/>
          </a:xfrm>
          <a:prstGeom prst="rect">
            <a:avLst/>
          </a:prstGeom>
        </p:spPr>
      </p:pic>
      <p:sp>
        <p:nvSpPr>
          <p:cNvPr id="6" name="Rectangles 2"/>
          <p:cNvSpPr/>
          <p:nvPr/>
        </p:nvSpPr>
        <p:spPr>
          <a:xfrm>
            <a:off x="193388" y="25286"/>
            <a:ext cx="11707666" cy="88265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smtClean="0"/>
              <a:t>Quan sát tranh và cho </a:t>
            </a:r>
            <a:r>
              <a:rPr lang="en-US" sz="2800"/>
              <a:t>biết các bạn trong mỗi hình đang làm gì. Những việc làm nào của các bạn mà em không đồng tình? Vì sao?</a:t>
            </a:r>
          </a:p>
        </p:txBody>
      </p:sp>
      <p:grpSp>
        <p:nvGrpSpPr>
          <p:cNvPr id="8" name="Group 7"/>
          <p:cNvGrpSpPr/>
          <p:nvPr/>
        </p:nvGrpSpPr>
        <p:grpSpPr>
          <a:xfrm>
            <a:off x="193388" y="893647"/>
            <a:ext cx="5625522" cy="3063986"/>
            <a:chOff x="193388" y="893648"/>
            <a:chExt cx="5625522" cy="3063986"/>
          </a:xfrm>
        </p:grpSpPr>
        <p:pic>
          <p:nvPicPr>
            <p:cNvPr id="2" name="Content Placeholder 3"/>
            <p:cNvPicPr>
              <a:picLocks noChangeAspect="1"/>
            </p:cNvPicPr>
            <p:nvPr/>
          </p:nvPicPr>
          <p:blipFill>
            <a:blip r:embed="rId4"/>
            <a:stretch>
              <a:fillRect/>
            </a:stretch>
          </p:blipFill>
          <p:spPr>
            <a:xfrm>
              <a:off x="193388" y="893648"/>
              <a:ext cx="5625522" cy="3019541"/>
            </a:xfrm>
            <a:prstGeom prst="rect">
              <a:avLst/>
            </a:prstGeom>
          </p:spPr>
        </p:pic>
        <p:sp>
          <p:nvSpPr>
            <p:cNvPr id="7" name="Oval 6"/>
            <p:cNvSpPr/>
            <p:nvPr/>
          </p:nvSpPr>
          <p:spPr>
            <a:xfrm>
              <a:off x="2871791" y="3629023"/>
              <a:ext cx="328611" cy="328611"/>
            </a:xfrm>
            <a:prstGeom prst="ellipse">
              <a:avLst/>
            </a:prstGeom>
            <a:solidFill>
              <a:schemeClr val="accent4">
                <a:lumMod val="60000"/>
                <a:lumOff val="4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1</a:t>
              </a:r>
              <a:endParaRPr lang="en-US">
                <a:solidFill>
                  <a:schemeClr val="tx1"/>
                </a:solidFill>
              </a:endParaRPr>
            </a:p>
          </p:txBody>
        </p:sp>
      </p:grpSp>
      <p:grpSp>
        <p:nvGrpSpPr>
          <p:cNvPr id="10" name="Group 9"/>
          <p:cNvGrpSpPr/>
          <p:nvPr/>
        </p:nvGrpSpPr>
        <p:grpSpPr>
          <a:xfrm>
            <a:off x="6329159" y="4045526"/>
            <a:ext cx="5571895" cy="2867310"/>
            <a:chOff x="6329159" y="4045526"/>
            <a:chExt cx="5571895" cy="2867310"/>
          </a:xfrm>
        </p:grpSpPr>
        <p:pic>
          <p:nvPicPr>
            <p:cNvPr id="5" name="Picture 4"/>
            <p:cNvPicPr>
              <a:picLocks noChangeAspect="1"/>
            </p:cNvPicPr>
            <p:nvPr/>
          </p:nvPicPr>
          <p:blipFill>
            <a:blip r:embed="rId5"/>
            <a:stretch>
              <a:fillRect/>
            </a:stretch>
          </p:blipFill>
          <p:spPr>
            <a:xfrm>
              <a:off x="6329159" y="4045526"/>
              <a:ext cx="5571895" cy="2812473"/>
            </a:xfrm>
            <a:prstGeom prst="rect">
              <a:avLst/>
            </a:prstGeom>
          </p:spPr>
        </p:pic>
        <p:sp>
          <p:nvSpPr>
            <p:cNvPr id="9" name="Oval 8"/>
            <p:cNvSpPr/>
            <p:nvPr/>
          </p:nvSpPr>
          <p:spPr>
            <a:xfrm>
              <a:off x="9115107" y="6583904"/>
              <a:ext cx="328932" cy="328932"/>
            </a:xfrm>
            <a:prstGeom prst="ellipse">
              <a:avLst/>
            </a:prstGeom>
            <a:solidFill>
              <a:schemeClr val="accent4">
                <a:lumMod val="60000"/>
                <a:lumOff val="4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grpSp>
    </p:spTree>
    <p:extLst>
      <p:ext uri="{BB962C8B-B14F-4D97-AF65-F5344CB8AC3E}">
        <p14:creationId xmlns:p14="http://schemas.microsoft.com/office/powerpoint/2010/main" val="4004722227"/>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p:cNvPicPr>
            <a:picLocks noChangeAspect="1"/>
          </p:cNvPicPr>
          <p:nvPr/>
        </p:nvPicPr>
        <p:blipFill>
          <a:blip r:embed="rId4"/>
          <a:stretch>
            <a:fillRect/>
          </a:stretch>
        </p:blipFill>
        <p:spPr>
          <a:xfrm>
            <a:off x="6446922" y="176092"/>
            <a:ext cx="5336368" cy="2858053"/>
          </a:xfrm>
          <a:prstGeom prst="rect">
            <a:avLst/>
          </a:prstGeom>
        </p:spPr>
      </p:pic>
      <p:pic>
        <p:nvPicPr>
          <p:cNvPr id="4" name="Content Placeholder 3"/>
          <p:cNvPicPr>
            <a:picLocks noChangeAspect="1"/>
          </p:cNvPicPr>
          <p:nvPr/>
        </p:nvPicPr>
        <p:blipFill>
          <a:blip r:embed="rId5"/>
          <a:stretch>
            <a:fillRect/>
          </a:stretch>
        </p:blipFill>
        <p:spPr>
          <a:xfrm>
            <a:off x="568036" y="3506635"/>
            <a:ext cx="5098474" cy="2812473"/>
          </a:xfrm>
          <a:prstGeom prst="rect">
            <a:avLst/>
          </a:prstGeom>
        </p:spPr>
      </p:pic>
      <p:grpSp>
        <p:nvGrpSpPr>
          <p:cNvPr id="8" name="Group 7"/>
          <p:cNvGrpSpPr/>
          <p:nvPr/>
        </p:nvGrpSpPr>
        <p:grpSpPr>
          <a:xfrm>
            <a:off x="568036" y="133229"/>
            <a:ext cx="5098474" cy="2858053"/>
            <a:chOff x="193388" y="893648"/>
            <a:chExt cx="5625522" cy="3063986"/>
          </a:xfrm>
        </p:grpSpPr>
        <p:pic>
          <p:nvPicPr>
            <p:cNvPr id="2" name="Content Placeholder 3"/>
            <p:cNvPicPr>
              <a:picLocks noChangeAspect="1"/>
            </p:cNvPicPr>
            <p:nvPr/>
          </p:nvPicPr>
          <p:blipFill>
            <a:blip r:embed="rId6"/>
            <a:stretch>
              <a:fillRect/>
            </a:stretch>
          </p:blipFill>
          <p:spPr>
            <a:xfrm>
              <a:off x="193388" y="893648"/>
              <a:ext cx="5625522" cy="3019541"/>
            </a:xfrm>
            <a:prstGeom prst="rect">
              <a:avLst/>
            </a:prstGeom>
          </p:spPr>
        </p:pic>
        <p:sp>
          <p:nvSpPr>
            <p:cNvPr id="7" name="Oval 6"/>
            <p:cNvSpPr/>
            <p:nvPr/>
          </p:nvSpPr>
          <p:spPr>
            <a:xfrm>
              <a:off x="2871791" y="3629023"/>
              <a:ext cx="328611" cy="328611"/>
            </a:xfrm>
            <a:prstGeom prst="ellipse">
              <a:avLst/>
            </a:prstGeom>
            <a:solidFill>
              <a:schemeClr val="accent4">
                <a:lumMod val="60000"/>
                <a:lumOff val="4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1</a:t>
              </a:r>
              <a:endParaRPr lang="en-US">
                <a:solidFill>
                  <a:schemeClr val="tx1"/>
                </a:solidFill>
              </a:endParaRPr>
            </a:p>
          </p:txBody>
        </p:sp>
      </p:grpSp>
      <p:grpSp>
        <p:nvGrpSpPr>
          <p:cNvPr id="10" name="Group 9"/>
          <p:cNvGrpSpPr/>
          <p:nvPr/>
        </p:nvGrpSpPr>
        <p:grpSpPr>
          <a:xfrm>
            <a:off x="6446922" y="3458433"/>
            <a:ext cx="5336368" cy="2867310"/>
            <a:chOff x="6329159" y="4045526"/>
            <a:chExt cx="5571895" cy="2867310"/>
          </a:xfrm>
        </p:grpSpPr>
        <p:pic>
          <p:nvPicPr>
            <p:cNvPr id="5" name="Picture 4"/>
            <p:cNvPicPr>
              <a:picLocks noChangeAspect="1"/>
            </p:cNvPicPr>
            <p:nvPr/>
          </p:nvPicPr>
          <p:blipFill>
            <a:blip r:embed="rId7"/>
            <a:stretch>
              <a:fillRect/>
            </a:stretch>
          </p:blipFill>
          <p:spPr>
            <a:xfrm>
              <a:off x="6329159" y="4045526"/>
              <a:ext cx="5571895" cy="2812473"/>
            </a:xfrm>
            <a:prstGeom prst="rect">
              <a:avLst/>
            </a:prstGeom>
          </p:spPr>
        </p:pic>
        <p:sp>
          <p:nvSpPr>
            <p:cNvPr id="9" name="Oval 8"/>
            <p:cNvSpPr/>
            <p:nvPr/>
          </p:nvSpPr>
          <p:spPr>
            <a:xfrm>
              <a:off x="9115107" y="6583904"/>
              <a:ext cx="328932" cy="328932"/>
            </a:xfrm>
            <a:prstGeom prst="ellipse">
              <a:avLst/>
            </a:prstGeom>
            <a:solidFill>
              <a:schemeClr val="accent4">
                <a:lumMod val="60000"/>
                <a:lumOff val="4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grpSp>
      <p:sp>
        <p:nvSpPr>
          <p:cNvPr id="11" name="TextBox 10"/>
          <p:cNvSpPr txBox="1"/>
          <p:nvPr/>
        </p:nvSpPr>
        <p:spPr>
          <a:xfrm>
            <a:off x="671513" y="3039340"/>
            <a:ext cx="4994997"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000" smtClean="0"/>
              <a:t>2 bạn chạy trên sàn ướt vừa được lau sạch</a:t>
            </a:r>
            <a:endParaRPr lang="en-US" sz="2000"/>
          </a:p>
        </p:txBody>
      </p:sp>
      <p:sp>
        <p:nvSpPr>
          <p:cNvPr id="12" name="TextBox 11"/>
          <p:cNvSpPr txBox="1"/>
          <p:nvPr/>
        </p:nvSpPr>
        <p:spPr>
          <a:xfrm>
            <a:off x="6617607" y="3039340"/>
            <a:ext cx="4994997"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000" smtClean="0"/>
              <a:t>Bạn gái vứt vỏ hộp xuống sân trường</a:t>
            </a:r>
            <a:endParaRPr lang="en-US" sz="2000"/>
          </a:p>
        </p:txBody>
      </p:sp>
      <p:sp>
        <p:nvSpPr>
          <p:cNvPr id="13" name="TextBox 12"/>
          <p:cNvSpPr txBox="1"/>
          <p:nvPr/>
        </p:nvSpPr>
        <p:spPr>
          <a:xfrm>
            <a:off x="568036" y="6353482"/>
            <a:ext cx="4994997"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000" smtClean="0"/>
              <a:t>Các bạn đang thu ghế và quét dọn sân trường</a:t>
            </a:r>
            <a:endParaRPr lang="en-US" sz="2000"/>
          </a:p>
        </p:txBody>
      </p:sp>
      <p:sp>
        <p:nvSpPr>
          <p:cNvPr id="14" name="TextBox 13"/>
          <p:cNvSpPr txBox="1"/>
          <p:nvPr/>
        </p:nvSpPr>
        <p:spPr>
          <a:xfrm>
            <a:off x="6788293" y="6399498"/>
            <a:ext cx="4994997"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000" smtClean="0"/>
              <a:t>Các bạn đang chăm sóc bồn hoa.</a:t>
            </a:r>
            <a:endParaRPr lang="en-US" sz="2000"/>
          </a:p>
        </p:txBody>
      </p:sp>
      <p:pic>
        <p:nvPicPr>
          <p:cNvPr id="18" name="Picture 17"/>
          <p:cNvPicPr>
            <a:picLocks noChangeAspect="1"/>
          </p:cNvPicPr>
          <p:nvPr/>
        </p:nvPicPr>
        <p:blipFill>
          <a:blip r:embed="rId8" cstate="hqprint">
            <a:extLst>
              <a:ext uri="{28A0092B-C50C-407E-A947-70E740481C1C}">
                <a14:useLocalDpi xmlns:a14="http://schemas.microsoft.com/office/drawing/2010/main" val="0"/>
              </a:ext>
            </a:extLst>
          </a:blip>
          <a:srcRect t="15152" b="15959"/>
          <a:stretch>
            <a:fillRect/>
          </a:stretch>
        </p:blipFill>
        <p:spPr bwMode="auto">
          <a:xfrm>
            <a:off x="4856675" y="333662"/>
            <a:ext cx="1396080" cy="89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8" cstate="hqprint">
            <a:extLst>
              <a:ext uri="{28A0092B-C50C-407E-A947-70E740481C1C}">
                <a14:useLocalDpi xmlns:a14="http://schemas.microsoft.com/office/drawing/2010/main" val="0"/>
              </a:ext>
            </a:extLst>
          </a:blip>
          <a:srcRect t="15152" b="15959"/>
          <a:stretch>
            <a:fillRect/>
          </a:stretch>
        </p:blipFill>
        <p:spPr bwMode="auto">
          <a:xfrm>
            <a:off x="10887581" y="229666"/>
            <a:ext cx="1450045" cy="93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6257" y="5407608"/>
            <a:ext cx="111788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4599" y="5532467"/>
            <a:ext cx="1116846"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939988"/>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2" name="voltage.wav"/>
                                        </p:tgtEl>
                                      </p:cMediaNode>
                                    </p:audio>
                                  </p:sub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2" name="voltage.wav"/>
                                        </p:tgtEl>
                                      </p:cMediaNode>
                                    </p:audio>
                                  </p:sub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80">
                                          <p:stCondLst>
                                            <p:cond delay="0"/>
                                          </p:stCondLst>
                                        </p:cTn>
                                        <p:tgtEl>
                                          <p:spTgt spid="20"/>
                                        </p:tgtEl>
                                      </p:cBhvr>
                                    </p:animEffect>
                                    <p:anim calcmode="lin" valueType="num">
                                      <p:cBhvr>
                                        <p:cTn id="3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1" dur="26">
                                          <p:stCondLst>
                                            <p:cond delay="650"/>
                                          </p:stCondLst>
                                        </p:cTn>
                                        <p:tgtEl>
                                          <p:spTgt spid="20"/>
                                        </p:tgtEl>
                                      </p:cBhvr>
                                      <p:to x="100000" y="60000"/>
                                    </p:animScale>
                                    <p:animScale>
                                      <p:cBhvr>
                                        <p:cTn id="42" dur="166" decel="50000">
                                          <p:stCondLst>
                                            <p:cond delay="676"/>
                                          </p:stCondLst>
                                        </p:cTn>
                                        <p:tgtEl>
                                          <p:spTgt spid="20"/>
                                        </p:tgtEl>
                                      </p:cBhvr>
                                      <p:to x="100000" y="100000"/>
                                    </p:animScale>
                                    <p:animScale>
                                      <p:cBhvr>
                                        <p:cTn id="43" dur="26">
                                          <p:stCondLst>
                                            <p:cond delay="1312"/>
                                          </p:stCondLst>
                                        </p:cTn>
                                        <p:tgtEl>
                                          <p:spTgt spid="20"/>
                                        </p:tgtEl>
                                      </p:cBhvr>
                                      <p:to x="100000" y="80000"/>
                                    </p:animScale>
                                    <p:animScale>
                                      <p:cBhvr>
                                        <p:cTn id="44" dur="166" decel="50000">
                                          <p:stCondLst>
                                            <p:cond delay="1338"/>
                                          </p:stCondLst>
                                        </p:cTn>
                                        <p:tgtEl>
                                          <p:spTgt spid="20"/>
                                        </p:tgtEl>
                                      </p:cBhvr>
                                      <p:to x="100000" y="100000"/>
                                    </p:animScale>
                                    <p:animScale>
                                      <p:cBhvr>
                                        <p:cTn id="45" dur="26">
                                          <p:stCondLst>
                                            <p:cond delay="1642"/>
                                          </p:stCondLst>
                                        </p:cTn>
                                        <p:tgtEl>
                                          <p:spTgt spid="20"/>
                                        </p:tgtEl>
                                      </p:cBhvr>
                                      <p:to x="100000" y="90000"/>
                                    </p:animScale>
                                    <p:animScale>
                                      <p:cBhvr>
                                        <p:cTn id="46" dur="166" decel="50000">
                                          <p:stCondLst>
                                            <p:cond delay="1668"/>
                                          </p:stCondLst>
                                        </p:cTn>
                                        <p:tgtEl>
                                          <p:spTgt spid="20"/>
                                        </p:tgtEl>
                                      </p:cBhvr>
                                      <p:to x="100000" y="100000"/>
                                    </p:animScale>
                                    <p:animScale>
                                      <p:cBhvr>
                                        <p:cTn id="47" dur="26">
                                          <p:stCondLst>
                                            <p:cond delay="1808"/>
                                          </p:stCondLst>
                                        </p:cTn>
                                        <p:tgtEl>
                                          <p:spTgt spid="20"/>
                                        </p:tgtEl>
                                      </p:cBhvr>
                                      <p:to x="100000" y="95000"/>
                                    </p:animScale>
                                    <p:animScale>
                                      <p:cBhvr>
                                        <p:cTn id="48" dur="166" decel="50000">
                                          <p:stCondLst>
                                            <p:cond delay="1834"/>
                                          </p:stCondLst>
                                        </p:cTn>
                                        <p:tgtEl>
                                          <p:spTgt spid="20"/>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49" presetID="26"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80">
                                          <p:stCondLst>
                                            <p:cond delay="0"/>
                                          </p:stCondLst>
                                        </p:cTn>
                                        <p:tgtEl>
                                          <p:spTgt spid="21"/>
                                        </p:tgtEl>
                                      </p:cBhvr>
                                    </p:animEffect>
                                    <p:anim calcmode="lin" valueType="num">
                                      <p:cBhvr>
                                        <p:cTn id="5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7" dur="26">
                                          <p:stCondLst>
                                            <p:cond delay="650"/>
                                          </p:stCondLst>
                                        </p:cTn>
                                        <p:tgtEl>
                                          <p:spTgt spid="21"/>
                                        </p:tgtEl>
                                      </p:cBhvr>
                                      <p:to x="100000" y="60000"/>
                                    </p:animScale>
                                    <p:animScale>
                                      <p:cBhvr>
                                        <p:cTn id="58" dur="166" decel="50000">
                                          <p:stCondLst>
                                            <p:cond delay="676"/>
                                          </p:stCondLst>
                                        </p:cTn>
                                        <p:tgtEl>
                                          <p:spTgt spid="21"/>
                                        </p:tgtEl>
                                      </p:cBhvr>
                                      <p:to x="100000" y="100000"/>
                                    </p:animScale>
                                    <p:animScale>
                                      <p:cBhvr>
                                        <p:cTn id="59" dur="26">
                                          <p:stCondLst>
                                            <p:cond delay="1312"/>
                                          </p:stCondLst>
                                        </p:cTn>
                                        <p:tgtEl>
                                          <p:spTgt spid="21"/>
                                        </p:tgtEl>
                                      </p:cBhvr>
                                      <p:to x="100000" y="80000"/>
                                    </p:animScale>
                                    <p:animScale>
                                      <p:cBhvr>
                                        <p:cTn id="60" dur="166" decel="50000">
                                          <p:stCondLst>
                                            <p:cond delay="1338"/>
                                          </p:stCondLst>
                                        </p:cTn>
                                        <p:tgtEl>
                                          <p:spTgt spid="21"/>
                                        </p:tgtEl>
                                      </p:cBhvr>
                                      <p:to x="100000" y="100000"/>
                                    </p:animScale>
                                    <p:animScale>
                                      <p:cBhvr>
                                        <p:cTn id="61" dur="26">
                                          <p:stCondLst>
                                            <p:cond delay="1642"/>
                                          </p:stCondLst>
                                        </p:cTn>
                                        <p:tgtEl>
                                          <p:spTgt spid="21"/>
                                        </p:tgtEl>
                                      </p:cBhvr>
                                      <p:to x="100000" y="90000"/>
                                    </p:animScale>
                                    <p:animScale>
                                      <p:cBhvr>
                                        <p:cTn id="62" dur="166" decel="50000">
                                          <p:stCondLst>
                                            <p:cond delay="1668"/>
                                          </p:stCondLst>
                                        </p:cTn>
                                        <p:tgtEl>
                                          <p:spTgt spid="21"/>
                                        </p:tgtEl>
                                      </p:cBhvr>
                                      <p:to x="100000" y="100000"/>
                                    </p:animScale>
                                    <p:animScale>
                                      <p:cBhvr>
                                        <p:cTn id="63" dur="26">
                                          <p:stCondLst>
                                            <p:cond delay="1808"/>
                                          </p:stCondLst>
                                        </p:cTn>
                                        <p:tgtEl>
                                          <p:spTgt spid="21"/>
                                        </p:tgtEl>
                                      </p:cBhvr>
                                      <p:to x="100000" y="95000"/>
                                    </p:animScale>
                                    <p:animScale>
                                      <p:cBhvr>
                                        <p:cTn id="64" dur="166" decel="50000">
                                          <p:stCondLst>
                                            <p:cond delay="1834"/>
                                          </p:stCondLst>
                                        </p:cTn>
                                        <p:tgtEl>
                                          <p:spTgt spid="21"/>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713" y="1585912"/>
            <a:ext cx="9913360" cy="5043487"/>
          </a:xfrm>
          <a:prstGeom prst="rect">
            <a:avLst/>
          </a:prstGeom>
        </p:spPr>
      </p:pic>
      <p:sp>
        <p:nvSpPr>
          <p:cNvPr id="5" name="Rectangle 4"/>
          <p:cNvSpPr/>
          <p:nvPr/>
        </p:nvSpPr>
        <p:spPr>
          <a:xfrm>
            <a:off x="1666226" y="2537994"/>
            <a:ext cx="8838333" cy="3139321"/>
          </a:xfrm>
          <a:prstGeom prst="rect">
            <a:avLst/>
          </a:prstGeom>
          <a:noFill/>
          <a:ln w="9525">
            <a:noFill/>
          </a:ln>
        </p:spPr>
        <p:txBody>
          <a:bodyPr wrap="square">
            <a:spAutoFit/>
          </a:bodyPr>
          <a:lstStyle/>
          <a:p>
            <a:r>
              <a:rPr kumimoji="0" lang="en-US" sz="3000" b="0" i="0" strike="noStrike" kern="1200" cap="none" spc="0" normalizeH="0" baseline="0" noProof="0" smtClean="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 	</a:t>
            </a:r>
            <a:r>
              <a:rPr lang="en-US" sz="2800" i="1" smtClean="0">
                <a:solidFill>
                  <a:srgbClr val="FF0000"/>
                </a:solidFill>
              </a:rPr>
              <a:t>Trường </a:t>
            </a:r>
            <a:r>
              <a:rPr lang="en-US" sz="2800" i="1">
                <a:solidFill>
                  <a:srgbClr val="FF0000"/>
                </a:solidFill>
              </a:rPr>
              <a:t>học là nơi các em được tham gia rất nhiều các hoạt động. Trường lớp sạch đẹp sẽ giúp các con có một môi trường học tập, vui chơi lành mạnh, an toàn. Vì vậy thực hiện được việc giữ sạch trường học, lớp học là thể hiện tình yêu đối với trường, lớp của mình. Đây cũng chính là một nội dung quan trọng của phong trào nhà trường xanh- </a:t>
            </a:r>
            <a:r>
              <a:rPr lang="en-US" sz="2800" i="1" smtClean="0">
                <a:solidFill>
                  <a:srgbClr val="FF0000"/>
                </a:solidFill>
              </a:rPr>
              <a:t>sạch - đẹp </a:t>
            </a:r>
            <a:r>
              <a:rPr lang="en-US" sz="2800" i="1">
                <a:solidFill>
                  <a:srgbClr val="FF0000"/>
                </a:solidFill>
              </a:rPr>
              <a:t>-</a:t>
            </a:r>
            <a:r>
              <a:rPr lang="en-US" sz="2800" i="1" smtClean="0">
                <a:solidFill>
                  <a:srgbClr val="FF0000"/>
                </a:solidFill>
              </a:rPr>
              <a:t> </a:t>
            </a:r>
            <a:r>
              <a:rPr lang="en-US" sz="2800" i="1">
                <a:solidFill>
                  <a:srgbClr val="FF0000"/>
                </a:solidFill>
              </a:rPr>
              <a:t>văn </a:t>
            </a:r>
            <a:r>
              <a:rPr lang="en-US" sz="2800" i="1" smtClean="0">
                <a:solidFill>
                  <a:srgbClr val="FF0000"/>
                </a:solidFill>
              </a:rPr>
              <a:t>minh - </a:t>
            </a:r>
            <a:r>
              <a:rPr lang="en-US" sz="2800" i="1">
                <a:solidFill>
                  <a:srgbClr val="FF0000"/>
                </a:solidFill>
              </a:rPr>
              <a:t>hạnh </a:t>
            </a:r>
            <a:r>
              <a:rPr lang="en-US" sz="2800" i="1" smtClean="0">
                <a:solidFill>
                  <a:srgbClr val="FF0000"/>
                </a:solidFill>
              </a:rPr>
              <a:t>phúc.</a:t>
            </a:r>
            <a:endParaRPr lang="en-US" sz="2800">
              <a:solidFill>
                <a:srgbClr val="FF0000"/>
              </a:solidFill>
            </a:endParaRPr>
          </a:p>
        </p:txBody>
      </p:sp>
    </p:spTree>
    <p:extLst>
      <p:ext uri="{BB962C8B-B14F-4D97-AF65-F5344CB8AC3E}">
        <p14:creationId xmlns:p14="http://schemas.microsoft.com/office/powerpoint/2010/main" val="105076098"/>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 thực</a:t>
              </a:r>
              <a:r>
                <a:rPr kumimoji="0" lang="en-US" altLang="zh-CN" sz="5400" b="0"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6"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93304" y="-354586"/>
            <a:ext cx="2376621" cy="23766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 Nêu </a:t>
            </a:r>
            <a:r>
              <a:rPr lang="en-US" sz="2800"/>
              <a:t>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63308498"/>
              </p:ext>
            </p:extLst>
          </p:nvPr>
        </p:nvGraphicFramePr>
        <p:xfrm>
          <a:off x="381000" y="1825625"/>
          <a:ext cx="11428730" cy="3140014"/>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603629">
                <a:tc>
                  <a:txBody>
                    <a:bodyPr/>
                    <a:lstStyle/>
                    <a:p>
                      <a:pPr algn="ctr">
                        <a:buNone/>
                      </a:pPr>
                      <a:r>
                        <a:rPr lang="en-US" sz="3600"/>
                        <a:t>Nên làm</a:t>
                      </a:r>
                    </a:p>
                  </a:txBody>
                  <a:tcPr>
                    <a:lnR w="38100" cap="flat" cmpd="sng" algn="ctr">
                      <a:solidFill>
                        <a:schemeClr val="tx1"/>
                      </a:solidFill>
                      <a:prstDash val="solid"/>
                      <a:round/>
                      <a:headEnd type="none" w="med" len="med"/>
                      <a:tailEnd type="none" w="med" len="med"/>
                    </a:lnR>
                  </a:tcPr>
                </a:tc>
                <a:tc>
                  <a:txBody>
                    <a:bodyPr/>
                    <a:lstStyle/>
                    <a:p>
                      <a:pPr algn="ctr">
                        <a:buNone/>
                      </a:pPr>
                      <a:r>
                        <a:rPr lang="en-US" sz="3600"/>
                        <a:t>Không nên làm</a:t>
                      </a:r>
                    </a:p>
                  </a:txBody>
                  <a:tcP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499934">
                <a:tc>
                  <a:txBody>
                    <a:bodyPr/>
                    <a:lstStyle/>
                    <a:p>
                      <a:pPr algn="just">
                        <a:buNone/>
                      </a:pPr>
                      <a:r>
                        <a:rPr lang="en-US" sz="2800" smtClean="0"/>
                        <a:t>………………………………………………………………………………………………………………………………………………………………………………………………………………………………………….</a:t>
                      </a:r>
                      <a:endParaRPr lang="en-US" sz="2800"/>
                    </a:p>
                  </a:txBody>
                  <a:tcPr>
                    <a:lnR w="38100" cap="flat" cmpd="sng" algn="ctr">
                      <a:solidFill>
                        <a:schemeClr val="tx1"/>
                      </a:solidFill>
                      <a:prstDash val="solid"/>
                      <a:round/>
                      <a:headEnd type="none" w="med" len="med"/>
                      <a:tailEnd type="none" w="med" len="med"/>
                    </a:lnR>
                  </a:tcPr>
                </a:tc>
                <a:tc>
                  <a:txBody>
                    <a:bodyPr/>
                    <a:lstStyle/>
                    <a:p>
                      <a:pPr algn="just">
                        <a:buNone/>
                      </a:pPr>
                      <a:r>
                        <a:rPr lang="en-US" sz="2800" smtClean="0"/>
                        <a:t>.………………………………………………………………………………………………………………………………………………………………………………………………………………………………………….</a:t>
                      </a:r>
                      <a:endParaRPr lang="en-US" sz="2800"/>
                    </a:p>
                  </a:txBody>
                  <a:tcP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4" name="图片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515599" y="-106590"/>
            <a:ext cx="1811450" cy="1811450"/>
          </a:xfrm>
          <a:prstGeom prst="rect">
            <a:avLst/>
          </a:prstGeom>
        </p:spPr>
      </p:pic>
    </p:spTree>
    <p:custDataLst>
      <p:tags r:id="rId1"/>
    </p:custDataLst>
    <p:extLst>
      <p:ext uri="{BB962C8B-B14F-4D97-AF65-F5344CB8AC3E}">
        <p14:creationId xmlns:p14="http://schemas.microsoft.com/office/powerpoint/2010/main" val="3238767929"/>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Thảo luận và chỉ ra 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60071147"/>
              </p:ext>
            </p:extLst>
          </p:nvPr>
        </p:nvGraphicFramePr>
        <p:xfrm>
          <a:off x="381000" y="1825625"/>
          <a:ext cx="11428730" cy="4152900"/>
        </p:xfrm>
        <a:graphic>
          <a:graphicData uri="http://schemas.openxmlformats.org/drawingml/2006/table">
            <a:tbl>
              <a:tblPr firstRow="1">
                <a:tableStyleId>{00A15C55-8517-42AA-B614-E9B94910E393}</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807720">
                <a:tc>
                  <a:txBody>
                    <a:bodyPr/>
                    <a:lstStyle/>
                    <a:p>
                      <a:pPr algn="ctr">
                        <a:buNone/>
                      </a:pPr>
                      <a:r>
                        <a:rPr lang="en-US" sz="3600"/>
                        <a:t>Nên làm</a:t>
                      </a:r>
                    </a:p>
                  </a:txBody>
                  <a:tcPr>
                    <a:lnR w="38100" cap="flat" cmpd="sng" algn="ctr">
                      <a:solidFill>
                        <a:schemeClr val="tx1"/>
                      </a:solidFill>
                      <a:prstDash val="solid"/>
                      <a:round/>
                      <a:headEnd type="none" w="med" len="med"/>
                      <a:tailEnd type="none" w="med" len="med"/>
                    </a:lnR>
                  </a:tcPr>
                </a:tc>
                <a:tc>
                  <a:txBody>
                    <a:bodyPr/>
                    <a:lstStyle/>
                    <a:p>
                      <a:pPr algn="ctr">
                        <a:buNone/>
                      </a:pPr>
                      <a:r>
                        <a:rPr lang="en-US" sz="3600"/>
                        <a:t>Không nên làm</a:t>
                      </a:r>
                    </a:p>
                  </a:txBody>
                  <a:tcP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lnR w="38100" cap="flat" cmpd="sng" algn="ctr">
                      <a:solidFill>
                        <a:schemeClr val="tx1"/>
                      </a:solidFill>
                      <a:prstDash val="solid"/>
                      <a:round/>
                      <a:headEnd type="none" w="med" len="med"/>
                      <a:tailEnd type="none" w="med" len="med"/>
                    </a:lnR>
                  </a:tcPr>
                </a:tc>
                <a:tc>
                  <a:txBody>
                    <a:bodyPr/>
                    <a:lstStyle/>
                    <a:p>
                      <a:pPr algn="just">
                        <a:buNone/>
                      </a:pPr>
                      <a:r>
                        <a:rPr lang="en-US" sz="2800"/>
                        <a:t>- Vứt </a:t>
                      </a:r>
                      <a:r>
                        <a:rPr lang="en-US" sz="2800" smtClean="0"/>
                        <a:t>rác ra</a:t>
                      </a:r>
                      <a:r>
                        <a:rPr lang="en-US" sz="2800" baseline="0" smtClean="0"/>
                        <a:t> sân trường</a:t>
                      </a:r>
                      <a:r>
                        <a:rPr lang="en-US" sz="2800" smtClean="0"/>
                        <a:t>.</a:t>
                      </a:r>
                      <a:endParaRPr lang="en-US" sz="2800"/>
                    </a:p>
                    <a:p>
                      <a:pPr algn="just">
                        <a:buNone/>
                      </a:pPr>
                      <a:endParaRPr lang="en-US" sz="2800" smtClean="0"/>
                    </a:p>
                    <a:p>
                      <a:pPr algn="just">
                        <a:buNone/>
                      </a:pPr>
                      <a:r>
                        <a:rPr lang="en-US" sz="2800" smtClean="0"/>
                        <a:t>- </a:t>
                      </a:r>
                      <a:r>
                        <a:rPr lang="en-US" sz="2800"/>
                        <a:t>Bẻ </a:t>
                      </a:r>
                      <a:r>
                        <a:rPr lang="en-US" sz="2800" smtClean="0"/>
                        <a:t>cây, hái</a:t>
                      </a:r>
                      <a:r>
                        <a:rPr lang="en-US" sz="2800" baseline="0" smtClean="0"/>
                        <a:t> hoa</a:t>
                      </a:r>
                      <a:r>
                        <a:rPr lang="en-US" sz="2800" smtClean="0"/>
                        <a:t> </a:t>
                      </a:r>
                      <a:r>
                        <a:rPr lang="en-US" sz="2800"/>
                        <a:t>trong trường.</a:t>
                      </a:r>
                    </a:p>
                    <a:p>
                      <a:pPr algn="just">
                        <a:buNone/>
                      </a:pPr>
                      <a:endParaRPr lang="en-US" sz="2800" smtClean="0"/>
                    </a:p>
                    <a:p>
                      <a:pPr algn="just">
                        <a:buNone/>
                      </a:pPr>
                      <a:r>
                        <a:rPr lang="en-US" sz="2800" smtClean="0"/>
                        <a:t>- Trốn</a:t>
                      </a:r>
                      <a:r>
                        <a:rPr lang="en-US" sz="2800" baseline="0" smtClean="0"/>
                        <a:t> dọn vệ sinh trường lớp.</a:t>
                      </a:r>
                      <a:endParaRPr lang="en-US" sz="2800"/>
                    </a:p>
                  </a:txBody>
                  <a:tcP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4" name="图片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515599" y="-106590"/>
            <a:ext cx="1811450" cy="18114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7" y="-471054"/>
            <a:ext cx="12192000" cy="7176654"/>
          </a:xfrm>
          <a:prstGeom prst="rect">
            <a:avLst/>
          </a:prstGeom>
        </p:spPr>
      </p:pic>
      <p:sp>
        <p:nvSpPr>
          <p:cNvPr id="5" name="Rectangle 4"/>
          <p:cNvSpPr/>
          <p:nvPr/>
        </p:nvSpPr>
        <p:spPr>
          <a:xfrm>
            <a:off x="941531" y="1619652"/>
            <a:ext cx="9463232" cy="1200329"/>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smtClean="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3600" b="0" i="0" strike="noStrike" kern="1200" cap="none" spc="0" normalizeH="0" baseline="0" noProof="0" smtClean="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 Trong</a:t>
            </a:r>
            <a:r>
              <a:rPr kumimoji="0" lang="en-US" sz="3600" b="0" i="0" strike="noStrike" kern="1200" cap="none" spc="0" normalizeH="0" noProof="0" smtClean="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 những việc trên, con đã làm những việc nào? Vào lúc nào?</a:t>
            </a:r>
            <a:endParaRPr kumimoji="0" lang="en-US" sz="3600" b="0" i="0"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 name="Rectangle 5"/>
          <p:cNvSpPr/>
          <p:nvPr/>
        </p:nvSpPr>
        <p:spPr>
          <a:xfrm>
            <a:off x="941531" y="2819981"/>
            <a:ext cx="10211377" cy="64633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smtClean="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3600" b="0" i="0" strike="noStrike" kern="1200" cap="none" spc="0" normalizeH="0" baseline="0" noProof="0" smtClean="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 Khi</a:t>
            </a:r>
            <a:r>
              <a:rPr kumimoji="0" lang="en-US" sz="3600" b="0" i="0" strike="noStrike" kern="1200" cap="none" spc="0" normalizeH="0" noProof="0" smtClean="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 làm xong những việc đó, con cảm thấy thế nào?</a:t>
            </a:r>
            <a:endParaRPr kumimoji="0" lang="en-US" sz="3600" b="0" i="0"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7" name="Rectangle 6"/>
          <p:cNvSpPr/>
          <p:nvPr/>
        </p:nvSpPr>
        <p:spPr>
          <a:xfrm>
            <a:off x="990311" y="3697144"/>
            <a:ext cx="10211377" cy="553998"/>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smtClean="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 </a:t>
            </a:r>
            <a:endParaRPr kumimoji="0" lang="en-US" sz="3600" b="0" i="0"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840707546"/>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527" y="1884217"/>
            <a:ext cx="9282546" cy="3962402"/>
          </a:xfrm>
          <a:prstGeom prst="rect">
            <a:avLst/>
          </a:prstGeom>
        </p:spPr>
      </p:pic>
      <p:sp>
        <p:nvSpPr>
          <p:cNvPr id="5" name="Rectangle 4"/>
          <p:cNvSpPr/>
          <p:nvPr/>
        </p:nvSpPr>
        <p:spPr>
          <a:xfrm>
            <a:off x="2015403" y="2960453"/>
            <a:ext cx="8161193" cy="144655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smtClean="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4400" b="0" i="1" strike="noStrike" kern="1200" cap="none" spc="0" normalizeH="0" baseline="0" noProof="0" smtClean="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Giữ gìn</a:t>
            </a:r>
            <a:r>
              <a:rPr kumimoji="0" lang="en-US" sz="4400" b="0" i="1" strike="noStrike" kern="1200" cap="none" spc="0" normalizeH="0" noProof="0" smtClean="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 trường lớp sạch đẹp là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1" strike="noStrike" kern="1200" cap="none" spc="0" normalizeH="0" noProof="0" smtClean="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trách nhiệm của mỗi học sinh.</a:t>
            </a:r>
            <a:endParaRPr kumimoji="0" lang="en-US" sz="5400" b="0" i="1" strike="noStrike" kern="1200" cap="none" spc="0" normalizeH="0" baseline="0" noProof="0" dirty="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80358117"/>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515599" y="-106590"/>
            <a:ext cx="1811450" cy="1811450"/>
          </a:xfrm>
          <a:prstGeom prst="rect">
            <a:avLst/>
          </a:prstGeom>
        </p:spPr>
      </p:pic>
      <p:sp>
        <p:nvSpPr>
          <p:cNvPr id="3" name="Rectangle 2"/>
          <p:cNvSpPr/>
          <p:nvPr/>
        </p:nvSpPr>
        <p:spPr>
          <a:xfrm>
            <a:off x="2722815" y="166985"/>
            <a:ext cx="6889258" cy="923330"/>
          </a:xfrm>
          <a:prstGeom prst="rect">
            <a:avLst/>
          </a:prstGeom>
          <a:noFill/>
        </p:spPr>
        <p:txBody>
          <a:bodyPr wrap="none" lIns="91440" tIns="45720" rIns="91440" bIns="45720">
            <a:spAutoFit/>
          </a:bodyPr>
          <a:lstStyle/>
          <a:p>
            <a:pPr algn="ctr"/>
            <a:r>
              <a:rPr lang="en-US" sz="5400" b="1" cap="none" spc="0" smtClean="0">
                <a:ln w="6600">
                  <a:solidFill>
                    <a:schemeClr val="accent2"/>
                  </a:solidFill>
                  <a:prstDash val="solid"/>
                </a:ln>
                <a:solidFill>
                  <a:srgbClr val="FFFFFF"/>
                </a:solidFill>
                <a:effectLst>
                  <a:outerShdw dist="38100" dir="2700000" algn="tl" rotWithShape="0">
                    <a:schemeClr val="accent2"/>
                  </a:outerShdw>
                </a:effectLst>
              </a:rPr>
              <a:t>Vận dụng – Trải nghiệm</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Rectangle 3"/>
          <p:cNvSpPr/>
          <p:nvPr/>
        </p:nvSpPr>
        <p:spPr>
          <a:xfrm>
            <a:off x="790575" y="3123828"/>
            <a:ext cx="10525125" cy="2086725"/>
          </a:xfrm>
          <a:prstGeom prst="rect">
            <a:avLst/>
          </a:prstGeom>
        </p:spPr>
        <p:txBody>
          <a:bodyPr wrap="square">
            <a:spAutoFit/>
          </a:bodyPr>
          <a:lstStyle/>
          <a:p>
            <a:pPr algn="just">
              <a:lnSpc>
                <a:spcPct val="120000"/>
              </a:lnSpc>
              <a:spcAft>
                <a:spcPts val="0"/>
              </a:spcAft>
            </a:pPr>
            <a:r>
              <a:rPr lang="en-US"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Chuẩn bị cây xanh (cây cảnh, cây hoa) để thực hiện dự án “làm xanh trường lớp” ở tiết sau.</a:t>
            </a:r>
          </a:p>
          <a:p>
            <a:pPr indent="228600" algn="just">
              <a:lnSpc>
                <a:spcPct val="120000"/>
              </a:lnSpc>
              <a:spcAft>
                <a:spcPts val="0"/>
              </a:spcAft>
            </a:pPr>
            <a:r>
              <a:rPr lang="en-US" sz="36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 name="Rectangle 4"/>
          <p:cNvSpPr/>
          <p:nvPr/>
        </p:nvSpPr>
        <p:spPr>
          <a:xfrm>
            <a:off x="790575" y="2034402"/>
            <a:ext cx="8129148" cy="646331"/>
          </a:xfrm>
          <a:prstGeom prst="rect">
            <a:avLst/>
          </a:prstGeom>
        </p:spPr>
        <p:txBody>
          <a:bodyPr wrap="none">
            <a:spAutoFit/>
          </a:bodyPr>
          <a:lstStyle/>
          <a:p>
            <a:r>
              <a:rPr lang="en-US" sz="3600">
                <a:solidFill>
                  <a:srgbClr val="FF0000"/>
                </a:solidFill>
                <a:latin typeface="Times New Roman" panose="02020603050405020304" pitchFamily="18" charset="0"/>
                <a:ea typeface="Times New Roman" panose="02020603050405020304" pitchFamily="18" charset="0"/>
              </a:rPr>
              <a:t>- Con đã học được bài học gì qua tiết học? </a:t>
            </a:r>
            <a:endParaRPr lang="en-US" sz="3600">
              <a:solidFill>
                <a:srgbClr val="FF0000"/>
              </a:solidFill>
            </a:endParaRPr>
          </a:p>
        </p:txBody>
      </p:sp>
    </p:spTree>
    <p:extLst>
      <p:ext uri="{BB962C8B-B14F-4D97-AF65-F5344CB8AC3E}">
        <p14:creationId xmlns:p14="http://schemas.microsoft.com/office/powerpoint/2010/main" val="1786964535"/>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KHỞI ĐỘNG</a:t>
            </a: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 Box 2"/>
          <p:cNvSpPr txBox="1"/>
          <p:nvPr/>
        </p:nvSpPr>
        <p:spPr>
          <a:xfrm>
            <a:off x="587375" y="304165"/>
            <a:ext cx="10488295" cy="583565"/>
          </a:xfrm>
          <a:prstGeom prst="rect">
            <a:avLst/>
          </a:prstGeom>
          <a:noFill/>
        </p:spPr>
        <p:txBody>
          <a:bodyPr wrap="square" rtlCol="0">
            <a:spAutoFit/>
          </a:bodyPr>
          <a:lstStyle/>
          <a:p>
            <a:pPr algn="ctr"/>
            <a:r>
              <a:rPr lang="en-US" sz="3200"/>
              <a:t>Cùng tham gia một buổi vệ sinh ở sân trường</a:t>
            </a:r>
          </a:p>
        </p:txBody>
      </p:sp>
      <p:pic>
        <p:nvPicPr>
          <p:cNvPr id="6" name="Content Placeholder 5"/>
          <p:cNvPicPr>
            <a:picLocks noGrp="1" noChangeAspect="1"/>
          </p:cNvPicPr>
          <p:nvPr>
            <p:ph idx="1"/>
          </p:nvPr>
        </p:nvPicPr>
        <p:blipFill>
          <a:blip r:embed="rId5"/>
          <a:stretch>
            <a:fillRect/>
          </a:stretch>
        </p:blipFill>
        <p:spPr>
          <a:xfrm>
            <a:off x="1911985" y="1299845"/>
            <a:ext cx="8307070" cy="47110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Rounded Rectangle 7"/>
          <p:cNvSpPr/>
          <p:nvPr/>
        </p:nvSpPr>
        <p:spPr>
          <a:xfrm>
            <a:off x="292735" y="132080"/>
            <a:ext cx="239268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Phân công</a:t>
            </a:r>
          </a:p>
        </p:txBody>
      </p:sp>
      <p:sp>
        <p:nvSpPr>
          <p:cNvPr id="2" name="Rounded Rectangle 1"/>
          <p:cNvSpPr/>
          <p:nvPr/>
        </p:nvSpPr>
        <p:spPr>
          <a:xfrm>
            <a:off x="3416300" y="231775"/>
            <a:ext cx="7049135" cy="1766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Tổ 1, 2: Quét sân trường</a:t>
            </a:r>
          </a:p>
          <a:p>
            <a:pPr algn="ctr"/>
            <a:r>
              <a:rPr lang="en-US" sz="4000"/>
              <a:t>Tổ 3,4: Chăm sóc cây và bồn hoa</a:t>
            </a:r>
          </a:p>
        </p:txBody>
      </p:sp>
      <p:pic>
        <p:nvPicPr>
          <p:cNvPr id="3" name="Content Placeholder 2"/>
          <p:cNvPicPr>
            <a:picLocks noGrp="1" noChangeAspect="1"/>
          </p:cNvPicPr>
          <p:nvPr>
            <p:ph idx="1"/>
          </p:nvPr>
        </p:nvPicPr>
        <p:blipFill>
          <a:blip r:embed="rId5"/>
          <a:stretch>
            <a:fillRect/>
          </a:stretch>
        </p:blipFill>
        <p:spPr>
          <a:xfrm>
            <a:off x="2842260" y="2513330"/>
            <a:ext cx="7703820" cy="4030980"/>
          </a:xfrm>
          <a:prstGeom prst="rect">
            <a:avLst/>
          </a:prstGeom>
        </p:spPr>
      </p:pic>
      <p:sp>
        <p:nvSpPr>
          <p:cNvPr id="4" name="Oval 3"/>
          <p:cNvSpPr/>
          <p:nvPr/>
        </p:nvSpPr>
        <p:spPr>
          <a:xfrm>
            <a:off x="6937829" y="6168571"/>
            <a:ext cx="464457" cy="375739"/>
          </a:xfrm>
          <a:prstGeom prst="ellipse">
            <a:avLst/>
          </a:prstGeom>
          <a:ln w="28575">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mtClean="0"/>
              <a:t>5</a:t>
            </a:r>
            <a:endParaRPr lang="en-US"/>
          </a:p>
        </p:txBody>
      </p:sp>
      <p:pic>
        <p:nvPicPr>
          <p:cNvPr id="6" name="Picture 5"/>
          <p:cNvPicPr>
            <a:picLocks noChangeAspect="1"/>
          </p:cNvPicPr>
          <p:nvPr/>
        </p:nvPicPr>
        <p:blipFill>
          <a:blip r:embed="rId6"/>
          <a:stretch>
            <a:fillRect/>
          </a:stretch>
        </p:blipFill>
        <p:spPr>
          <a:xfrm>
            <a:off x="2242994" y="1365325"/>
            <a:ext cx="7706012" cy="41273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85265" y="143510"/>
            <a:ext cx="9525000" cy="2887980"/>
          </a:xfrm>
          <a:prstGeom prst="rect">
            <a:avLst/>
          </a:prstGeom>
        </p:spPr>
      </p:pic>
      <p:pic>
        <p:nvPicPr>
          <p:cNvPr id="5" name="Picture 4"/>
          <p:cNvPicPr>
            <a:picLocks noChangeAspect="1"/>
          </p:cNvPicPr>
          <p:nvPr/>
        </p:nvPicPr>
        <p:blipFill>
          <a:blip r:embed="rId4"/>
          <a:stretch>
            <a:fillRect/>
          </a:stretch>
        </p:blipFill>
        <p:spPr>
          <a:xfrm>
            <a:off x="2926533" y="3031490"/>
            <a:ext cx="6073140" cy="3649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24025" y="506730"/>
            <a:ext cx="9228455" cy="4808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511752" y="1085850"/>
            <a:ext cx="10989686" cy="5705518"/>
          </a:xfrm>
          <a:prstGeom prst="roundRect">
            <a:avLst>
              <a:gd name="adj" fmla="val 0"/>
            </a:avLst>
          </a:prstGeom>
          <a:solidFill>
            <a:schemeClr val="accent5">
              <a:lumMod val="7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45892" y="185421"/>
            <a:ext cx="9692855"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 </a:t>
            </a:r>
            <a:r>
              <a:rPr lang="en-US" sz="2800" smtClean="0">
                <a:solidFill>
                  <a:srgbClr val="FF0000"/>
                </a:solidFill>
                <a:ea typeface="Times New Roman" panose="02020603050405020304" pitchFamily="18" charset="0"/>
                <a:cs typeface="HP001 5H" panose="020B0603050302020204" pitchFamily="34" charset="0"/>
              </a:rPr>
              <a:t>Các bạn nhỏ đã làm những việc gì để giữ gìn vệ sinh trường lớp?</a:t>
            </a:r>
            <a:endParaRPr lang="en-US" sz="2800" dirty="0" smtClean="0">
              <a:solidFill>
                <a:srgbClr val="FF0000"/>
              </a:solidFill>
              <a:ea typeface="Times New Roman" panose="02020603050405020304" pitchFamily="18" charset="0"/>
              <a:cs typeface="HP001 5H" panose="020B0603050302020204" pitchFamily="34" charset="0"/>
            </a:endParaRPr>
          </a:p>
        </p:txBody>
      </p:sp>
      <p:pic>
        <p:nvPicPr>
          <p:cNvPr id="7" name="VE SINH TRUONG L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6473" y="1223984"/>
            <a:ext cx="10600243" cy="5429250"/>
          </a:xfrm>
          <a:prstGeom prst="rect">
            <a:avLst/>
          </a:prstGeom>
        </p:spPr>
      </p:pic>
    </p:spTree>
    <p:extLst>
      <p:ext uri="{BB962C8B-B14F-4D97-AF65-F5344CB8AC3E}">
        <p14:creationId xmlns:p14="http://schemas.microsoft.com/office/powerpoint/2010/main" val="2970324217"/>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166">
            <a:extLst>
              <a:ext uri="{FF2B5EF4-FFF2-40B4-BE49-F238E27FC236}">
                <a16:creationId xmlns:a16="http://schemas.microsoft.com/office/drawing/2014/main" id="{32C3F5BC-DEC8-42FE-A096-AB14434A1E41}"/>
              </a:ext>
            </a:extLst>
          </p:cNvPr>
          <p:cNvPicPr>
            <a:picLocks noChangeAspect="1"/>
          </p:cNvPicPr>
          <p:nvPr/>
        </p:nvPicPr>
        <p:blipFill>
          <a:blip r:embed="rId2"/>
          <a:stretch>
            <a:fillRect/>
          </a:stretch>
        </p:blipFill>
        <p:spPr>
          <a:xfrm>
            <a:off x="219418" y="3064617"/>
            <a:ext cx="1737567" cy="2758388"/>
          </a:xfrm>
          <a:prstGeom prst="rect">
            <a:avLst/>
          </a:prstGeom>
        </p:spPr>
      </p:pic>
      <p:pic>
        <p:nvPicPr>
          <p:cNvPr id="6" name="3">
            <a:extLst>
              <a:ext uri="{FF2B5EF4-FFF2-40B4-BE49-F238E27FC236}">
                <a16:creationId xmlns:a16="http://schemas.microsoft.com/office/drawing/2014/main" id="{FEBBEC0D-F2AA-4FEC-859D-8E9F93CF67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172" r="6123"/>
          <a:stretch>
            <a:fillRect/>
          </a:stretch>
        </p:blipFill>
        <p:spPr>
          <a:xfrm>
            <a:off x="219418" y="4503028"/>
            <a:ext cx="5503492" cy="2217634"/>
          </a:xfrm>
          <a:prstGeom prst="rect">
            <a:avLst/>
          </a:prstGeom>
        </p:spPr>
      </p:pic>
      <p:pic>
        <p:nvPicPr>
          <p:cNvPr id="7" name="1165">
            <a:extLst>
              <a:ext uri="{FF2B5EF4-FFF2-40B4-BE49-F238E27FC236}">
                <a16:creationId xmlns:a16="http://schemas.microsoft.com/office/drawing/2014/main" id="{D8341300-D21C-4F92-A269-092F7C3E5496}"/>
              </a:ext>
            </a:extLst>
          </p:cNvPr>
          <p:cNvPicPr>
            <a:picLocks noChangeAspect="1"/>
          </p:cNvPicPr>
          <p:nvPr/>
        </p:nvPicPr>
        <p:blipFill>
          <a:blip r:embed="rId4"/>
          <a:stretch>
            <a:fillRect/>
          </a:stretch>
        </p:blipFill>
        <p:spPr>
          <a:xfrm>
            <a:off x="8867299" y="4792177"/>
            <a:ext cx="2963748" cy="1996235"/>
          </a:xfrm>
          <a:prstGeom prst="rect">
            <a:avLst/>
          </a:prstGeom>
        </p:spPr>
      </p:pic>
      <p:graphicFrame>
        <p:nvGraphicFramePr>
          <p:cNvPr id="9" name="Table 8"/>
          <p:cNvGraphicFramePr>
            <a:graphicFrameLocks noGrp="1"/>
          </p:cNvGraphicFramePr>
          <p:nvPr>
            <p:extLst/>
          </p:nvPr>
        </p:nvGraphicFramePr>
        <p:xfrm>
          <a:off x="643220" y="1912757"/>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1249090407"/>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0" name="Rectangle 9"/>
          <p:cNvSpPr/>
          <p:nvPr/>
        </p:nvSpPr>
        <p:spPr>
          <a:xfrm>
            <a:off x="1537847" y="2010181"/>
            <a:ext cx="10654153" cy="923330"/>
          </a:xfrm>
          <a:prstGeom prst="rect">
            <a:avLst/>
          </a:prstGeom>
        </p:spPr>
        <p:txBody>
          <a:bodyPr wrap="square">
            <a:spAutoFit/>
          </a:bodyPr>
          <a:lstStyle/>
          <a:p>
            <a:pPr>
              <a:lnSpc>
                <a:spcPct val="150000"/>
              </a:lnSpc>
            </a:pPr>
            <a:r>
              <a:rPr lang="en-US" sz="3600" err="1" smtClean="0">
                <a:latin typeface="HP001 5H" panose="020B0603050302020204" pitchFamily="34" charset="0"/>
                <a:ea typeface="Times New Roman" panose="02020603050405020304" pitchFamily="18" charset="0"/>
                <a:cs typeface="HP001 5H" panose="020B0603050302020204" pitchFamily="34" charset="0"/>
              </a:rPr>
              <a:t>Thứ</a:t>
            </a:r>
            <a:r>
              <a:rPr lang="en-US" sz="3600" smtClean="0">
                <a:latin typeface="HP001 5H" panose="020B0603050302020204" pitchFamily="34" charset="0"/>
                <a:ea typeface="Times New Roman" panose="02020603050405020304" pitchFamily="18" charset="0"/>
                <a:cs typeface="HP001 5H" panose="020B0603050302020204" pitchFamily="34" charset="0"/>
              </a:rPr>
              <a:t> năm  </a:t>
            </a:r>
            <a:r>
              <a:rPr lang="en-US" sz="3600" err="1" smtClean="0">
                <a:latin typeface="HP001 5H" panose="020B0603050302020204" pitchFamily="34" charset="0"/>
                <a:ea typeface="Times New Roman" panose="02020603050405020304" pitchFamily="18" charset="0"/>
                <a:cs typeface="HP001 5H" panose="020B0603050302020204" pitchFamily="34" charset="0"/>
              </a:rPr>
              <a:t>ngày</a:t>
            </a:r>
            <a:r>
              <a:rPr lang="en-US" sz="3600" smtClean="0">
                <a:latin typeface="HP001 5H" panose="020B0603050302020204" pitchFamily="34" charset="0"/>
                <a:ea typeface="Times New Roman" panose="02020603050405020304" pitchFamily="18" charset="0"/>
                <a:cs typeface="HP001 5H" panose="020B0603050302020204" pitchFamily="34" charset="0"/>
              </a:rPr>
              <a:t> </a:t>
            </a:r>
            <a:r>
              <a:rPr lang="en-US" sz="3600">
                <a:latin typeface="HP001 5H" panose="020B0603050302020204" pitchFamily="34" charset="0"/>
                <a:ea typeface="Times New Roman" panose="02020603050405020304" pitchFamily="18" charset="0"/>
                <a:cs typeface="HP001 5H" panose="020B0603050302020204" pitchFamily="34" charset="0"/>
              </a:rPr>
              <a:t>6</a:t>
            </a:r>
            <a:r>
              <a:rPr lang="en-US" sz="3600" smtClean="0">
                <a:latin typeface="HP001 5H" panose="020B0603050302020204" pitchFamily="34" charset="0"/>
                <a:ea typeface="Times New Roman" panose="02020603050405020304" pitchFamily="18" charset="0"/>
                <a:cs typeface="HP001 5H" panose="020B0603050302020204" pitchFamily="34" charset="0"/>
              </a:rPr>
              <a:t> </a:t>
            </a:r>
            <a:r>
              <a:rPr lang="en-US" sz="3600" err="1" smtClean="0">
                <a:latin typeface="HP001 5H" panose="020B0603050302020204" pitchFamily="34" charset="0"/>
                <a:ea typeface="Times New Roman" panose="02020603050405020304" pitchFamily="18" charset="0"/>
                <a:cs typeface="HP001 5H" panose="020B0603050302020204" pitchFamily="34" charset="0"/>
              </a:rPr>
              <a:t>tháng</a:t>
            </a:r>
            <a:r>
              <a:rPr lang="en-US" sz="3600" smtClean="0">
                <a:latin typeface="HP001 5H" panose="020B0603050302020204" pitchFamily="34" charset="0"/>
                <a:ea typeface="Times New Roman" panose="02020603050405020304" pitchFamily="18" charset="0"/>
                <a:cs typeface="HP001 5H" panose="020B0603050302020204" pitchFamily="34" charset="0"/>
              </a:rPr>
              <a:t> 11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năm</a:t>
            </a:r>
            <a:r>
              <a:rPr lang="en-US" sz="3600" dirty="0" smtClean="0">
                <a:latin typeface="HP001 5H" panose="020B0603050302020204" pitchFamily="34" charset="0"/>
                <a:ea typeface="Times New Roman" panose="02020603050405020304" pitchFamily="18" charset="0"/>
                <a:cs typeface="HP001 5H" panose="020B0603050302020204" pitchFamily="34" charset="0"/>
              </a:rPr>
              <a:t> 2021</a:t>
            </a:r>
            <a:endParaRPr lang="en-US" sz="8800" dirty="0">
              <a:latin typeface="HP001 5H" panose="020B0603050302020204" pitchFamily="34" charset="0"/>
              <a:cs typeface="HP001 5H" panose="020B0603050302020204" pitchFamily="34" charset="0"/>
            </a:endParaRPr>
          </a:p>
        </p:txBody>
      </p:sp>
      <p:graphicFrame>
        <p:nvGraphicFramePr>
          <p:cNvPr id="11" name="Table 10"/>
          <p:cNvGraphicFramePr>
            <a:graphicFrameLocks noGrp="1"/>
          </p:cNvGraphicFramePr>
          <p:nvPr>
            <p:extLst/>
          </p:nvPr>
        </p:nvGraphicFramePr>
        <p:xfrm>
          <a:off x="643218" y="2670838"/>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3325138641"/>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2" name="Table 11"/>
          <p:cNvGraphicFramePr>
            <a:graphicFrameLocks noGrp="1"/>
          </p:cNvGraphicFramePr>
          <p:nvPr>
            <p:extLst/>
          </p:nvPr>
        </p:nvGraphicFramePr>
        <p:xfrm>
          <a:off x="643218" y="3413837"/>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2191956829"/>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3" name="Table 12"/>
          <p:cNvGraphicFramePr>
            <a:graphicFrameLocks noGrp="1"/>
          </p:cNvGraphicFramePr>
          <p:nvPr>
            <p:extLst/>
          </p:nvPr>
        </p:nvGraphicFramePr>
        <p:xfrm>
          <a:off x="643219" y="4156836"/>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2668032976"/>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4" name="Rectangle 13"/>
          <p:cNvSpPr/>
          <p:nvPr/>
        </p:nvSpPr>
        <p:spPr>
          <a:xfrm>
            <a:off x="3542863" y="2784360"/>
            <a:ext cx="5832769" cy="854080"/>
          </a:xfrm>
          <a:prstGeom prst="rect">
            <a:avLst/>
          </a:prstGeom>
        </p:spPr>
        <p:txBody>
          <a:bodyPr wrap="square">
            <a:spAutoFit/>
          </a:bodyPr>
          <a:lstStyle/>
          <a:p>
            <a:pPr>
              <a:lnSpc>
                <a:spcPct val="150000"/>
              </a:lnSpc>
            </a:pPr>
            <a:r>
              <a:rPr lang="en-US" sz="3600" dirty="0" err="1" smtClean="0">
                <a:latin typeface="HP001 5H" panose="020B0603050302020204" pitchFamily="34" charset="0"/>
                <a:ea typeface="Times New Roman" panose="02020603050405020304" pitchFamily="18" charset="0"/>
                <a:cs typeface="HP001 5H" panose="020B0603050302020204" pitchFamily="34" charset="0"/>
              </a:rPr>
              <a:t>Tự</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nhiên</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và</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Xã</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hội</a:t>
            </a:r>
            <a:endParaRPr lang="en-US" sz="8800" dirty="0">
              <a:latin typeface="HP001 5H" panose="020B0603050302020204" pitchFamily="34" charset="0"/>
              <a:cs typeface="HP001 5H" panose="020B0603050302020204" pitchFamily="34" charset="0"/>
            </a:endParaRPr>
          </a:p>
        </p:txBody>
      </p:sp>
      <p:sp>
        <p:nvSpPr>
          <p:cNvPr id="15" name="Rectangle 14"/>
          <p:cNvSpPr/>
          <p:nvPr/>
        </p:nvSpPr>
        <p:spPr>
          <a:xfrm>
            <a:off x="2538976" y="3522708"/>
            <a:ext cx="8919218" cy="923330"/>
          </a:xfrm>
          <a:prstGeom prst="rect">
            <a:avLst/>
          </a:prstGeom>
        </p:spPr>
        <p:txBody>
          <a:bodyPr wrap="square">
            <a:spAutoFit/>
          </a:bodyPr>
          <a:lstStyle/>
          <a:p>
            <a:pPr>
              <a:lnSpc>
                <a:spcPct val="150000"/>
              </a:lnSpc>
            </a:pPr>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Giữ vệ sinh trường học (Tiết </a:t>
            </a:r>
            <a:r>
              <a:rPr lang="en-US" sz="3600" dirty="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1)</a:t>
            </a:r>
          </a:p>
        </p:txBody>
      </p:sp>
    </p:spTree>
    <p:extLst>
      <p:ext uri="{BB962C8B-B14F-4D97-AF65-F5344CB8AC3E}">
        <p14:creationId xmlns:p14="http://schemas.microsoft.com/office/powerpoint/2010/main" val="3221266224"/>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ltLang="en-US" smtClean="0"/>
          </a:p>
        </p:txBody>
      </p:sp>
      <p:pic>
        <p:nvPicPr>
          <p:cNvPr id="11267"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820" t="5327" r="16397" b="45024"/>
          <a:stretch/>
        </p:blipFill>
        <p:spPr>
          <a:xfrm>
            <a:off x="0" y="-26544"/>
            <a:ext cx="12192000" cy="6858000"/>
          </a:xfrm>
        </p:spPr>
      </p:pic>
      <p:sp>
        <p:nvSpPr>
          <p:cNvPr id="11268" name="TextBox 1"/>
          <p:cNvSpPr txBox="1">
            <a:spLocks noChangeArrowheads="1"/>
          </p:cNvSpPr>
          <p:nvPr/>
        </p:nvSpPr>
        <p:spPr bwMode="auto">
          <a:xfrm>
            <a:off x="2514600" y="329555"/>
            <a:ext cx="6400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ctr">
              <a:lnSpc>
                <a:spcPct val="150000"/>
              </a:lnSpc>
            </a:pPr>
            <a:r>
              <a:rPr lang="en-US" altLang="en-US" sz="4000" b="1" smtClean="0">
                <a:solidFill>
                  <a:srgbClr val="FFC000"/>
                </a:solidFill>
                <a:latin typeface="HP001 4 hàng" panose="020B0603050302020204" pitchFamily="34" charset="0"/>
              </a:rPr>
              <a:t>Yêu cầu cần đạt</a:t>
            </a:r>
            <a:endParaRPr lang="en-US" altLang="en-US" sz="4000" b="1" dirty="0">
              <a:solidFill>
                <a:srgbClr val="FFC000"/>
              </a:solidFill>
              <a:latin typeface="HP001 4 hàng" panose="020B0603050302020204" pitchFamily="34" charset="0"/>
            </a:endParaRPr>
          </a:p>
        </p:txBody>
      </p:sp>
      <p:sp>
        <p:nvSpPr>
          <p:cNvPr id="6" name="Rectangle 5"/>
          <p:cNvSpPr>
            <a:spLocks noChangeArrowheads="1"/>
          </p:cNvSpPr>
          <p:nvPr/>
        </p:nvSpPr>
        <p:spPr bwMode="auto">
          <a:xfrm>
            <a:off x="673893" y="1219715"/>
            <a:ext cx="1084421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nSpc>
                <a:spcPct val="150000"/>
              </a:lnSpc>
            </a:pPr>
            <a:r>
              <a:rPr lang="en-US" sz="2800" b="1" i="1" dirty="0">
                <a:solidFill>
                  <a:schemeClr val="bg1"/>
                </a:solidFill>
                <a:latin typeface="Times New Roman" panose="02020603050405020304" pitchFamily="18" charset="0"/>
                <a:ea typeface="Times New Roman" panose="02020603050405020304" pitchFamily="18" charset="0"/>
              </a:rPr>
              <a:t>1. </a:t>
            </a:r>
            <a:r>
              <a:rPr lang="vi-VN" sz="2800" b="1" dirty="0">
                <a:solidFill>
                  <a:schemeClr val="bg1"/>
                </a:solidFill>
                <a:latin typeface="Times New Roman" panose="02020603050405020304" pitchFamily="18" charset="0"/>
                <a:ea typeface="Times New Roman" panose="02020603050405020304" pitchFamily="18" charset="0"/>
              </a:rPr>
              <a:t>Học sinh thực hiện được các việc:</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smtClean="0">
                <a:solidFill>
                  <a:schemeClr val="bg1"/>
                </a:solidFill>
                <a:latin typeface="Times New Roman" panose="02020603050405020304" pitchFamily="18" charset="0"/>
                <a:cs typeface="Times New Roman" panose="02020603050405020304" pitchFamily="18" charset="0"/>
              </a:rPr>
              <a:t>   - Giữ vệ sinh trường lớp khi tham gia các hoạt động ở trường.</a:t>
            </a:r>
          </a:p>
          <a:p>
            <a:r>
              <a:rPr lang="en-US" sz="2800" smtClean="0">
                <a:solidFill>
                  <a:schemeClr val="bg1"/>
                </a:solidFill>
                <a:latin typeface="Times New Roman" panose="02020603050405020304" pitchFamily="18" charset="0"/>
                <a:cs typeface="Times New Roman" panose="02020603050405020304" pitchFamily="18" charset="0"/>
              </a:rPr>
              <a:t>   - Chia sẻ cảm nghĩ của bản thân sau khi tham gia các hoạt động giữ vệ sinh, làm đẹp trường lớp.</a:t>
            </a:r>
            <a:endParaRPr lang="en-US" sz="2800">
              <a:solidFill>
                <a:schemeClr val="bg1"/>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673893" y="3397116"/>
            <a:ext cx="108442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sz="2800" b="1" i="1" dirty="0">
                <a:solidFill>
                  <a:schemeClr val="bg1"/>
                </a:solidFill>
                <a:latin typeface="Times New Roman" panose="02020603050405020304" pitchFamily="18" charset="0"/>
                <a:ea typeface="Times New Roman" panose="02020603050405020304" pitchFamily="18" charset="0"/>
              </a:rPr>
              <a:t>2. </a:t>
            </a:r>
            <a:r>
              <a:rPr lang="vi-VN" sz="2800" b="1" dirty="0">
                <a:solidFill>
                  <a:schemeClr val="bg1"/>
                </a:solidFill>
                <a:latin typeface="Times New Roman" panose="02020603050405020304" pitchFamily="18" charset="0"/>
                <a:ea typeface="Times New Roman" panose="02020603050405020304" pitchFamily="18" charset="0"/>
              </a:rPr>
              <a:t>Học sinh vận dụn</a:t>
            </a:r>
            <a:r>
              <a:rPr lang="en-US" sz="2800" b="1" dirty="0" smtClean="0">
                <a:solidFill>
                  <a:schemeClr val="bg1"/>
                </a:solidFill>
                <a:latin typeface="Times New Roman" panose="02020603050405020304" pitchFamily="18" charset="0"/>
                <a:ea typeface="Times New Roman" panose="02020603050405020304" pitchFamily="18" charset="0"/>
              </a:rPr>
              <a:t>g</a:t>
            </a:r>
            <a:r>
              <a:rPr lang="en-US" sz="2800" b="1" smtClean="0">
                <a:solidFill>
                  <a:schemeClr val="bg1"/>
                </a:solidFill>
                <a:latin typeface="Times New Roman" panose="02020603050405020304" pitchFamily="18" charset="0"/>
                <a:ea typeface="Times New Roman" panose="02020603050405020304" pitchFamily="18" charset="0"/>
              </a:rPr>
              <a:t>: L</a:t>
            </a:r>
            <a:r>
              <a:rPr lang="en-US" sz="2800" smtClean="0">
                <a:solidFill>
                  <a:schemeClr val="bg1"/>
                </a:solidFill>
                <a:latin typeface="Times New Roman" panose="02020603050405020304" pitchFamily="18" charset="0"/>
                <a:cs typeface="Times New Roman" panose="02020603050405020304" pitchFamily="18" charset="0"/>
              </a:rPr>
              <a:t>àm  được một số công việc giữ vệ sinh trường lớp.</a:t>
            </a:r>
            <a:endParaRPr lang="en-US" sz="280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673892" y="4497299"/>
            <a:ext cx="10844213" cy="954107"/>
          </a:xfrm>
          <a:prstGeom prst="rect">
            <a:avLst/>
          </a:prstGeom>
        </p:spPr>
        <p:txBody>
          <a:bodyPr wrap="square">
            <a:spAutoFit/>
          </a:bodyPr>
          <a:lstStyle/>
          <a:p>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 sinh hình thành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a:t>
            </a:r>
            <a:r>
              <a:rPr lang="en-US" sz="2800" b="1" dirty="0" err="1" smtClean="0">
                <a:solidFill>
                  <a:schemeClr val="bg1"/>
                </a:solidFill>
                <a:latin typeface="Times New Roman" panose="02020603050405020304" pitchFamily="18" charset="0"/>
                <a:cs typeface="Times New Roman" panose="02020603050405020304" pitchFamily="18" charset="0"/>
              </a:rPr>
              <a:t>ăng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giải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quyết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phẩm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chỉ</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98234450"/>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grpSp>
        <p:nvGrpSpPr>
          <p:cNvPr id="10" name="Group 4"/>
          <p:cNvGrpSpPr>
            <a:grpSpLocks noChangeAspect="1"/>
          </p:cNvGrpSpPr>
          <p:nvPr/>
        </p:nvGrpSpPr>
        <p:grpSpPr bwMode="auto">
          <a:xfrm flipV="1">
            <a:off x="1582793" y="582113"/>
            <a:ext cx="1348689" cy="1702191"/>
            <a:chOff x="1308" y="1009"/>
            <a:chExt cx="1001" cy="1033"/>
          </a:xfrm>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组合 3"/>
          <p:cNvGrpSpPr/>
          <p:nvPr/>
        </p:nvGrpSpPr>
        <p:grpSpPr>
          <a:xfrm>
            <a:off x="2712405" y="1635496"/>
            <a:ext cx="5904018" cy="1021686"/>
            <a:chOff x="6323" y="4145"/>
            <a:chExt cx="6393" cy="685"/>
          </a:xfrm>
        </p:grpSpPr>
        <p:sp>
          <p:nvSpPr>
            <p:cNvPr id="27" name="任意多边形 18"/>
            <p:cNvSpPr/>
            <p:nvPr/>
          </p:nvSpPr>
          <p:spPr>
            <a:xfrm>
              <a:off x="6323" y="4330"/>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9"/>
            <p:cNvSpPr txBox="1"/>
            <p:nvPr/>
          </p:nvSpPr>
          <p:spPr>
            <a:xfrm>
              <a:off x="6456" y="4145"/>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3307009786"/>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4"/>
          <a:stretch>
            <a:fillRect/>
          </a:stretch>
        </p:blipFill>
        <p:spPr>
          <a:xfrm>
            <a:off x="6286500" y="365125"/>
            <a:ext cx="5905500" cy="6115050"/>
          </a:xfrm>
          <a:prstGeom prst="rect">
            <a:avLst/>
          </a:prstGeom>
        </p:spPr>
      </p:pic>
      <p:sp>
        <p:nvSpPr>
          <p:cNvPr id="7" name="Vertical Scroll 6"/>
          <p:cNvSpPr/>
          <p:nvPr/>
        </p:nvSpPr>
        <p:spPr>
          <a:xfrm>
            <a:off x="144462" y="3516952"/>
            <a:ext cx="5799139" cy="2971799"/>
          </a:xfrm>
          <a:prstGeom prst="verticalScroll">
            <a:avLst/>
          </a:prstGeom>
          <a:gradFill>
            <a:gsLst>
              <a:gs pos="51000">
                <a:srgbClr val="002060"/>
              </a:gs>
              <a:gs pos="15000">
                <a:srgbClr val="92D050"/>
              </a:gs>
              <a:gs pos="90000">
                <a:schemeClr val="accent4">
                  <a:lumMod val="30000"/>
                  <a:lumOff val="70000"/>
                </a:scheme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t>Khung cảnh sân trường sau buổi sinh </a:t>
            </a:r>
            <a:r>
              <a:rPr lang="en-US" sz="2800" smtClean="0"/>
              <a:t>hoạt có nhiều giấy rác vứt ngổn ngang, ghế chưa được thu dọn… Nhìn sân trường lúc này, ta cảm thấy rất bừa bộn và mất mĩ quan .</a:t>
            </a:r>
            <a:endParaRPr lang="en-US" sz="2800"/>
          </a:p>
        </p:txBody>
      </p:sp>
      <p:sp>
        <p:nvSpPr>
          <p:cNvPr id="2" name="Cloud Callout 1"/>
          <p:cNvSpPr/>
          <p:nvPr/>
        </p:nvSpPr>
        <p:spPr>
          <a:xfrm>
            <a:off x="-484187" y="221059"/>
            <a:ext cx="6327775" cy="2939257"/>
          </a:xfrm>
          <a:prstGeom prst="cloudCallout">
            <a:avLst>
              <a:gd name="adj1" fmla="val 53443"/>
              <a:gd name="adj2" fmla="val 54048"/>
            </a:avLst>
          </a:prstGeom>
          <a:gradFill>
            <a:gsLst>
              <a:gs pos="72000">
                <a:srgbClr val="FF0000"/>
              </a:gs>
              <a:gs pos="52000">
                <a:srgbClr val="FFC000"/>
              </a:gs>
              <a:gs pos="0">
                <a:srgbClr val="92D050"/>
              </a:gs>
              <a:gs pos="92000">
                <a:schemeClr val="accent4">
                  <a:lumMod val="30000"/>
                  <a:lumOff val="70000"/>
                </a:schemeClr>
              </a:gs>
            </a:gsLst>
            <a:lin ang="2700000" scaled="1"/>
          </a:gra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ysClr val="windowText" lastClr="000000"/>
                </a:solidFill>
              </a:rPr>
              <a:t>+ Em </a:t>
            </a:r>
            <a:r>
              <a:rPr lang="en-US" sz="2400">
                <a:solidFill>
                  <a:sysClr val="windowText" lastClr="000000"/>
                </a:solidFill>
              </a:rPr>
              <a:t>có nhận xét gì khi nhìn thấy khung cảnh sân trường sau buổi sinh hoạt dưới cờ như hình bên</a:t>
            </a:r>
            <a:r>
              <a:rPr lang="en-US" sz="2400" smtClean="0">
                <a:solidFill>
                  <a:sysClr val="windowText" lastClr="000000"/>
                </a:solidFill>
              </a:rPr>
              <a:t>?</a:t>
            </a:r>
          </a:p>
          <a:p>
            <a:pPr algn="just"/>
            <a:r>
              <a:rPr lang="en-US" sz="2400" smtClean="0">
                <a:solidFill>
                  <a:sysClr val="windowText" lastClr="000000"/>
                </a:solidFill>
              </a:rPr>
              <a:t>+ Nhìn hình ảnh này, em có suy nghĩ gì?</a:t>
            </a:r>
            <a:endParaRPr lang="en-US" sz="2400">
              <a:solidFill>
                <a:sysClr val="windowText" lastClr="0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grpSp>
        <p:nvGrpSpPr>
          <p:cNvPr id="10" name="Group 4"/>
          <p:cNvGrpSpPr>
            <a:grpSpLocks noChangeAspect="1"/>
          </p:cNvGrpSpPr>
          <p:nvPr/>
        </p:nvGrpSpPr>
        <p:grpSpPr bwMode="auto">
          <a:xfrm flipV="1">
            <a:off x="1107082" y="522950"/>
            <a:ext cx="1997526" cy="2521093"/>
            <a:chOff x="1308" y="1009"/>
            <a:chExt cx="1001" cy="1033"/>
          </a:xfrm>
          <a:solidFill>
            <a:schemeClr val="accent2"/>
          </a:solidFill>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组合 3"/>
          <p:cNvGrpSpPr/>
          <p:nvPr/>
        </p:nvGrpSpPr>
        <p:grpSpPr>
          <a:xfrm>
            <a:off x="2084079" y="2359467"/>
            <a:ext cx="6814458" cy="1340870"/>
            <a:chOff x="6555" y="5200"/>
            <a:chExt cx="6560" cy="899"/>
          </a:xfrm>
        </p:grpSpPr>
        <p:sp>
          <p:nvSpPr>
            <p:cNvPr id="27" name="任意多边形 18"/>
            <p:cNvSpPr/>
            <p:nvPr/>
          </p:nvSpPr>
          <p:spPr>
            <a:xfrm>
              <a:off x="6555" y="5599"/>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9"/>
            <p:cNvSpPr txBox="1"/>
            <p:nvPr/>
          </p:nvSpPr>
          <p:spPr>
            <a:xfrm>
              <a:off x="6855" y="5200"/>
              <a:ext cx="6260" cy="6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 khám</a:t>
              </a:r>
              <a:r>
                <a:rPr kumimoji="0" lang="en-US" altLang="zh-CN" sz="5400" b="0"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phá</a:t>
              </a:r>
            </a:p>
          </p:txBody>
        </p:sp>
      </p:grpSp>
    </p:spTree>
    <p:extLst>
      <p:ext uri="{BB962C8B-B14F-4D97-AF65-F5344CB8AC3E}">
        <p14:creationId xmlns:p14="http://schemas.microsoft.com/office/powerpoint/2010/main" val="3506175237"/>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p:cNvPicPr>
            <a:picLocks noChangeAspect="1"/>
          </p:cNvPicPr>
          <p:nvPr/>
        </p:nvPicPr>
        <p:blipFill>
          <a:blip r:embed="rId2"/>
          <a:stretch>
            <a:fillRect/>
          </a:stretch>
        </p:blipFill>
        <p:spPr>
          <a:xfrm>
            <a:off x="6156230" y="203200"/>
            <a:ext cx="5116364" cy="3019541"/>
          </a:xfrm>
          <a:prstGeom prst="rect">
            <a:avLst/>
          </a:prstGeom>
        </p:spPr>
      </p:pic>
      <p:pic>
        <p:nvPicPr>
          <p:cNvPr id="4" name="Content Placeholder 3"/>
          <p:cNvPicPr>
            <a:picLocks noChangeAspect="1"/>
          </p:cNvPicPr>
          <p:nvPr/>
        </p:nvPicPr>
        <p:blipFill>
          <a:blip r:embed="rId3"/>
          <a:stretch>
            <a:fillRect/>
          </a:stretch>
        </p:blipFill>
        <p:spPr>
          <a:xfrm>
            <a:off x="558130" y="3623293"/>
            <a:ext cx="5030800" cy="2939141"/>
          </a:xfrm>
          <a:prstGeom prst="rect">
            <a:avLst/>
          </a:prstGeom>
        </p:spPr>
      </p:pic>
      <p:grpSp>
        <p:nvGrpSpPr>
          <p:cNvPr id="8" name="Group 7"/>
          <p:cNvGrpSpPr/>
          <p:nvPr/>
        </p:nvGrpSpPr>
        <p:grpSpPr>
          <a:xfrm>
            <a:off x="6156230" y="3542893"/>
            <a:ext cx="5116364" cy="3019541"/>
            <a:chOff x="193387" y="893648"/>
            <a:chExt cx="5625522" cy="3063986"/>
          </a:xfrm>
        </p:grpSpPr>
        <p:pic>
          <p:nvPicPr>
            <p:cNvPr id="2" name="Content Placeholder 3"/>
            <p:cNvPicPr>
              <a:picLocks noChangeAspect="1"/>
            </p:cNvPicPr>
            <p:nvPr/>
          </p:nvPicPr>
          <p:blipFill>
            <a:blip r:embed="rId4"/>
            <a:stretch>
              <a:fillRect/>
            </a:stretch>
          </p:blipFill>
          <p:spPr>
            <a:xfrm>
              <a:off x="193387" y="893648"/>
              <a:ext cx="5625522" cy="3019541"/>
            </a:xfrm>
            <a:prstGeom prst="rect">
              <a:avLst/>
            </a:prstGeom>
          </p:spPr>
        </p:pic>
        <p:sp>
          <p:nvSpPr>
            <p:cNvPr id="7" name="Oval 6"/>
            <p:cNvSpPr/>
            <p:nvPr/>
          </p:nvSpPr>
          <p:spPr>
            <a:xfrm>
              <a:off x="2871791" y="3629023"/>
              <a:ext cx="328611" cy="328611"/>
            </a:xfrm>
            <a:prstGeom prst="ellipse">
              <a:avLst/>
            </a:prstGeom>
            <a:solidFill>
              <a:schemeClr val="accent4">
                <a:lumMod val="60000"/>
                <a:lumOff val="4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endParaRPr lang="en-US">
                <a:solidFill>
                  <a:schemeClr val="tx1"/>
                </a:solidFill>
              </a:endParaRPr>
            </a:p>
          </p:txBody>
        </p:sp>
      </p:grpSp>
      <p:grpSp>
        <p:nvGrpSpPr>
          <p:cNvPr id="10" name="Group 9"/>
          <p:cNvGrpSpPr/>
          <p:nvPr/>
        </p:nvGrpSpPr>
        <p:grpSpPr>
          <a:xfrm>
            <a:off x="558130" y="145143"/>
            <a:ext cx="5030800" cy="3101526"/>
            <a:chOff x="6329159" y="4045526"/>
            <a:chExt cx="5571895" cy="2867310"/>
          </a:xfrm>
        </p:grpSpPr>
        <p:pic>
          <p:nvPicPr>
            <p:cNvPr id="5" name="Picture 4"/>
            <p:cNvPicPr>
              <a:picLocks noChangeAspect="1"/>
            </p:cNvPicPr>
            <p:nvPr/>
          </p:nvPicPr>
          <p:blipFill>
            <a:blip r:embed="rId5"/>
            <a:stretch>
              <a:fillRect/>
            </a:stretch>
          </p:blipFill>
          <p:spPr>
            <a:xfrm>
              <a:off x="6329159" y="4045526"/>
              <a:ext cx="5571895" cy="2812473"/>
            </a:xfrm>
            <a:prstGeom prst="rect">
              <a:avLst/>
            </a:prstGeom>
          </p:spPr>
        </p:pic>
        <p:sp>
          <p:nvSpPr>
            <p:cNvPr id="9" name="Oval 8"/>
            <p:cNvSpPr/>
            <p:nvPr/>
          </p:nvSpPr>
          <p:spPr>
            <a:xfrm>
              <a:off x="9115107" y="6583904"/>
              <a:ext cx="328932" cy="328932"/>
            </a:xfrm>
            <a:prstGeom prst="ellipse">
              <a:avLst/>
            </a:prstGeom>
            <a:solidFill>
              <a:schemeClr val="accent4">
                <a:lumMod val="60000"/>
                <a:lumOff val="4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1</a:t>
              </a:r>
              <a:endParaRPr lang="en-US">
                <a:solidFill>
                  <a:schemeClr val="tx1"/>
                </a:solidFill>
              </a:endParaRPr>
            </a:p>
          </p:txBody>
        </p:sp>
      </p:grpSp>
      <p:pic>
        <p:nvPicPr>
          <p:cNvPr id="14" name="Picture 13"/>
          <p:cNvPicPr>
            <a:picLocks noChangeAspect="1"/>
          </p:cNvPicPr>
          <p:nvPr/>
        </p:nvPicPr>
        <p:blipFill>
          <a:blip r:embed="rId6"/>
          <a:stretch>
            <a:fillRect/>
          </a:stretch>
        </p:blipFill>
        <p:spPr>
          <a:xfrm>
            <a:off x="233130" y="145143"/>
            <a:ext cx="10711600" cy="6535478"/>
          </a:xfrm>
          <a:prstGeom prst="rect">
            <a:avLst/>
          </a:prstGeom>
        </p:spPr>
      </p:pic>
    </p:spTree>
    <p:extLst>
      <p:ext uri="{BB962C8B-B14F-4D97-AF65-F5344CB8AC3E}">
        <p14:creationId xmlns:p14="http://schemas.microsoft.com/office/powerpoint/2010/main" val="650459891"/>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640</Words>
  <Application>Microsoft Office PowerPoint</Application>
  <PresentationFormat>Widescreen</PresentationFormat>
  <Paragraphs>82</Paragraphs>
  <Slides>28</Slides>
  <Notes>14</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Microsoft YaHei</vt:lpstr>
      <vt:lpstr>宋体</vt:lpstr>
      <vt:lpstr>宋体</vt:lpstr>
      <vt:lpstr>Arial</vt:lpstr>
      <vt:lpstr>Arial Rounded MT Bold</vt:lpstr>
      <vt:lpstr>Arial-Rounded</vt:lpstr>
      <vt:lpstr>Calibri</vt:lpstr>
      <vt:lpstr>Calibri Light</vt:lpstr>
      <vt:lpstr>等线</vt:lpstr>
      <vt:lpstr>HP001 4 hàng</vt:lpstr>
      <vt:lpstr>HP001 5H</vt:lpstr>
      <vt:lpstr>Times New Roman</vt:lpstr>
      <vt:lpstr>字魂59号-创粗黑</vt:lpstr>
      <vt:lpstr>2_Office Theme</vt:lpstr>
      <vt:lpstr>Office 主题</vt:lpstr>
      <vt:lpstr>3_Office Theme</vt:lpstr>
      <vt:lpstr>1_Office Theme</vt:lpstr>
      <vt:lpstr>Chào mừng các em đến với tiết Tự nhiên xã hội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Windows User</cp:lastModifiedBy>
  <cp:revision>25</cp:revision>
  <dcterms:created xsi:type="dcterms:W3CDTF">2021-06-03T08:15:20Z</dcterms:created>
  <dcterms:modified xsi:type="dcterms:W3CDTF">2021-11-03T17:03:42Z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