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674" r:id="rId2"/>
    <p:sldMasterId id="2147483686" r:id="rId3"/>
    <p:sldMasterId id="2147483699" r:id="rId4"/>
  </p:sldMasterIdLst>
  <p:notesMasterIdLst>
    <p:notesMasterId r:id="rId26"/>
  </p:notesMasterIdLst>
  <p:sldIdLst>
    <p:sldId id="296" r:id="rId5"/>
    <p:sldId id="262" r:id="rId6"/>
    <p:sldId id="330" r:id="rId7"/>
    <p:sldId id="303" r:id="rId8"/>
    <p:sldId id="304" r:id="rId9"/>
    <p:sldId id="306" r:id="rId10"/>
    <p:sldId id="316" r:id="rId11"/>
    <p:sldId id="317" r:id="rId12"/>
    <p:sldId id="315" r:id="rId13"/>
    <p:sldId id="318" r:id="rId14"/>
    <p:sldId id="323" r:id="rId15"/>
    <p:sldId id="322" r:id="rId16"/>
    <p:sldId id="321" r:id="rId17"/>
    <p:sldId id="324" r:id="rId18"/>
    <p:sldId id="320" r:id="rId19"/>
    <p:sldId id="326" r:id="rId20"/>
    <p:sldId id="327" r:id="rId21"/>
    <p:sldId id="329" r:id="rId22"/>
    <p:sldId id="311" r:id="rId23"/>
    <p:sldId id="313"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58" d="100"/>
          <a:sy n="58" d="100"/>
        </p:scale>
        <p:origin x="1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638900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4006279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mtClean="0"/>
              <a:t>Kết</a:t>
            </a:r>
            <a:r>
              <a:rPr lang="en-US" baseline="0" smtClean="0"/>
              <a:t> nối tri thức với cuộc sống</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4129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13</a:t>
            </a:fld>
            <a:endParaRPr lang="en-US"/>
          </a:p>
        </p:txBody>
      </p:sp>
    </p:spTree>
    <p:extLst>
      <p:ext uri="{BB962C8B-B14F-4D97-AF65-F5344CB8AC3E}">
        <p14:creationId xmlns:p14="http://schemas.microsoft.com/office/powerpoint/2010/main" val="96675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120231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3898504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extLst>
      <p:ext uri="{BB962C8B-B14F-4D97-AF65-F5344CB8AC3E}">
        <p14:creationId xmlns:p14="http://schemas.microsoft.com/office/powerpoint/2010/main" val="3009577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2022/11/17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95418457"/>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70671078"/>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48657377"/>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3490"/>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t>11/17/2022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91328684"/>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74276804"/>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13257449"/>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71894264"/>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25884685"/>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85503988"/>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92481935"/>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3898278"/>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796027"/>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2022/11/17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2022/11/17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2022/11/17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2022/11/17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2022/11/17</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4"/>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11/17/2022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32560624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661" r:id="rId14"/>
  </p:sldLayoutIdLst>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37.xml"/><Relationship Id="rId7" Type="http://schemas.openxmlformats.org/officeDocument/2006/relationships/image" Target="../media/image24.jpg"/><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g"/><Relationship Id="rId11" Type="http://schemas.openxmlformats.org/officeDocument/2006/relationships/image" Target="../media/image28.jpe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13.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g"/><Relationship Id="rId18" Type="http://schemas.openxmlformats.org/officeDocument/2006/relationships/image" Target="../media/image42.gif"/><Relationship Id="rId3" Type="http://schemas.openxmlformats.org/officeDocument/2006/relationships/audio" Target="../media/media1.mp3"/><Relationship Id="rId7" Type="http://schemas.openxmlformats.org/officeDocument/2006/relationships/image" Target="../media/image31.jpg"/><Relationship Id="rId12" Type="http://schemas.openxmlformats.org/officeDocument/2006/relationships/image" Target="../media/image36.jpg"/><Relationship Id="rId17" Type="http://schemas.openxmlformats.org/officeDocument/2006/relationships/image" Target="../media/image41.jpg"/><Relationship Id="rId2" Type="http://schemas.microsoft.com/office/2007/relationships/media" Target="../media/media1.mp3"/><Relationship Id="rId16" Type="http://schemas.openxmlformats.org/officeDocument/2006/relationships/image" Target="../media/image40.jpg"/><Relationship Id="rId1" Type="http://schemas.openxmlformats.org/officeDocument/2006/relationships/tags" Target="../tags/tag1.xml"/><Relationship Id="rId6" Type="http://schemas.openxmlformats.org/officeDocument/2006/relationships/image" Target="../media/image30.jpg"/><Relationship Id="rId11" Type="http://schemas.openxmlformats.org/officeDocument/2006/relationships/image" Target="../media/image35.jpeg"/><Relationship Id="rId5" Type="http://schemas.openxmlformats.org/officeDocument/2006/relationships/notesSlide" Target="../notesSlides/notesSlide4.xml"/><Relationship Id="rId15" Type="http://schemas.openxmlformats.org/officeDocument/2006/relationships/image" Target="../media/image39.jpg"/><Relationship Id="rId10" Type="http://schemas.openxmlformats.org/officeDocument/2006/relationships/image" Target="../media/image34.jpg"/><Relationship Id="rId19" Type="http://schemas.openxmlformats.org/officeDocument/2006/relationships/image" Target="../media/image29.png"/><Relationship Id="rId4" Type="http://schemas.openxmlformats.org/officeDocument/2006/relationships/slideLayout" Target="../slideLayouts/slideLayout35.xml"/><Relationship Id="rId9" Type="http://schemas.openxmlformats.org/officeDocument/2006/relationships/image" Target="../media/image33.jpg"/><Relationship Id="rId14" Type="http://schemas.openxmlformats.org/officeDocument/2006/relationships/image" Target="../media/image38.jp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35.xml"/><Relationship Id="rId7" Type="http://schemas.openxmlformats.org/officeDocument/2006/relationships/image" Target="../media/image4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jpg"/><Relationship Id="rId11" Type="http://schemas.openxmlformats.org/officeDocument/2006/relationships/image" Target="../media/image29.pn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image" Target="../media/image43.jpeg"/><Relationship Id="rId9" Type="http://schemas.openxmlformats.org/officeDocument/2006/relationships/image" Target="../media/image48.jp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45.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716366" y="1099474"/>
            <a:ext cx="7381060" cy="3161630"/>
          </a:xfrm>
        </p:spPr>
        <p:txBody>
          <a:bodyPr>
            <a:prstTxWarp prst="textCurveDown">
              <a:avLst/>
            </a:prstTxWarp>
            <a:normAutofit/>
          </a:bodyPr>
          <a:lstStyle/>
          <a:p>
            <a:r>
              <a:rPr lang="en-US" sz="4800" b="1" dirty="0" err="1">
                <a:solidFill>
                  <a:srgbClr val="0070C0"/>
                </a:solidFill>
                <a:latin typeface="Arial-Rounded" panose="020B0500000000000000" pitchFamily="34" charset="0"/>
                <a:cs typeface="Arial-Rounded" panose="020B0500000000000000" pitchFamily="34" charset="0"/>
                <a:sym typeface="+mn-ea"/>
              </a:rPr>
              <a:t>Chào</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mừng</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các</a:t>
            </a:r>
            <a:r>
              <a:rPr lang="en-US" sz="4800" b="1" dirty="0">
                <a:solidFill>
                  <a:srgbClr val="0070C0"/>
                </a:solidFill>
                <a:latin typeface="Arial-Rounded" panose="020B0500000000000000" pitchFamily="34" charset="0"/>
                <a:cs typeface="Arial-Rounded" panose="020B0500000000000000" pitchFamily="34" charset="0"/>
                <a:sym typeface="+mn-ea"/>
              </a:rPr>
              <a:t> em </a:t>
            </a:r>
            <a:r>
              <a:rPr lang="en-US" sz="4800" b="1" dirty="0" err="1">
                <a:solidFill>
                  <a:srgbClr val="0070C0"/>
                </a:solidFill>
                <a:latin typeface="Arial-Rounded" panose="020B0500000000000000" pitchFamily="34" charset="0"/>
                <a:cs typeface="Arial-Rounded" panose="020B0500000000000000" pitchFamily="34" charset="0"/>
                <a:sym typeface="+mn-ea"/>
              </a:rPr>
              <a:t>đến</a:t>
            </a:r>
            <a:r>
              <a:rPr lang="en-US" sz="4800" b="1" dirty="0">
                <a:solidFill>
                  <a:srgbClr val="0070C0"/>
                </a:solidFill>
                <a:latin typeface="Arial-Rounded" panose="020B0500000000000000" pitchFamily="34" charset="0"/>
                <a:cs typeface="Arial-Rounded" panose="020B0500000000000000" pitchFamily="34" charset="0"/>
                <a:sym typeface="+mn-ea"/>
              </a:rPr>
              <a:t> </a:t>
            </a:r>
            <a:r>
              <a:rPr lang="en-US" sz="4800" b="1" dirty="0" err="1">
                <a:solidFill>
                  <a:srgbClr val="0070C0"/>
                </a:solidFill>
                <a:latin typeface="Arial-Rounded" panose="020B0500000000000000" pitchFamily="34" charset="0"/>
                <a:cs typeface="Arial-Rounded" panose="020B0500000000000000" pitchFamily="34" charset="0"/>
                <a:sym typeface="+mn-ea"/>
              </a:rPr>
              <a:t>với</a:t>
            </a:r>
            <a:r>
              <a:rPr lang="en-US" sz="4800" b="1" dirty="0">
                <a:solidFill>
                  <a:srgbClr val="0070C0"/>
                </a:solidFill>
                <a:latin typeface="Arial-Rounded" panose="020B0500000000000000" pitchFamily="34" charset="0"/>
                <a:cs typeface="Arial-Rounded" panose="020B0500000000000000" pitchFamily="34" charset="0"/>
                <a:sym typeface="+mn-ea"/>
              </a:rPr>
              <a:t> </a:t>
            </a:r>
            <a:r>
              <a:rPr lang="vi-VN" sz="4800" b="1" dirty="0">
                <a:solidFill>
                  <a:srgbClr val="0070C0"/>
                </a:solidFill>
                <a:latin typeface="Arial-Rounded" panose="020B0500000000000000" pitchFamily="34" charset="0"/>
                <a:cs typeface="Arial-Rounded" panose="020B0500000000000000" pitchFamily="34" charset="0"/>
                <a:sym typeface="+mn-ea"/>
              </a:rPr>
              <a:t>tiết</a:t>
            </a:r>
            <a:r>
              <a:rPr lang="en-US" altLang="vi-VN" sz="4800" b="1" dirty="0">
                <a:solidFill>
                  <a:srgbClr val="0070C0"/>
                </a:solidFill>
                <a:latin typeface="Arial-Rounded" panose="020B0500000000000000" pitchFamily="34" charset="0"/>
                <a:cs typeface="Arial-Rounded" panose="020B0500000000000000" pitchFamily="34" charset="0"/>
                <a:sym typeface="+mn-ea"/>
              </a:rPr>
              <a:t> Tự nhiên xã hội - Lớp 2</a:t>
            </a:r>
          </a:p>
        </p:txBody>
      </p:sp>
    </p:spTree>
    <p:extLst>
      <p:ext uri="{BB962C8B-B14F-4D97-AF65-F5344CB8AC3E}">
        <p14:creationId xmlns:p14="http://schemas.microsoft.com/office/powerpoint/2010/main" val="1558076349"/>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51965" y="160361"/>
            <a:ext cx="8892223" cy="81153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smtClean="0"/>
              <a:t>2. Triển </a:t>
            </a:r>
            <a:r>
              <a:rPr lang="en-US" sz="3200"/>
              <a:t>lãm tranh, ảnh về một số sự kiện ở trường.</a:t>
            </a:r>
          </a:p>
        </p:txBody>
      </p:sp>
      <p:pic>
        <p:nvPicPr>
          <p:cNvPr id="3" name="Content Placeholder 4"/>
          <p:cNvPicPr>
            <a:picLocks noChangeAspect="1"/>
          </p:cNvPicPr>
          <p:nvPr/>
        </p:nvPicPr>
        <p:blipFill>
          <a:blip r:embed="rId2"/>
          <a:stretch>
            <a:fillRect/>
          </a:stretch>
        </p:blipFill>
        <p:spPr>
          <a:xfrm>
            <a:off x="1" y="1161732"/>
            <a:ext cx="5500688" cy="552481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713" y="1095216"/>
            <a:ext cx="6491287" cy="5657850"/>
          </a:xfrm>
          <a:prstGeom prst="rect">
            <a:avLst/>
          </a:prstGeom>
        </p:spPr>
      </p:pic>
      <p:sp>
        <p:nvSpPr>
          <p:cNvPr id="5" name="TextBox 4"/>
          <p:cNvSpPr txBox="1"/>
          <p:nvPr/>
        </p:nvSpPr>
        <p:spPr>
          <a:xfrm>
            <a:off x="5915025" y="1300163"/>
            <a:ext cx="6477000" cy="954107"/>
          </a:xfrm>
          <a:prstGeom prst="rect">
            <a:avLst/>
          </a:prstGeom>
          <a:noFill/>
        </p:spPr>
        <p:txBody>
          <a:bodyPr wrap="square" rtlCol="0">
            <a:spAutoFit/>
          </a:bodyPr>
          <a:lstStyle/>
          <a:p>
            <a:r>
              <a:rPr lang="en-US" sz="2800" smtClean="0">
                <a:solidFill>
                  <a:srgbClr val="FF0000"/>
                </a:solidFill>
              </a:rPr>
              <a:t>+ Quan sát tranh và cho biết, các bạn ở nhóm 1 và 2 chọn sự kiện nào?</a:t>
            </a:r>
            <a:endParaRPr lang="en-US" sz="2800">
              <a:solidFill>
                <a:srgbClr val="FF0000"/>
              </a:solidFill>
            </a:endParaRPr>
          </a:p>
        </p:txBody>
      </p:sp>
      <p:sp>
        <p:nvSpPr>
          <p:cNvPr id="6" name="TextBox 5"/>
          <p:cNvSpPr txBox="1"/>
          <p:nvPr/>
        </p:nvSpPr>
        <p:spPr>
          <a:xfrm>
            <a:off x="5915025" y="2377595"/>
            <a:ext cx="6477000" cy="1384995"/>
          </a:xfrm>
          <a:prstGeom prst="rect">
            <a:avLst/>
          </a:prstGeom>
          <a:noFill/>
        </p:spPr>
        <p:txBody>
          <a:bodyPr wrap="square" rtlCol="0">
            <a:spAutoFit/>
          </a:bodyPr>
          <a:lstStyle/>
          <a:p>
            <a:r>
              <a:rPr lang="en-US" sz="2800" smtClean="0"/>
              <a:t>+ Các bạn ở nhóm 1 chọn sự kiện Ngày hội đọc sách, nhóm 2 chọn sự kiện ngày khai giảng.</a:t>
            </a:r>
            <a:endParaRPr lang="en-US" sz="2800"/>
          </a:p>
        </p:txBody>
      </p:sp>
      <p:sp>
        <p:nvSpPr>
          <p:cNvPr id="7" name="TextBox 6"/>
          <p:cNvSpPr txBox="1"/>
          <p:nvPr/>
        </p:nvSpPr>
        <p:spPr>
          <a:xfrm>
            <a:off x="5915025" y="3924141"/>
            <a:ext cx="6477000" cy="523220"/>
          </a:xfrm>
          <a:prstGeom prst="rect">
            <a:avLst/>
          </a:prstGeom>
          <a:noFill/>
        </p:spPr>
        <p:txBody>
          <a:bodyPr wrap="square" rtlCol="0">
            <a:spAutoFit/>
          </a:bodyPr>
          <a:lstStyle/>
          <a:p>
            <a:r>
              <a:rPr lang="en-US" sz="2800" smtClean="0">
                <a:solidFill>
                  <a:srgbClr val="FF0000"/>
                </a:solidFill>
              </a:rPr>
              <a:t>+ Em chọn sự kiện nào? Vì sao?</a:t>
            </a:r>
            <a:endParaRPr lang="en-US" sz="2800">
              <a:solidFill>
                <a:srgbClr val="FF0000"/>
              </a:solidFill>
            </a:endParaRPr>
          </a:p>
        </p:txBody>
      </p:sp>
      <p:sp>
        <p:nvSpPr>
          <p:cNvPr id="8" name="TextBox 7"/>
          <p:cNvSpPr txBox="1"/>
          <p:nvPr/>
        </p:nvSpPr>
        <p:spPr>
          <a:xfrm>
            <a:off x="5915025" y="4708438"/>
            <a:ext cx="6477000" cy="1384995"/>
          </a:xfrm>
          <a:prstGeom prst="rect">
            <a:avLst/>
          </a:prstGeom>
          <a:noFill/>
        </p:spPr>
        <p:txBody>
          <a:bodyPr wrap="square" rtlCol="0">
            <a:spAutoFit/>
          </a:bodyPr>
          <a:lstStyle/>
          <a:p>
            <a:r>
              <a:rPr lang="en-US" sz="2800" i="1" smtClean="0">
                <a:solidFill>
                  <a:srgbClr val="FF0000"/>
                </a:solidFill>
              </a:rPr>
              <a:t>+ Em hãy giới thiệu nội dung của các bức tranh, ảnh mà em sưu tầm được với người thân nhé.</a:t>
            </a:r>
            <a:endParaRPr lang="en-US" sz="2800" i="1">
              <a:solidFill>
                <a:srgbClr val="FF0000"/>
              </a:solidFill>
            </a:endParaRPr>
          </a:p>
        </p:txBody>
      </p:sp>
    </p:spTree>
    <p:extLst>
      <p:ext uri="{BB962C8B-B14F-4D97-AF65-F5344CB8AC3E}">
        <p14:creationId xmlns:p14="http://schemas.microsoft.com/office/powerpoint/2010/main" val="2536910845"/>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0000"/>
            </a:gs>
            <a:gs pos="64000">
              <a:schemeClr val="accent1">
                <a:lumMod val="5000"/>
                <a:lumOff val="95000"/>
              </a:schemeClr>
            </a:gs>
            <a:gs pos="66000">
              <a:srgbClr val="92D050"/>
            </a:gs>
            <a:gs pos="95000">
              <a:schemeClr val="accent4">
                <a:lumMod val="40000"/>
                <a:lumOff val="60000"/>
              </a:schemeClr>
            </a:gs>
          </a:gsLst>
          <a:lin ang="27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557337" y="2085976"/>
            <a:ext cx="8815387"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000" smtClean="0"/>
              <a:t>Em cùng xem một số hình ảnh trong một số sự kiện được tổ chức ở trường của chúng mình nào!</a:t>
            </a:r>
            <a:endParaRPr lang="en-US" sz="4000"/>
          </a:p>
        </p:txBody>
      </p:sp>
    </p:spTree>
    <p:extLst>
      <p:ext uri="{BB962C8B-B14F-4D97-AF65-F5344CB8AC3E}">
        <p14:creationId xmlns:p14="http://schemas.microsoft.com/office/powerpoint/2010/main" val="137562470"/>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774" y="790935"/>
            <a:ext cx="10542889" cy="593782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85" y="770800"/>
            <a:ext cx="10542889" cy="593385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900" y="790935"/>
            <a:ext cx="10542889" cy="593782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684" y="758786"/>
            <a:ext cx="10542890" cy="593783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683" y="774859"/>
            <a:ext cx="10542892" cy="593783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774" y="750749"/>
            <a:ext cx="10542893" cy="5937833"/>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768" y="782893"/>
            <a:ext cx="10542895" cy="5937834"/>
          </a:xfrm>
          <a:prstGeom prst="rect">
            <a:avLst/>
          </a:prstGeom>
        </p:spPr>
      </p:pic>
      <p:pic>
        <p:nvPicPr>
          <p:cNvPr id="19" name="Picture 3" descr="C:\Users\Administrator\Documents\Zalo Received Files\IMG_542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5900" y="790934"/>
            <a:ext cx="10471010" cy="5897648"/>
          </a:xfrm>
          <a:prstGeom prst="rect">
            <a:avLst/>
          </a:prstGeom>
          <a:noFill/>
          <a:extLst>
            <a:ext uri="{909E8E84-426E-40DD-AFC4-6F175D3DCCD1}">
              <a14:hiddenFill xmlns:a14="http://schemas.microsoft.com/office/drawing/2010/main">
                <a:solidFill>
                  <a:srgbClr val="FFFFFF"/>
                </a:solidFill>
              </a14:hiddenFill>
            </a:ext>
          </a:extLst>
        </p:spPr>
      </p:pic>
      <p:pic>
        <p:nvPicPr>
          <p:cNvPr id="21" name="GoodTimeBeatInstrumental-CarlyRaeJepsenOwlCity-2617219_h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0" y="6858000"/>
            <a:ext cx="693145" cy="609600"/>
          </a:xfrm>
          <a:prstGeom prst="rect">
            <a:avLst/>
          </a:prstGeom>
        </p:spPr>
      </p:pic>
      <p:sp>
        <p:nvSpPr>
          <p:cNvPr id="2" name="TextBox 1"/>
          <p:cNvSpPr txBox="1"/>
          <p:nvPr/>
        </p:nvSpPr>
        <p:spPr>
          <a:xfrm>
            <a:off x="4514851" y="42863"/>
            <a:ext cx="4872037" cy="707886"/>
          </a:xfrm>
          <a:prstGeom prst="rect">
            <a:avLst/>
          </a:prstGeom>
          <a:noFill/>
        </p:spPr>
        <p:txBody>
          <a:bodyPr wrap="square" rtlCol="0">
            <a:spAutoFit/>
          </a:bodyPr>
          <a:lstStyle/>
          <a:p>
            <a:r>
              <a:rPr lang="en-US" sz="4000" smtClean="0">
                <a:solidFill>
                  <a:srgbClr val="FF0000"/>
                </a:solidFill>
              </a:rPr>
              <a:t>Ngày khai giảng</a:t>
            </a:r>
            <a:endParaRPr lang="en-US" sz="4000">
              <a:solidFill>
                <a:srgbClr val="FF0000"/>
              </a:solidFill>
            </a:endParaRPr>
          </a:p>
        </p:txBody>
      </p:sp>
    </p:spTree>
    <p:extLst>
      <p:ext uri="{BB962C8B-B14F-4D97-AF65-F5344CB8AC3E}">
        <p14:creationId xmlns:p14="http://schemas.microsoft.com/office/powerpoint/2010/main" val="9802392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80">
                                          <p:stCondLst>
                                            <p:cond delay="0"/>
                                          </p:stCondLst>
                                        </p:cTn>
                                        <p:tgtEl>
                                          <p:spTgt spid="13"/>
                                        </p:tgtEl>
                                      </p:cBhvr>
                                    </p:animEffect>
                                    <p:anim calcmode="lin" valueType="num">
                                      <p:cBhvr>
                                        <p:cTn id="1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2" dur="26">
                                          <p:stCondLst>
                                            <p:cond delay="650"/>
                                          </p:stCondLst>
                                        </p:cTn>
                                        <p:tgtEl>
                                          <p:spTgt spid="13"/>
                                        </p:tgtEl>
                                      </p:cBhvr>
                                      <p:to x="100000" y="60000"/>
                                    </p:animScale>
                                    <p:animScale>
                                      <p:cBhvr>
                                        <p:cTn id="23" dur="166" decel="50000">
                                          <p:stCondLst>
                                            <p:cond delay="676"/>
                                          </p:stCondLst>
                                        </p:cTn>
                                        <p:tgtEl>
                                          <p:spTgt spid="13"/>
                                        </p:tgtEl>
                                      </p:cBhvr>
                                      <p:to x="100000" y="100000"/>
                                    </p:animScale>
                                    <p:animScale>
                                      <p:cBhvr>
                                        <p:cTn id="24" dur="26">
                                          <p:stCondLst>
                                            <p:cond delay="1312"/>
                                          </p:stCondLst>
                                        </p:cTn>
                                        <p:tgtEl>
                                          <p:spTgt spid="13"/>
                                        </p:tgtEl>
                                      </p:cBhvr>
                                      <p:to x="100000" y="80000"/>
                                    </p:animScale>
                                    <p:animScale>
                                      <p:cBhvr>
                                        <p:cTn id="25" dur="166" decel="50000">
                                          <p:stCondLst>
                                            <p:cond delay="1338"/>
                                          </p:stCondLst>
                                        </p:cTn>
                                        <p:tgtEl>
                                          <p:spTgt spid="13"/>
                                        </p:tgtEl>
                                      </p:cBhvr>
                                      <p:to x="100000" y="100000"/>
                                    </p:animScale>
                                    <p:animScale>
                                      <p:cBhvr>
                                        <p:cTn id="26" dur="26">
                                          <p:stCondLst>
                                            <p:cond delay="1642"/>
                                          </p:stCondLst>
                                        </p:cTn>
                                        <p:tgtEl>
                                          <p:spTgt spid="13"/>
                                        </p:tgtEl>
                                      </p:cBhvr>
                                      <p:to x="100000" y="90000"/>
                                    </p:animScale>
                                    <p:animScale>
                                      <p:cBhvr>
                                        <p:cTn id="27" dur="166" decel="50000">
                                          <p:stCondLst>
                                            <p:cond delay="1668"/>
                                          </p:stCondLst>
                                        </p:cTn>
                                        <p:tgtEl>
                                          <p:spTgt spid="13"/>
                                        </p:tgtEl>
                                      </p:cBhvr>
                                      <p:to x="100000" y="100000"/>
                                    </p:animScale>
                                    <p:animScale>
                                      <p:cBhvr>
                                        <p:cTn id="28" dur="26">
                                          <p:stCondLst>
                                            <p:cond delay="1808"/>
                                          </p:stCondLst>
                                        </p:cTn>
                                        <p:tgtEl>
                                          <p:spTgt spid="13"/>
                                        </p:tgtEl>
                                      </p:cBhvr>
                                      <p:to x="100000" y="95000"/>
                                    </p:animScale>
                                    <p:animScale>
                                      <p:cBhvr>
                                        <p:cTn id="29" dur="166" decel="50000">
                                          <p:stCondLst>
                                            <p:cond delay="1834"/>
                                          </p:stCondLst>
                                        </p:cTn>
                                        <p:tgtEl>
                                          <p:spTgt spid="13"/>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heckerboard(across)">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2000" fill="hold"/>
                                        <p:tgtEl>
                                          <p:spTgt spid="15"/>
                                        </p:tgtEl>
                                        <p:attrNameLst>
                                          <p:attrName>ppt_w</p:attrName>
                                        </p:attrNameLst>
                                      </p:cBhvr>
                                      <p:tavLst>
                                        <p:tav tm="0">
                                          <p:val>
                                            <p:fltVal val="0"/>
                                          </p:val>
                                        </p:tav>
                                        <p:tav tm="100000">
                                          <p:val>
                                            <p:strVal val="#ppt_w"/>
                                          </p:val>
                                        </p:tav>
                                      </p:tavLst>
                                    </p:anim>
                                    <p:anim calcmode="lin" valueType="num">
                                      <p:cBhvr>
                                        <p:cTn id="40" dur="2000" fill="hold"/>
                                        <p:tgtEl>
                                          <p:spTgt spid="15"/>
                                        </p:tgtEl>
                                        <p:attrNameLst>
                                          <p:attrName>ppt_h</p:attrName>
                                        </p:attrNameLst>
                                      </p:cBhvr>
                                      <p:tavLst>
                                        <p:tav tm="0">
                                          <p:val>
                                            <p:fltVal val="0"/>
                                          </p:val>
                                        </p:tav>
                                        <p:tav tm="100000">
                                          <p:val>
                                            <p:strVal val="#ppt_h"/>
                                          </p:val>
                                        </p:tav>
                                      </p:tavLst>
                                    </p:anim>
                                    <p:anim calcmode="lin" valueType="num">
                                      <p:cBhvr>
                                        <p:cTn id="41" dur="2000" fill="hold"/>
                                        <p:tgtEl>
                                          <p:spTgt spid="15"/>
                                        </p:tgtEl>
                                        <p:attrNameLst>
                                          <p:attrName>style.rotation</p:attrName>
                                        </p:attrNameLst>
                                      </p:cBhvr>
                                      <p:tavLst>
                                        <p:tav tm="0">
                                          <p:val>
                                            <p:fltVal val="90"/>
                                          </p:val>
                                        </p:tav>
                                        <p:tav tm="100000">
                                          <p:val>
                                            <p:fltVal val="0"/>
                                          </p:val>
                                        </p:tav>
                                      </p:tavLst>
                                    </p:anim>
                                    <p:animEffect transition="in" filter="fade">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8" dur="10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9" dur="1000" accel="50000" fill="hold">
                                          <p:stCondLst>
                                            <p:cond delay="1000"/>
                                          </p:stCondLst>
                                        </p:cTn>
                                        <p:tgtEl>
                                          <p:spTgt spid="16"/>
                                        </p:tgtEl>
                                        <p:attrNameLst>
                                          <p:attrName>ppt_w</p:attrName>
                                        </p:attrNameLst>
                                      </p:cBhvr>
                                      <p:tavLst>
                                        <p:tav tm="0">
                                          <p:val>
                                            <p:strVal val="#ppt_w*.05"/>
                                          </p:val>
                                        </p:tav>
                                        <p:tav tm="100000">
                                          <p:val>
                                            <p:strVal val="#ppt_w"/>
                                          </p:val>
                                        </p:tav>
                                      </p:tavLst>
                                    </p:anim>
                                    <p:anim calcmode="lin" valueType="num">
                                      <p:cBhvr>
                                        <p:cTn id="50" dur="2000" fill="hold"/>
                                        <p:tgtEl>
                                          <p:spTgt spid="16"/>
                                        </p:tgtEl>
                                        <p:attrNameLst>
                                          <p:attrName>ppt_h</p:attrName>
                                        </p:attrNameLst>
                                      </p:cBhvr>
                                      <p:tavLst>
                                        <p:tav tm="0">
                                          <p:val>
                                            <p:strVal val="#ppt_h"/>
                                          </p:val>
                                        </p:tav>
                                        <p:tav tm="100000">
                                          <p:val>
                                            <p:strVal val="#ppt_h"/>
                                          </p:val>
                                        </p:tav>
                                      </p:tavLst>
                                    </p:anim>
                                    <p:anim calcmode="lin" valueType="num">
                                      <p:cBhvr>
                                        <p:cTn id="51" dur="10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2" dur="10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3" dur="1000" accel="50000" fill="hold">
                                          <p:stCondLst>
                                            <p:cond delay="1000"/>
                                          </p:stCondLst>
                                        </p:cTn>
                                        <p:tgtEl>
                                          <p:spTgt spid="16"/>
                                        </p:tgtEl>
                                        <p:attrNameLst>
                                          <p:attrName>ppt_y</p:attrName>
                                        </p:attrNameLst>
                                      </p:cBhvr>
                                      <p:tavLst>
                                        <p:tav tm="0">
                                          <p:val>
                                            <p:strVal val="#ppt_y+.1"/>
                                          </p:val>
                                        </p:tav>
                                        <p:tav tm="100000">
                                          <p:val>
                                            <p:strVal val="#ppt_y"/>
                                          </p:val>
                                        </p:tav>
                                      </p:tavLst>
                                    </p:anim>
                                    <p:animEffect transition="in" filter="fade">
                                      <p:cBhvr>
                                        <p:cTn id="54" dur="2000" decel="50000">
                                          <p:stCondLst>
                                            <p:cond delay="0"/>
                                          </p:stCondLst>
                                        </p:cTn>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2"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Scale>
                                      <p:cBhvr>
                                        <p:cTn id="59" dur="2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2000" decel="50000" fill="hold">
                                          <p:stCondLst>
                                            <p:cond delay="0"/>
                                          </p:stCondLst>
                                        </p:cTn>
                                        <p:tgtEl>
                                          <p:spTgt spid="17"/>
                                        </p:tgtEl>
                                        <p:attrNameLst>
                                          <p:attrName>ppt_x</p:attrName>
                                          <p:attrName>ppt_y</p:attrName>
                                        </p:attrNameLst>
                                      </p:cBhvr>
                                    </p:animMotion>
                                    <p:animEffect transition="in" filter="fade">
                                      <p:cBhvr>
                                        <p:cTn id="61" dur="20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randombar(horizontal)">
                                      <p:cBhvr>
                                        <p:cTn id="66" dur="2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35"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2000"/>
                                        <p:tgtEl>
                                          <p:spTgt spid="19"/>
                                        </p:tgtEl>
                                      </p:cBhvr>
                                    </p:animEffect>
                                    <p:anim calcmode="lin" valueType="num">
                                      <p:cBhvr>
                                        <p:cTn id="72" dur="2000" fill="hold"/>
                                        <p:tgtEl>
                                          <p:spTgt spid="19"/>
                                        </p:tgtEl>
                                        <p:attrNameLst>
                                          <p:attrName>style.rotation</p:attrName>
                                        </p:attrNameLst>
                                      </p:cBhvr>
                                      <p:tavLst>
                                        <p:tav tm="0">
                                          <p:val>
                                            <p:fltVal val="720"/>
                                          </p:val>
                                        </p:tav>
                                        <p:tav tm="100000">
                                          <p:val>
                                            <p:fltVal val="0"/>
                                          </p:val>
                                        </p:tav>
                                      </p:tavLst>
                                    </p:anim>
                                    <p:anim calcmode="lin" valueType="num">
                                      <p:cBhvr>
                                        <p:cTn id="73" dur="2000" fill="hold"/>
                                        <p:tgtEl>
                                          <p:spTgt spid="19"/>
                                        </p:tgtEl>
                                        <p:attrNameLst>
                                          <p:attrName>ppt_h</p:attrName>
                                        </p:attrNameLst>
                                      </p:cBhvr>
                                      <p:tavLst>
                                        <p:tav tm="0">
                                          <p:val>
                                            <p:fltVal val="0"/>
                                          </p:val>
                                        </p:tav>
                                        <p:tav tm="100000">
                                          <p:val>
                                            <p:strVal val="#ppt_h"/>
                                          </p:val>
                                        </p:tav>
                                      </p:tavLst>
                                    </p:anim>
                                    <p:anim calcmode="lin" valueType="num">
                                      <p:cBhvr>
                                        <p:cTn id="74" dur="2000" fill="hold"/>
                                        <p:tgtEl>
                                          <p:spTgt spid="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5" fill="hold" display="0">
                  <p:stCondLst>
                    <p:cond delay="indefinite"/>
                  </p:stCondLst>
                  <p:endCondLst>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6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055" y="810804"/>
            <a:ext cx="10484566" cy="5819813"/>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9358" y="742324"/>
            <a:ext cx="10395254" cy="5785781"/>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425" y="750936"/>
            <a:ext cx="10405071" cy="5810090"/>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718" y="796538"/>
            <a:ext cx="10832075" cy="5790550"/>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195" y="785408"/>
            <a:ext cx="10721416" cy="5742698"/>
          </a:xfrm>
          <a:prstGeom prst="rect">
            <a:avLst/>
          </a:prstGeom>
        </p:spPr>
      </p:pic>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3259" y="700941"/>
            <a:ext cx="10896237" cy="5827163"/>
          </a:xfrm>
          <a:prstGeom prst="rect">
            <a:avLst/>
          </a:prstGeom>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9837" y="668141"/>
            <a:ext cx="11049784" cy="6066169"/>
          </a:xfrm>
          <a:prstGeom prst="rect">
            <a:avLst/>
          </a:prstGeom>
        </p:spPr>
      </p:pic>
      <p:pic>
        <p:nvPicPr>
          <p:cNvPr id="39" name="Picture 3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703" y="695742"/>
            <a:ext cx="11080127" cy="6085527"/>
          </a:xfrm>
          <a:prstGeom prst="rect">
            <a:avLst/>
          </a:prstGeom>
        </p:spPr>
      </p:pic>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9703" y="684266"/>
            <a:ext cx="11080128" cy="6173734"/>
          </a:xfrm>
          <a:prstGeom prst="rect">
            <a:avLst/>
          </a:prstGeom>
        </p:spPr>
      </p:pic>
      <p:pic>
        <p:nvPicPr>
          <p:cNvPr id="41" name="Picture 4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7377" y="678157"/>
            <a:ext cx="11039175" cy="6016561"/>
          </a:xfrm>
          <a:prstGeom prst="rect">
            <a:avLst/>
          </a:prstGeom>
        </p:spPr>
      </p:pic>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1159" y="675054"/>
            <a:ext cx="11118671" cy="6017351"/>
          </a:xfrm>
          <a:prstGeom prst="rect">
            <a:avLst/>
          </a:prstGeom>
        </p:spPr>
      </p:pic>
      <p:pic>
        <p:nvPicPr>
          <p:cNvPr id="43" name="Picture 4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8692" y="690840"/>
            <a:ext cx="11205376" cy="6167160"/>
          </a:xfrm>
          <a:prstGeom prst="rect">
            <a:avLst/>
          </a:prstGeom>
        </p:spPr>
      </p:pic>
      <p:pic>
        <p:nvPicPr>
          <p:cNvPr id="44" name="Picture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4955" y="689280"/>
            <a:ext cx="11179113" cy="6163314"/>
          </a:xfrm>
          <a:prstGeom prst="rect">
            <a:avLst/>
          </a:prstGeom>
        </p:spPr>
      </p:pic>
      <p:pic>
        <p:nvPicPr>
          <p:cNvPr id="45" name="GoodTimeBeatInstrumental-CarlyRaeJepsenOwlCity-2617219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342986" y="6553200"/>
            <a:ext cx="609600" cy="609600"/>
          </a:xfrm>
          <a:prstGeom prst="rect">
            <a:avLst/>
          </a:prstGeom>
        </p:spPr>
      </p:pic>
      <p:sp>
        <p:nvSpPr>
          <p:cNvPr id="17" name="TextBox 16"/>
          <p:cNvSpPr txBox="1"/>
          <p:nvPr/>
        </p:nvSpPr>
        <p:spPr>
          <a:xfrm>
            <a:off x="4514851" y="42863"/>
            <a:ext cx="4872037" cy="707886"/>
          </a:xfrm>
          <a:prstGeom prst="rect">
            <a:avLst/>
          </a:prstGeom>
          <a:noFill/>
        </p:spPr>
        <p:txBody>
          <a:bodyPr wrap="square" rtlCol="0">
            <a:spAutoFit/>
          </a:bodyPr>
          <a:lstStyle/>
          <a:p>
            <a:r>
              <a:rPr lang="en-US" sz="4000" smtClean="0">
                <a:solidFill>
                  <a:srgbClr val="FF0000"/>
                </a:solidFill>
              </a:rPr>
              <a:t>Ngày hội đọc sách</a:t>
            </a:r>
            <a:endParaRPr lang="en-US" sz="4000">
              <a:solidFill>
                <a:srgbClr val="FF0000"/>
              </a:solidFill>
            </a:endParaRPr>
          </a:p>
        </p:txBody>
      </p:sp>
    </p:spTree>
    <p:custDataLst>
      <p:tags r:id="rId1"/>
    </p:custDataLst>
    <p:extLst>
      <p:ext uri="{BB962C8B-B14F-4D97-AF65-F5344CB8AC3E}">
        <p14:creationId xmlns:p14="http://schemas.microsoft.com/office/powerpoint/2010/main" val="2381416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844"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circle(in)">
                                      <p:cBhvr>
                                        <p:cTn id="33" dur="20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strips(downLeft)">
                                      <p:cBhvr>
                                        <p:cTn id="43" dur="125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1000"/>
                                        <p:tgtEl>
                                          <p:spTgt spid="39"/>
                                        </p:tgtEl>
                                        <p:attrNameLst>
                                          <p:attrName>ppt_y</p:attrName>
                                        </p:attrNameLst>
                                      </p:cBhvr>
                                      <p:tavLst>
                                        <p:tav tm="0">
                                          <p:val>
                                            <p:strVal val="#ppt_y+#ppt_h*1.125000"/>
                                          </p:val>
                                        </p:tav>
                                        <p:tav tm="100000">
                                          <p:val>
                                            <p:strVal val="#ppt_y"/>
                                          </p:val>
                                        </p:tav>
                                      </p:tavLst>
                                    </p:anim>
                                    <p:animEffect transition="in" filter="wipe(up)">
                                      <p:cBhvr>
                                        <p:cTn id="49" dur="10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0" presetClass="entr" presetSubtype="0"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edge">
                                      <p:cBhvr>
                                        <p:cTn id="54" dur="20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1000" fill="hold"/>
                                        <p:tgtEl>
                                          <p:spTgt spid="41"/>
                                        </p:tgtEl>
                                        <p:attrNameLst>
                                          <p:attrName>ppt_w</p:attrName>
                                        </p:attrNameLst>
                                      </p:cBhvr>
                                      <p:tavLst>
                                        <p:tav tm="0">
                                          <p:val>
                                            <p:fltVal val="0"/>
                                          </p:val>
                                        </p:tav>
                                        <p:tav tm="100000">
                                          <p:val>
                                            <p:strVal val="#ppt_w"/>
                                          </p:val>
                                        </p:tav>
                                      </p:tavLst>
                                    </p:anim>
                                    <p:anim calcmode="lin" valueType="num">
                                      <p:cBhvr>
                                        <p:cTn id="60" dur="1000" fill="hold"/>
                                        <p:tgtEl>
                                          <p:spTgt spid="41"/>
                                        </p:tgtEl>
                                        <p:attrNameLst>
                                          <p:attrName>ppt_h</p:attrName>
                                        </p:attrNameLst>
                                      </p:cBhvr>
                                      <p:tavLst>
                                        <p:tav tm="0">
                                          <p:val>
                                            <p:fltVal val="0"/>
                                          </p:val>
                                        </p:tav>
                                        <p:tav tm="100000">
                                          <p:val>
                                            <p:strVal val="#ppt_h"/>
                                          </p:val>
                                        </p:tav>
                                      </p:tavLst>
                                    </p:anim>
                                    <p:anim calcmode="lin" valueType="num">
                                      <p:cBhvr>
                                        <p:cTn id="61" dur="1000" fill="hold"/>
                                        <p:tgtEl>
                                          <p:spTgt spid="41"/>
                                        </p:tgtEl>
                                        <p:attrNameLst>
                                          <p:attrName>style.rotation</p:attrName>
                                        </p:attrNameLst>
                                      </p:cBhvr>
                                      <p:tavLst>
                                        <p:tav tm="0">
                                          <p:val>
                                            <p:fltVal val="90"/>
                                          </p:val>
                                        </p:tav>
                                        <p:tav tm="100000">
                                          <p:val>
                                            <p:fltVal val="0"/>
                                          </p:val>
                                        </p:tav>
                                      </p:tavLst>
                                    </p:anim>
                                    <p:animEffect transition="in" filter="fade">
                                      <p:cBhvr>
                                        <p:cTn id="62" dur="10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arn(inVertical)">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barn(inVertical)">
                                      <p:cBhvr>
                                        <p:cTn id="72" dur="10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barn(inVertical)">
                                      <p:cBhvr>
                                        <p:cTn id="7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4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4" name="TextBox 3"/>
          <p:cNvSpPr txBox="1"/>
          <p:nvPr/>
        </p:nvSpPr>
        <p:spPr>
          <a:xfrm>
            <a:off x="3643313" y="42863"/>
            <a:ext cx="5743575" cy="707886"/>
          </a:xfrm>
          <a:prstGeom prst="rect">
            <a:avLst/>
          </a:prstGeom>
          <a:noFill/>
        </p:spPr>
        <p:txBody>
          <a:bodyPr wrap="square" rtlCol="0">
            <a:spAutoFit/>
          </a:bodyPr>
          <a:lstStyle/>
          <a:p>
            <a:r>
              <a:rPr lang="en-US" sz="4000" smtClean="0">
                <a:solidFill>
                  <a:srgbClr val="FF0000"/>
                </a:solidFill>
              </a:rPr>
              <a:t>Ngày Hội khỏe phù đổng</a:t>
            </a:r>
            <a:endParaRPr lang="en-US" sz="4000">
              <a:solidFill>
                <a:srgbClr val="FF000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1166" y="0"/>
            <a:ext cx="5962649" cy="447198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496" y="993807"/>
            <a:ext cx="9934102" cy="514573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496" y="993807"/>
            <a:ext cx="9934102" cy="514573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3074" y="989934"/>
            <a:ext cx="9948642" cy="5149609"/>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074" y="1086882"/>
            <a:ext cx="9905392" cy="5052661"/>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6495" y="1050009"/>
            <a:ext cx="9991893" cy="503825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917" y="1048871"/>
            <a:ext cx="9977353" cy="5052661"/>
          </a:xfrm>
          <a:prstGeom prst="rect">
            <a:avLst/>
          </a:prstGeom>
        </p:spPr>
      </p:pic>
      <p:pic>
        <p:nvPicPr>
          <p:cNvPr id="12" name="GoodTimeBeatInstrumental-CarlyRaeJepsenOwlCity-2617219_h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42986" y="6553200"/>
            <a:ext cx="609600" cy="609600"/>
          </a:xfrm>
          <a:prstGeom prst="rect">
            <a:avLst/>
          </a:prstGeom>
        </p:spPr>
      </p:pic>
    </p:spTree>
    <p:extLst>
      <p:ext uri="{BB962C8B-B14F-4D97-AF65-F5344CB8AC3E}">
        <p14:creationId xmlns:p14="http://schemas.microsoft.com/office/powerpoint/2010/main" val="777203813"/>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844"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 calcmode="lin" valueType="num">
                                      <p:cBhvr>
                                        <p:cTn id="29" dur="500" fill="hold"/>
                                        <p:tgtEl>
                                          <p:spTgt spid="15"/>
                                        </p:tgtEl>
                                        <p:attrNameLst>
                                          <p:attrName>style.rotation</p:attrName>
                                        </p:attrNameLst>
                                      </p:cBhvr>
                                      <p:tavLst>
                                        <p:tav tm="0">
                                          <p:val>
                                            <p:fltVal val="360"/>
                                          </p:val>
                                        </p:tav>
                                        <p:tav tm="100000">
                                          <p:val>
                                            <p:fltVal val="0"/>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 calcmode="lin" valueType="num">
                                      <p:cBhvr>
                                        <p:cTn id="37"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anim calcmode="lin" valueType="num">
                                      <p:cBhvr>
                                        <p:cTn id="44" dur="2000" fill="hold"/>
                                        <p:tgtEl>
                                          <p:spTgt spid="17"/>
                                        </p:tgtEl>
                                        <p:attrNameLst>
                                          <p:attrName>ppt_w</p:attrName>
                                        </p:attrNameLst>
                                      </p:cBhvr>
                                      <p:tavLst>
                                        <p:tav tm="0" fmla="#ppt_w*sin(2.5*pi*$)">
                                          <p:val>
                                            <p:fltVal val="0"/>
                                          </p:val>
                                        </p:tav>
                                        <p:tav tm="100000">
                                          <p:val>
                                            <p:fltVal val="1"/>
                                          </p:val>
                                        </p:tav>
                                      </p:tavLst>
                                    </p:anim>
                                    <p:anim calcmode="lin" valueType="num">
                                      <p:cBhvr>
                                        <p:cTn id="45"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grpSp>
        <p:nvGrpSpPr>
          <p:cNvPr id="15363" name="Group 2"/>
          <p:cNvGrpSpPr>
            <a:grpSpLocks/>
          </p:cNvGrpSpPr>
          <p:nvPr/>
        </p:nvGrpSpPr>
        <p:grpSpPr bwMode="auto">
          <a:xfrm>
            <a:off x="4400550" y="579412"/>
            <a:ext cx="7625557" cy="5824537"/>
            <a:chOff x="3276600" y="509588"/>
            <a:chExt cx="5562600" cy="5824537"/>
          </a:xfrm>
        </p:grpSpPr>
        <p:pic>
          <p:nvPicPr>
            <p:cNvPr id="153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509588"/>
              <a:ext cx="5562600" cy="582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2"/>
            <p:cNvSpPr txBox="1">
              <a:spLocks noChangeArrowheads="1"/>
            </p:cNvSpPr>
            <p:nvPr/>
          </p:nvSpPr>
          <p:spPr bwMode="auto">
            <a:xfrm rot="21393681">
              <a:off x="4138613" y="1424180"/>
              <a:ext cx="409733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gn="just"/>
              <a:r>
                <a:rPr lang="en-US" altLang="en-US" sz="3200" smtClean="0">
                  <a:solidFill>
                    <a:srgbClr val="000000"/>
                  </a:solidFill>
                  <a:latin typeface="Times New Roman" panose="02020603050405020304" pitchFamily="18" charset="0"/>
                  <a:cs typeface="Times New Roman" panose="02020603050405020304" pitchFamily="18" charset="0"/>
                </a:rPr>
                <a:t>Ở trường thường tổ chức nhiều sự kiện: Ngày khai giảng, ngày hội đọc sách, ngày Hội khỏe phù đổng, Ngày Nhà giáo Việt Nam…. Trong các sự kiện thường được tổ chức nhiều hoạt động ý nghĩa để thầy cô và các em học sinh cùng tham gia. </a:t>
              </a:r>
              <a:endParaRPr lang="en-US" altLang="en-US" sz="3200">
                <a:solidFill>
                  <a:srgbClr val="000000"/>
                </a:solidFill>
                <a:latin typeface="Times New Roman" panose="02020603050405020304" pitchFamily="18" charset="0"/>
                <a:cs typeface="Times New Roman" panose="02020603050405020304" pitchFamily="18" charset="0"/>
              </a:endParaRPr>
            </a:p>
          </p:txBody>
        </p:sp>
      </p:grpSp>
      <p:pic>
        <p:nvPicPr>
          <p:cNvPr id="17" name="Picture 16"/>
          <p:cNvPicPr>
            <a:picLocks noChangeAspect="1"/>
          </p:cNvPicPr>
          <p:nvPr/>
        </p:nvPicPr>
        <p:blipFill>
          <a:blip r:embed="rId3"/>
          <a:stretch>
            <a:fillRect/>
          </a:stretch>
        </p:blipFill>
        <p:spPr>
          <a:xfrm>
            <a:off x="0" y="3724883"/>
            <a:ext cx="3689438" cy="26790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4"/>
          <a:stretch>
            <a:fillRect/>
          </a:stretch>
        </p:blipFill>
        <p:spPr>
          <a:xfrm>
            <a:off x="1181100" y="289344"/>
            <a:ext cx="3574179" cy="26443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90379702"/>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555" y="-174308"/>
            <a:ext cx="9015095" cy="1325880"/>
          </a:xfrm>
        </p:spPr>
        <p:txBody>
          <a:bodyPr>
            <a:normAutofit/>
          </a:bodyPr>
          <a:lstStyle/>
          <a:p>
            <a:r>
              <a:rPr lang="en-US" sz="3600" b="1"/>
              <a:t>3</a:t>
            </a:r>
            <a:r>
              <a:rPr lang="en-US" sz="3600" b="1" smtClean="0"/>
              <a:t>. Em </a:t>
            </a:r>
            <a:r>
              <a:rPr lang="en-US" sz="3600" b="1"/>
              <a:t>sẽ nói và làm gì trong tình huống sau?</a:t>
            </a:r>
          </a:p>
        </p:txBody>
      </p:sp>
      <p:pic>
        <p:nvPicPr>
          <p:cNvPr id="4" name="Content Placeholder 3"/>
          <p:cNvPicPr>
            <a:picLocks noGrp="1" noChangeAspect="1"/>
          </p:cNvPicPr>
          <p:nvPr>
            <p:ph idx="1"/>
          </p:nvPr>
        </p:nvPicPr>
        <p:blipFill>
          <a:blip r:embed="rId3"/>
          <a:stretch>
            <a:fillRect/>
          </a:stretch>
        </p:blipFill>
        <p:spPr>
          <a:xfrm>
            <a:off x="661034" y="1023620"/>
            <a:ext cx="10635615" cy="5477193"/>
          </a:xfrm>
          <a:prstGeom prst="rect">
            <a:avLst/>
          </a:prstGeom>
        </p:spPr>
      </p:pic>
    </p:spTree>
    <p:extLst>
      <p:ext uri="{BB962C8B-B14F-4D97-AF65-F5344CB8AC3E}">
        <p14:creationId xmlns:p14="http://schemas.microsoft.com/office/powerpoint/2010/main" val="528651368"/>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555" y="-174308"/>
            <a:ext cx="9015095" cy="1325880"/>
          </a:xfrm>
        </p:spPr>
        <p:txBody>
          <a:bodyPr>
            <a:normAutofit/>
          </a:bodyPr>
          <a:lstStyle/>
          <a:p>
            <a:r>
              <a:rPr lang="en-US" sz="3600" b="1" smtClean="0"/>
              <a:t>3. Em </a:t>
            </a:r>
            <a:r>
              <a:rPr lang="en-US" sz="3600" b="1"/>
              <a:t>sẽ nói và làm gì trong tình huống sau?</a:t>
            </a:r>
          </a:p>
        </p:txBody>
      </p:sp>
      <p:pic>
        <p:nvPicPr>
          <p:cNvPr id="13" name="Content Placeholder 3"/>
          <p:cNvPicPr>
            <a:picLocks noGrp="1" noChangeAspect="1"/>
          </p:cNvPicPr>
          <p:nvPr>
            <p:ph idx="1"/>
          </p:nvPr>
        </p:nvPicPr>
        <p:blipFill rotWithShape="1">
          <a:blip r:embed="rId3"/>
          <a:srcRect r="50735"/>
          <a:stretch/>
        </p:blipFill>
        <p:spPr>
          <a:xfrm>
            <a:off x="431775" y="1151572"/>
            <a:ext cx="5239704" cy="5268328"/>
          </a:xfrm>
          <a:prstGeom prst="rect">
            <a:avLst/>
          </a:prstGeom>
        </p:spPr>
      </p:pic>
      <p:sp>
        <p:nvSpPr>
          <p:cNvPr id="3" name="TextBox 2"/>
          <p:cNvSpPr txBox="1"/>
          <p:nvPr/>
        </p:nvSpPr>
        <p:spPr>
          <a:xfrm>
            <a:off x="6072187" y="1023620"/>
            <a:ext cx="4629150" cy="646331"/>
          </a:xfrm>
          <a:prstGeom prst="rect">
            <a:avLst/>
          </a:prstGeom>
          <a:noFill/>
        </p:spPr>
        <p:txBody>
          <a:bodyPr wrap="square" rtlCol="0">
            <a:spAutoFit/>
          </a:bodyPr>
          <a:lstStyle/>
          <a:p>
            <a:r>
              <a:rPr lang="en-US" sz="3600" smtClean="0">
                <a:solidFill>
                  <a:srgbClr val="FF0000"/>
                </a:solidFill>
              </a:rPr>
              <a:t>+ Tranh vẽ gì?</a:t>
            </a:r>
            <a:endParaRPr lang="en-US" sz="3600">
              <a:solidFill>
                <a:srgbClr val="FF0000"/>
              </a:solidFill>
            </a:endParaRPr>
          </a:p>
        </p:txBody>
      </p:sp>
      <p:sp>
        <p:nvSpPr>
          <p:cNvPr id="8" name="TextBox 7"/>
          <p:cNvSpPr txBox="1"/>
          <p:nvPr/>
        </p:nvSpPr>
        <p:spPr>
          <a:xfrm>
            <a:off x="6072187" y="1676849"/>
            <a:ext cx="5886450" cy="2554545"/>
          </a:xfrm>
          <a:prstGeom prst="rect">
            <a:avLst/>
          </a:prstGeom>
          <a:noFill/>
        </p:spPr>
        <p:txBody>
          <a:bodyPr wrap="square" rtlCol="0">
            <a:spAutoFit/>
          </a:bodyPr>
          <a:lstStyle/>
          <a:p>
            <a:pPr algn="just"/>
            <a:r>
              <a:rPr lang="en-US" sz="3200" smtClean="0"/>
              <a:t>+ Tranh vẽ các bạn học sinh đang phi máy bay giấy xuống sân trường. Một bạn nữ đang kéo một bạn nam với tay ra lan can để lấy máy bay trên cành cây.</a:t>
            </a:r>
            <a:endParaRPr lang="en-US" sz="3200"/>
          </a:p>
        </p:txBody>
      </p:sp>
      <p:sp>
        <p:nvSpPr>
          <p:cNvPr id="9" name="TextBox 8"/>
          <p:cNvSpPr txBox="1"/>
          <p:nvPr/>
        </p:nvSpPr>
        <p:spPr>
          <a:xfrm>
            <a:off x="6141243" y="4305125"/>
            <a:ext cx="5995988" cy="646331"/>
          </a:xfrm>
          <a:prstGeom prst="rect">
            <a:avLst/>
          </a:prstGeom>
          <a:noFill/>
        </p:spPr>
        <p:txBody>
          <a:bodyPr wrap="square" rtlCol="0">
            <a:spAutoFit/>
          </a:bodyPr>
          <a:lstStyle/>
          <a:p>
            <a:r>
              <a:rPr lang="en-US" sz="3600" smtClean="0">
                <a:solidFill>
                  <a:srgbClr val="FF0000"/>
                </a:solidFill>
              </a:rPr>
              <a:t>+ Em sẽ nói gì với các bạn?</a:t>
            </a:r>
            <a:endParaRPr lang="en-US" sz="3600">
              <a:solidFill>
                <a:srgbClr val="FF0000"/>
              </a:solidFill>
            </a:endParaRPr>
          </a:p>
        </p:txBody>
      </p:sp>
      <p:sp>
        <p:nvSpPr>
          <p:cNvPr id="10" name="TextBox 9"/>
          <p:cNvSpPr txBox="1"/>
          <p:nvPr/>
        </p:nvSpPr>
        <p:spPr>
          <a:xfrm>
            <a:off x="6196012" y="4973271"/>
            <a:ext cx="5886450" cy="1754326"/>
          </a:xfrm>
          <a:prstGeom prst="rect">
            <a:avLst/>
          </a:prstGeom>
          <a:noFill/>
        </p:spPr>
        <p:txBody>
          <a:bodyPr wrap="square" rtlCol="0">
            <a:spAutoFit/>
          </a:bodyPr>
          <a:lstStyle/>
          <a:p>
            <a:pPr algn="just"/>
            <a:r>
              <a:rPr lang="en-US" sz="3600" smtClean="0"/>
              <a:t>+ Em sẽ gọi bạn quay lại và nói: “Bạn hãy nhặt rác lên và vứt vào thùng rác nhé!”</a:t>
            </a:r>
            <a:endParaRPr lang="en-US" sz="3600"/>
          </a:p>
        </p:txBody>
      </p:sp>
    </p:spTree>
    <p:extLst>
      <p:ext uri="{BB962C8B-B14F-4D97-AF65-F5344CB8AC3E}">
        <p14:creationId xmlns:p14="http://schemas.microsoft.com/office/powerpoint/2010/main" val="2439495045"/>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555" y="-174308"/>
            <a:ext cx="9015095" cy="1325880"/>
          </a:xfrm>
        </p:spPr>
        <p:txBody>
          <a:bodyPr>
            <a:normAutofit/>
          </a:bodyPr>
          <a:lstStyle/>
          <a:p>
            <a:r>
              <a:rPr lang="en-US" sz="3600" b="1" smtClean="0"/>
              <a:t>3. Em </a:t>
            </a:r>
            <a:r>
              <a:rPr lang="en-US" sz="3600" b="1"/>
              <a:t>sẽ nói và làm gì trong tình huống sau?</a:t>
            </a:r>
          </a:p>
        </p:txBody>
      </p:sp>
      <p:sp>
        <p:nvSpPr>
          <p:cNvPr id="3" name="TextBox 2"/>
          <p:cNvSpPr txBox="1"/>
          <p:nvPr/>
        </p:nvSpPr>
        <p:spPr>
          <a:xfrm>
            <a:off x="6072187" y="1023620"/>
            <a:ext cx="4629150" cy="646331"/>
          </a:xfrm>
          <a:prstGeom prst="rect">
            <a:avLst/>
          </a:prstGeom>
          <a:noFill/>
        </p:spPr>
        <p:txBody>
          <a:bodyPr wrap="square" rtlCol="0">
            <a:spAutoFit/>
          </a:bodyPr>
          <a:lstStyle/>
          <a:p>
            <a:r>
              <a:rPr lang="en-US" sz="3600" smtClean="0">
                <a:solidFill>
                  <a:srgbClr val="FF0000"/>
                </a:solidFill>
              </a:rPr>
              <a:t>+ Tranh vẽ gì?</a:t>
            </a:r>
            <a:endParaRPr lang="en-US" sz="3600">
              <a:solidFill>
                <a:srgbClr val="FF0000"/>
              </a:solidFill>
            </a:endParaRPr>
          </a:p>
        </p:txBody>
      </p:sp>
      <p:sp>
        <p:nvSpPr>
          <p:cNvPr id="8" name="TextBox 7"/>
          <p:cNvSpPr txBox="1"/>
          <p:nvPr/>
        </p:nvSpPr>
        <p:spPr>
          <a:xfrm>
            <a:off x="6072187" y="1862593"/>
            <a:ext cx="5886450" cy="1384995"/>
          </a:xfrm>
          <a:prstGeom prst="rect">
            <a:avLst/>
          </a:prstGeom>
          <a:noFill/>
        </p:spPr>
        <p:txBody>
          <a:bodyPr wrap="square" rtlCol="0">
            <a:spAutoFit/>
          </a:bodyPr>
          <a:lstStyle/>
          <a:p>
            <a:pPr algn="just"/>
            <a:r>
              <a:rPr lang="en-US" sz="2800" smtClean="0"/>
              <a:t>+ Tranh vẽ các bạn học sinh đang dọn vệ sinh sân trường thì có một bạn nam vứt ngay cốc </a:t>
            </a:r>
            <a:r>
              <a:rPr lang="en-US" sz="2800"/>
              <a:t>nước ra sân trường </a:t>
            </a:r>
          </a:p>
        </p:txBody>
      </p:sp>
      <p:sp>
        <p:nvSpPr>
          <p:cNvPr id="9" name="TextBox 8"/>
          <p:cNvSpPr txBox="1"/>
          <p:nvPr/>
        </p:nvSpPr>
        <p:spPr>
          <a:xfrm>
            <a:off x="6086474" y="3635443"/>
            <a:ext cx="5995988" cy="646331"/>
          </a:xfrm>
          <a:prstGeom prst="rect">
            <a:avLst/>
          </a:prstGeom>
          <a:noFill/>
        </p:spPr>
        <p:txBody>
          <a:bodyPr wrap="square" rtlCol="0">
            <a:spAutoFit/>
          </a:bodyPr>
          <a:lstStyle/>
          <a:p>
            <a:r>
              <a:rPr lang="en-US" sz="3600" smtClean="0">
                <a:solidFill>
                  <a:srgbClr val="FF0000"/>
                </a:solidFill>
              </a:rPr>
              <a:t>+ Em sẽ nói gì với các bạn?</a:t>
            </a:r>
            <a:endParaRPr lang="en-US" sz="3600">
              <a:solidFill>
                <a:srgbClr val="FF0000"/>
              </a:solidFill>
            </a:endParaRPr>
          </a:p>
        </p:txBody>
      </p:sp>
      <p:sp>
        <p:nvSpPr>
          <p:cNvPr id="10" name="TextBox 9"/>
          <p:cNvSpPr txBox="1"/>
          <p:nvPr/>
        </p:nvSpPr>
        <p:spPr>
          <a:xfrm>
            <a:off x="6141243" y="4516071"/>
            <a:ext cx="5886450" cy="1815882"/>
          </a:xfrm>
          <a:prstGeom prst="rect">
            <a:avLst/>
          </a:prstGeom>
          <a:noFill/>
        </p:spPr>
        <p:txBody>
          <a:bodyPr wrap="square" rtlCol="0">
            <a:spAutoFit/>
          </a:bodyPr>
          <a:lstStyle/>
          <a:p>
            <a:pPr algn="just"/>
            <a:r>
              <a:rPr lang="en-US" sz="2800" smtClean="0"/>
              <a:t>+ Em sẽ nhắc bạn: “Không nên vứt giấy ra sân trường làm mất vệ sinh. Trèo ra ngoài lan can rất nguy hiểm vì có thể ngã gây tai nạn thương tích.”</a:t>
            </a:r>
            <a:endParaRPr lang="en-US" sz="2800"/>
          </a:p>
        </p:txBody>
      </p:sp>
      <p:pic>
        <p:nvPicPr>
          <p:cNvPr id="11" name="Content Placeholder 3"/>
          <p:cNvPicPr>
            <a:picLocks noChangeAspect="1"/>
          </p:cNvPicPr>
          <p:nvPr/>
        </p:nvPicPr>
        <p:blipFill rotWithShape="1">
          <a:blip r:embed="rId3"/>
          <a:srcRect l="50510" r="225"/>
          <a:stretch/>
        </p:blipFill>
        <p:spPr>
          <a:xfrm>
            <a:off x="227646" y="1151572"/>
            <a:ext cx="5239704" cy="5306378"/>
          </a:xfrm>
          <a:prstGeom prst="rect">
            <a:avLst/>
          </a:prstGeom>
        </p:spPr>
      </p:pic>
    </p:spTree>
    <p:extLst>
      <p:ext uri="{BB962C8B-B14F-4D97-AF65-F5344CB8AC3E}">
        <p14:creationId xmlns:p14="http://schemas.microsoft.com/office/powerpoint/2010/main" val="1758051095"/>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713" y="1585912"/>
            <a:ext cx="9913360" cy="5043487"/>
          </a:xfrm>
          <a:prstGeom prst="rect">
            <a:avLst/>
          </a:prstGeom>
        </p:spPr>
      </p:pic>
      <p:sp>
        <p:nvSpPr>
          <p:cNvPr id="5" name="Rectangle 4"/>
          <p:cNvSpPr/>
          <p:nvPr/>
        </p:nvSpPr>
        <p:spPr>
          <a:xfrm>
            <a:off x="1666226" y="2537994"/>
            <a:ext cx="8838333" cy="2708434"/>
          </a:xfrm>
          <a:prstGeom prst="rect">
            <a:avLst/>
          </a:prstGeom>
          <a:noFill/>
          <a:ln w="9525">
            <a:noFill/>
          </a:ln>
        </p:spPr>
        <p:txBody>
          <a:bodyPr wrap="square">
            <a:spAutoFit/>
          </a:bodyPr>
          <a:lstStyle/>
          <a:p>
            <a:r>
              <a:rPr kumimoji="0" lang="en-US" sz="3000" b="0" i="0" strike="noStrike" kern="1200" cap="none" spc="0" normalizeH="0" baseline="0" noProof="0" smtClean="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 	</a:t>
            </a:r>
            <a:r>
              <a:rPr lang="en-US" sz="2800" i="1" smtClean="0">
                <a:solidFill>
                  <a:srgbClr val="FF0000"/>
                </a:solidFill>
              </a:rPr>
              <a:t>Trường </a:t>
            </a:r>
            <a:r>
              <a:rPr lang="en-US" sz="2800" i="1">
                <a:solidFill>
                  <a:srgbClr val="FF0000"/>
                </a:solidFill>
              </a:rPr>
              <a:t>học là nơi các em được tham gia rất nhiều các hoạt động. Trường lớp sạch đẹp sẽ giúp các con có một môi trường học tập, vui chơi lành mạnh, an toàn. </a:t>
            </a:r>
            <a:r>
              <a:rPr lang="en-US" sz="2800" i="1" smtClean="0">
                <a:solidFill>
                  <a:srgbClr val="FF0000"/>
                </a:solidFill>
              </a:rPr>
              <a:t>Vì vậy giữ vệ sinh trường lớp là trách nhiệm của mỗi học sinh.</a:t>
            </a:r>
          </a:p>
          <a:p>
            <a:r>
              <a:rPr lang="en-US" sz="2800" i="1" smtClean="0">
                <a:solidFill>
                  <a:srgbClr val="FF0000"/>
                </a:solidFill>
              </a:rPr>
              <a:t>	Khi tham gia các hoạt động ở trường cần đảm bảo an toàn cho bản thân và người khác.</a:t>
            </a:r>
            <a:endParaRPr lang="en-US" sz="2800">
              <a:solidFill>
                <a:srgbClr val="FF0000"/>
              </a:solidFill>
            </a:endParaRPr>
          </a:p>
        </p:txBody>
      </p:sp>
    </p:spTree>
    <p:extLst>
      <p:ext uri="{BB962C8B-B14F-4D97-AF65-F5344CB8AC3E}">
        <p14:creationId xmlns:p14="http://schemas.microsoft.com/office/powerpoint/2010/main" val="105076098"/>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KHỞI ĐỘNG</a:t>
            </a:r>
            <a:endPar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2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pic>
        <p:nvPicPr>
          <p:cNvPr id="2" name="图片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515599" y="-106590"/>
            <a:ext cx="1811450" cy="1811450"/>
          </a:xfrm>
          <a:prstGeom prst="rect">
            <a:avLst/>
          </a:prstGeom>
        </p:spPr>
      </p:pic>
      <p:sp>
        <p:nvSpPr>
          <p:cNvPr id="3" name="Rectangle 2"/>
          <p:cNvSpPr/>
          <p:nvPr/>
        </p:nvSpPr>
        <p:spPr>
          <a:xfrm>
            <a:off x="2722815" y="166985"/>
            <a:ext cx="6889258" cy="923330"/>
          </a:xfrm>
          <a:prstGeom prst="rect">
            <a:avLst/>
          </a:prstGeom>
          <a:noFill/>
        </p:spPr>
        <p:txBody>
          <a:bodyPr wrap="none" lIns="91440" tIns="45720" rIns="91440" bIns="45720">
            <a:spAutoFit/>
          </a:bodyPr>
          <a:lstStyle/>
          <a:p>
            <a:pPr algn="ctr"/>
            <a:r>
              <a:rPr lang="en-US" sz="5400" b="1" cap="none" spc="0" smtClean="0">
                <a:ln w="6600">
                  <a:solidFill>
                    <a:schemeClr val="accent2"/>
                  </a:solidFill>
                  <a:prstDash val="solid"/>
                </a:ln>
                <a:solidFill>
                  <a:srgbClr val="FFFFFF"/>
                </a:solidFill>
                <a:effectLst>
                  <a:outerShdw dist="38100" dir="2700000" algn="tl" rotWithShape="0">
                    <a:schemeClr val="accent2"/>
                  </a:outerShdw>
                </a:effectLst>
              </a:rPr>
              <a:t>Vận dụng – Trải nghiệm</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Rectangle 3"/>
          <p:cNvSpPr/>
          <p:nvPr/>
        </p:nvSpPr>
        <p:spPr>
          <a:xfrm>
            <a:off x="1482925" y="3281920"/>
            <a:ext cx="10525125" cy="2086725"/>
          </a:xfrm>
          <a:prstGeom prst="rect">
            <a:avLst/>
          </a:prstGeom>
        </p:spPr>
        <p:txBody>
          <a:bodyPr wrap="square">
            <a:spAutoFit/>
          </a:bodyPr>
          <a:lstStyle/>
          <a:p>
            <a:pPr algn="just">
              <a:lnSpc>
                <a:spcPct val="120000"/>
              </a:lnSpc>
              <a:spcAft>
                <a:spcPts val="0"/>
              </a:spcAft>
            </a:pPr>
            <a:r>
              <a:rPr lang="en-US" sz="3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Chuẩn bị cây xanh (cây cảnh, cây hoa) để thực hiện dự án </a:t>
            </a:r>
            <a:r>
              <a:rPr lang="en-US" sz="360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 </a:t>
            </a:r>
            <a:r>
              <a:rPr lang="en-US"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xanh trường lớp” ở tiết sau.</a:t>
            </a:r>
          </a:p>
          <a:p>
            <a:pPr indent="228600" algn="just">
              <a:lnSpc>
                <a:spcPct val="120000"/>
              </a:lnSpc>
              <a:spcAft>
                <a:spcPts val="0"/>
              </a:spcAft>
            </a:pPr>
            <a:r>
              <a:rPr lang="en-US" sz="36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 name="Rectangle 4"/>
          <p:cNvSpPr/>
          <p:nvPr/>
        </p:nvSpPr>
        <p:spPr>
          <a:xfrm>
            <a:off x="1482925" y="1862952"/>
            <a:ext cx="8129148" cy="646331"/>
          </a:xfrm>
          <a:prstGeom prst="rect">
            <a:avLst/>
          </a:prstGeom>
        </p:spPr>
        <p:txBody>
          <a:bodyPr wrap="none">
            <a:spAutoFit/>
          </a:bodyPr>
          <a:lstStyle/>
          <a:p>
            <a:r>
              <a:rPr lang="en-US" sz="3600">
                <a:solidFill>
                  <a:srgbClr val="FF0000"/>
                </a:solidFill>
                <a:latin typeface="Times New Roman" panose="02020603050405020304" pitchFamily="18" charset="0"/>
                <a:ea typeface="Times New Roman" panose="02020603050405020304" pitchFamily="18" charset="0"/>
              </a:rPr>
              <a:t>- Con đã học được bài học gì qua tiết học? </a:t>
            </a:r>
            <a:endParaRPr lang="en-US" sz="3600">
              <a:solidFill>
                <a:srgbClr val="FF0000"/>
              </a:solidFill>
            </a:endParaRPr>
          </a:p>
        </p:txBody>
      </p:sp>
    </p:spTree>
    <p:extLst>
      <p:ext uri="{BB962C8B-B14F-4D97-AF65-F5344CB8AC3E}">
        <p14:creationId xmlns:p14="http://schemas.microsoft.com/office/powerpoint/2010/main" val="1786964535"/>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61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2" name="Rectangle 1"/>
          <p:cNvSpPr/>
          <p:nvPr/>
        </p:nvSpPr>
        <p:spPr>
          <a:xfrm>
            <a:off x="571500" y="1113016"/>
            <a:ext cx="1042035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 </a:t>
            </a:r>
            <a:r>
              <a:rPr lang="en-US" sz="3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ạn nhỏ trong lời bài hát đã dành tình cảm gì cho mái trường của mình?</a:t>
            </a:r>
            <a:endPar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571500" y="3037066"/>
            <a:ext cx="1042035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 </a:t>
            </a:r>
            <a:r>
              <a:rPr lang="en-US" sz="3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6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ạn nhỏ trong lời bài hát rất yêu mái trường, yêu thầy cô và bạn bè của mình. </a:t>
            </a:r>
            <a:endPar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095166"/>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pic>
        <p:nvPicPr>
          <p:cNvPr id="5" name="1166">
            <a:extLst>
              <a:ext uri="{FF2B5EF4-FFF2-40B4-BE49-F238E27FC236}">
                <a16:creationId xmlns:a16="http://schemas.microsoft.com/office/drawing/2014/main" id="{32C3F5BC-DEC8-42FE-A096-AB14434A1E41}"/>
              </a:ext>
            </a:extLst>
          </p:cNvPr>
          <p:cNvPicPr>
            <a:picLocks noChangeAspect="1"/>
          </p:cNvPicPr>
          <p:nvPr/>
        </p:nvPicPr>
        <p:blipFill>
          <a:blip r:embed="rId2"/>
          <a:stretch>
            <a:fillRect/>
          </a:stretch>
        </p:blipFill>
        <p:spPr>
          <a:xfrm>
            <a:off x="219418" y="3064617"/>
            <a:ext cx="1737567" cy="2758388"/>
          </a:xfrm>
          <a:prstGeom prst="rect">
            <a:avLst/>
          </a:prstGeom>
        </p:spPr>
      </p:pic>
      <p:pic>
        <p:nvPicPr>
          <p:cNvPr id="6" name="3">
            <a:extLst>
              <a:ext uri="{FF2B5EF4-FFF2-40B4-BE49-F238E27FC236}">
                <a16:creationId xmlns:a16="http://schemas.microsoft.com/office/drawing/2014/main" id="{FEBBEC0D-F2AA-4FEC-859D-8E9F93CF67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172" r="6123"/>
          <a:stretch>
            <a:fillRect/>
          </a:stretch>
        </p:blipFill>
        <p:spPr>
          <a:xfrm>
            <a:off x="219418" y="4503028"/>
            <a:ext cx="5503492" cy="2217634"/>
          </a:xfrm>
          <a:prstGeom prst="rect">
            <a:avLst/>
          </a:prstGeom>
        </p:spPr>
      </p:pic>
      <p:pic>
        <p:nvPicPr>
          <p:cNvPr id="7" name="1165">
            <a:extLst>
              <a:ext uri="{FF2B5EF4-FFF2-40B4-BE49-F238E27FC236}">
                <a16:creationId xmlns:a16="http://schemas.microsoft.com/office/drawing/2014/main" id="{D8341300-D21C-4F92-A269-092F7C3E5496}"/>
              </a:ext>
            </a:extLst>
          </p:cNvPr>
          <p:cNvPicPr>
            <a:picLocks noChangeAspect="1"/>
          </p:cNvPicPr>
          <p:nvPr/>
        </p:nvPicPr>
        <p:blipFill>
          <a:blip r:embed="rId4"/>
          <a:stretch>
            <a:fillRect/>
          </a:stretch>
        </p:blipFill>
        <p:spPr>
          <a:xfrm>
            <a:off x="8867299" y="4792177"/>
            <a:ext cx="2963748" cy="1996235"/>
          </a:xfrm>
          <a:prstGeom prst="rect">
            <a:avLst/>
          </a:prstGeom>
        </p:spPr>
      </p:pic>
      <p:graphicFrame>
        <p:nvGraphicFramePr>
          <p:cNvPr id="9" name="Table 8"/>
          <p:cNvGraphicFramePr>
            <a:graphicFrameLocks noGrp="1"/>
          </p:cNvGraphicFramePr>
          <p:nvPr>
            <p:extLst/>
          </p:nvPr>
        </p:nvGraphicFramePr>
        <p:xfrm>
          <a:off x="643220" y="1912757"/>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1249090407"/>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sp>
        <p:nvSpPr>
          <p:cNvPr id="10" name="Rectangle 9"/>
          <p:cNvSpPr/>
          <p:nvPr/>
        </p:nvSpPr>
        <p:spPr>
          <a:xfrm>
            <a:off x="1537847" y="2010181"/>
            <a:ext cx="10654153" cy="923330"/>
          </a:xfrm>
          <a:prstGeom prst="rect">
            <a:avLst/>
          </a:prstGeom>
        </p:spPr>
        <p:txBody>
          <a:bodyPr wrap="square">
            <a:spAutoFit/>
          </a:bodyPr>
          <a:lstStyle/>
          <a:p>
            <a:pPr>
              <a:lnSpc>
                <a:spcPct val="150000"/>
              </a:lnSpc>
            </a:pPr>
            <a:r>
              <a:rPr lang="en-US" sz="3600" err="1" smtClean="0">
                <a:latin typeface="HP001 5H" panose="020B0603050302020204" pitchFamily="34" charset="0"/>
                <a:ea typeface="Times New Roman" panose="02020603050405020304" pitchFamily="18" charset="0"/>
                <a:cs typeface="HP001 5H" panose="020B0603050302020204" pitchFamily="34" charset="0"/>
              </a:rPr>
              <a:t>Thứ</a:t>
            </a:r>
            <a:r>
              <a:rPr lang="en-US" sz="3600" smtClean="0">
                <a:latin typeface="HP001 5H" panose="020B0603050302020204" pitchFamily="34" charset="0"/>
                <a:ea typeface="Times New Roman" panose="02020603050405020304" pitchFamily="18" charset="0"/>
                <a:cs typeface="HP001 5H" panose="020B0603050302020204" pitchFamily="34" charset="0"/>
              </a:rPr>
              <a:t> năm  </a:t>
            </a:r>
            <a:r>
              <a:rPr lang="en-US" sz="3600" err="1" smtClean="0">
                <a:latin typeface="HP001 5H" panose="020B0603050302020204" pitchFamily="34" charset="0"/>
                <a:ea typeface="Times New Roman" panose="02020603050405020304" pitchFamily="18" charset="0"/>
                <a:cs typeface="HP001 5H" panose="020B0603050302020204" pitchFamily="34" charset="0"/>
              </a:rPr>
              <a:t>ngày</a:t>
            </a:r>
            <a:r>
              <a:rPr lang="en-US" sz="3600" smtClean="0">
                <a:latin typeface="HP001 5H" panose="020B0603050302020204" pitchFamily="34" charset="0"/>
                <a:ea typeface="Times New Roman" panose="02020603050405020304" pitchFamily="18" charset="0"/>
                <a:cs typeface="HP001 5H" panose="020B0603050302020204" pitchFamily="34" charset="0"/>
              </a:rPr>
              <a:t> 13 </a:t>
            </a:r>
            <a:r>
              <a:rPr lang="en-US" sz="3600" err="1" smtClean="0">
                <a:latin typeface="HP001 5H" panose="020B0603050302020204" pitchFamily="34" charset="0"/>
                <a:ea typeface="Times New Roman" panose="02020603050405020304" pitchFamily="18" charset="0"/>
                <a:cs typeface="HP001 5H" panose="020B0603050302020204" pitchFamily="34" charset="0"/>
              </a:rPr>
              <a:t>tháng</a:t>
            </a:r>
            <a:r>
              <a:rPr lang="en-US" sz="3600" smtClean="0">
                <a:latin typeface="HP001 5H" panose="020B0603050302020204" pitchFamily="34" charset="0"/>
                <a:ea typeface="Times New Roman" panose="02020603050405020304" pitchFamily="18" charset="0"/>
                <a:cs typeface="HP001 5H" panose="020B0603050302020204" pitchFamily="34" charset="0"/>
              </a:rPr>
              <a:t> 11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năm</a:t>
            </a:r>
            <a:r>
              <a:rPr lang="en-US" sz="3600" dirty="0" smtClean="0">
                <a:latin typeface="HP001 5H" panose="020B0603050302020204" pitchFamily="34" charset="0"/>
                <a:ea typeface="Times New Roman" panose="02020603050405020304" pitchFamily="18" charset="0"/>
                <a:cs typeface="HP001 5H" panose="020B0603050302020204" pitchFamily="34" charset="0"/>
              </a:rPr>
              <a:t> 2021</a:t>
            </a:r>
            <a:endParaRPr lang="en-US" sz="8800" dirty="0">
              <a:latin typeface="HP001 5H" panose="020B0603050302020204" pitchFamily="34" charset="0"/>
              <a:cs typeface="HP001 5H" panose="020B0603050302020204" pitchFamily="34" charset="0"/>
            </a:endParaRPr>
          </a:p>
        </p:txBody>
      </p:sp>
      <p:graphicFrame>
        <p:nvGraphicFramePr>
          <p:cNvPr id="11" name="Table 10"/>
          <p:cNvGraphicFramePr>
            <a:graphicFrameLocks noGrp="1"/>
          </p:cNvGraphicFramePr>
          <p:nvPr>
            <p:extLst/>
          </p:nvPr>
        </p:nvGraphicFramePr>
        <p:xfrm>
          <a:off x="643218" y="2670838"/>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3325138641"/>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graphicFrame>
        <p:nvGraphicFramePr>
          <p:cNvPr id="12" name="Table 11"/>
          <p:cNvGraphicFramePr>
            <a:graphicFrameLocks noGrp="1"/>
          </p:cNvGraphicFramePr>
          <p:nvPr>
            <p:extLst/>
          </p:nvPr>
        </p:nvGraphicFramePr>
        <p:xfrm>
          <a:off x="643218" y="3413837"/>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2191956829"/>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graphicFrame>
        <p:nvGraphicFramePr>
          <p:cNvPr id="13" name="Table 12"/>
          <p:cNvGraphicFramePr>
            <a:graphicFrameLocks noGrp="1"/>
          </p:cNvGraphicFramePr>
          <p:nvPr>
            <p:extLst/>
          </p:nvPr>
        </p:nvGraphicFramePr>
        <p:xfrm>
          <a:off x="643219" y="4156836"/>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2668032976"/>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sp>
        <p:nvSpPr>
          <p:cNvPr id="14" name="Rectangle 13"/>
          <p:cNvSpPr/>
          <p:nvPr/>
        </p:nvSpPr>
        <p:spPr>
          <a:xfrm>
            <a:off x="3542863" y="2784360"/>
            <a:ext cx="5832769" cy="854080"/>
          </a:xfrm>
          <a:prstGeom prst="rect">
            <a:avLst/>
          </a:prstGeom>
        </p:spPr>
        <p:txBody>
          <a:bodyPr wrap="square">
            <a:spAutoFit/>
          </a:bodyPr>
          <a:lstStyle/>
          <a:p>
            <a:pPr>
              <a:lnSpc>
                <a:spcPct val="150000"/>
              </a:lnSpc>
            </a:pPr>
            <a:r>
              <a:rPr lang="en-US" sz="3600" dirty="0" err="1" smtClean="0">
                <a:latin typeface="HP001 5H" panose="020B0603050302020204" pitchFamily="34" charset="0"/>
                <a:ea typeface="Times New Roman" panose="02020603050405020304" pitchFamily="18" charset="0"/>
                <a:cs typeface="HP001 5H" panose="020B0603050302020204" pitchFamily="34" charset="0"/>
              </a:rPr>
              <a:t>Tự</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nhiên</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và</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Xã</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hội</a:t>
            </a:r>
            <a:endParaRPr lang="en-US" sz="8800" dirty="0">
              <a:latin typeface="HP001 5H" panose="020B0603050302020204" pitchFamily="34" charset="0"/>
              <a:cs typeface="HP001 5H" panose="020B0603050302020204" pitchFamily="34" charset="0"/>
            </a:endParaRPr>
          </a:p>
        </p:txBody>
      </p:sp>
      <p:sp>
        <p:nvSpPr>
          <p:cNvPr id="15" name="Rectangle 14"/>
          <p:cNvSpPr/>
          <p:nvPr/>
        </p:nvSpPr>
        <p:spPr>
          <a:xfrm>
            <a:off x="2538976" y="3522708"/>
            <a:ext cx="8919218" cy="854080"/>
          </a:xfrm>
          <a:prstGeom prst="rect">
            <a:avLst/>
          </a:prstGeom>
        </p:spPr>
        <p:txBody>
          <a:bodyPr wrap="square">
            <a:spAutoFit/>
          </a:bodyPr>
          <a:lstStyle/>
          <a:p>
            <a:pPr>
              <a:lnSpc>
                <a:spcPct val="150000"/>
              </a:lnSpc>
            </a:pPr>
            <a:r>
              <a:rPr lang="en-US" sz="360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Ôn tập chủ đề trường học (Tiết </a:t>
            </a:r>
            <a:r>
              <a:rPr lang="en-US" sz="3600" dirty="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1)</a:t>
            </a:r>
          </a:p>
        </p:txBody>
      </p:sp>
    </p:spTree>
    <p:extLst>
      <p:ext uri="{BB962C8B-B14F-4D97-AF65-F5344CB8AC3E}">
        <p14:creationId xmlns:p14="http://schemas.microsoft.com/office/powerpoint/2010/main" val="3221266224"/>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altLang="en-US" smtClean="0"/>
          </a:p>
        </p:txBody>
      </p:sp>
      <p:pic>
        <p:nvPicPr>
          <p:cNvPr id="11267"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820" t="5327" r="16397" b="45024"/>
          <a:stretch/>
        </p:blipFill>
        <p:spPr>
          <a:xfrm>
            <a:off x="0" y="-26544"/>
            <a:ext cx="12192000" cy="6858000"/>
          </a:xfrm>
        </p:spPr>
      </p:pic>
      <p:sp>
        <p:nvSpPr>
          <p:cNvPr id="11268" name="TextBox 1"/>
          <p:cNvSpPr txBox="1">
            <a:spLocks noChangeArrowheads="1"/>
          </p:cNvSpPr>
          <p:nvPr/>
        </p:nvSpPr>
        <p:spPr bwMode="auto">
          <a:xfrm>
            <a:off x="2514600" y="329555"/>
            <a:ext cx="6400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gn="ctr">
              <a:lnSpc>
                <a:spcPct val="150000"/>
              </a:lnSpc>
            </a:pPr>
            <a:r>
              <a:rPr lang="en-US" altLang="en-US" sz="4000" b="1" smtClean="0">
                <a:solidFill>
                  <a:srgbClr val="FFC000"/>
                </a:solidFill>
                <a:latin typeface="HP001 4 hàng" panose="020B0603050302020204" pitchFamily="34" charset="0"/>
              </a:rPr>
              <a:t>Yêu cầu cần đạt</a:t>
            </a:r>
            <a:endParaRPr lang="en-US" altLang="en-US" sz="4000" b="1" dirty="0">
              <a:solidFill>
                <a:srgbClr val="FFC000"/>
              </a:solidFill>
              <a:latin typeface="HP001 4 hàng" panose="020B0603050302020204" pitchFamily="34" charset="0"/>
            </a:endParaRPr>
          </a:p>
        </p:txBody>
      </p:sp>
      <p:sp>
        <p:nvSpPr>
          <p:cNvPr id="6" name="Rectangle 5"/>
          <p:cNvSpPr>
            <a:spLocks noChangeArrowheads="1"/>
          </p:cNvSpPr>
          <p:nvPr/>
        </p:nvSpPr>
        <p:spPr bwMode="auto">
          <a:xfrm>
            <a:off x="673893" y="1219715"/>
            <a:ext cx="1084421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nSpc>
                <a:spcPct val="150000"/>
              </a:lnSpc>
            </a:pPr>
            <a:r>
              <a:rPr lang="en-US" sz="2800" b="1" i="1" dirty="0">
                <a:solidFill>
                  <a:schemeClr val="bg1"/>
                </a:solidFill>
                <a:latin typeface="Times New Roman" panose="02020603050405020304" pitchFamily="18" charset="0"/>
                <a:ea typeface="Times New Roman" panose="02020603050405020304" pitchFamily="18" charset="0"/>
              </a:rPr>
              <a:t>1. </a:t>
            </a:r>
            <a:r>
              <a:rPr lang="vi-VN" sz="2800" b="1" dirty="0">
                <a:solidFill>
                  <a:schemeClr val="bg1"/>
                </a:solidFill>
                <a:latin typeface="Times New Roman" panose="02020603050405020304" pitchFamily="18" charset="0"/>
                <a:ea typeface="Times New Roman" panose="02020603050405020304" pitchFamily="18" charset="0"/>
              </a:rPr>
              <a:t>Học sinh thực hiện được các việc:</a:t>
            </a:r>
            <a:endParaRPr lang="en-US" sz="2800" dirty="0">
              <a:solidFill>
                <a:schemeClr val="bg1"/>
              </a:solidFill>
              <a:latin typeface="Times New Roman" panose="02020603050405020304" pitchFamily="18" charset="0"/>
              <a:ea typeface="Times New Roman" panose="02020603050405020304" pitchFamily="18" charset="0"/>
            </a:endParaRPr>
          </a:p>
          <a:p>
            <a:r>
              <a:rPr lang="en-US" sz="2800" smtClean="0">
                <a:solidFill>
                  <a:schemeClr val="bg1"/>
                </a:solidFill>
                <a:latin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Hệ thống hóa kiến thức đã học về trường học.</a:t>
            </a:r>
          </a:p>
          <a:p>
            <a:r>
              <a:rPr lang="en-US" sz="2800">
                <a:solidFill>
                  <a:schemeClr val="bg1"/>
                </a:solidFill>
                <a:latin typeface="Times New Roman" panose="02020603050405020304" pitchFamily="18" charset="0"/>
                <a:cs typeface="Times New Roman" panose="02020603050405020304" pitchFamily="18" charset="0"/>
              </a:rPr>
              <a:t>- Chia sẻ thông tin về các hoạt động ở trường trong ngày khai giảng, ngày hội đọc sách, hoạt động tuyên truyền an toàn khi ở trường</a:t>
            </a:r>
            <a:r>
              <a:rPr lang="en-US" sz="2800" smtClean="0">
                <a:solidFill>
                  <a:schemeClr val="bg1"/>
                </a:solidFill>
                <a:latin typeface="Times New Roman" panose="02020603050405020304" pitchFamily="18" charset="0"/>
                <a:cs typeface="Times New Roman" panose="02020603050405020304" pitchFamily="18" charset="0"/>
              </a:rPr>
              <a:t>.</a:t>
            </a:r>
            <a:endParaRPr lang="en-US" sz="2800">
              <a:solidFill>
                <a:schemeClr val="bg1"/>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673893" y="3397116"/>
            <a:ext cx="108442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r>
              <a:rPr lang="en-US" sz="2800" b="1" i="1" dirty="0">
                <a:solidFill>
                  <a:schemeClr val="bg1"/>
                </a:solidFill>
                <a:latin typeface="Times New Roman" panose="02020603050405020304" pitchFamily="18" charset="0"/>
                <a:ea typeface="Times New Roman" panose="02020603050405020304" pitchFamily="18" charset="0"/>
              </a:rPr>
              <a:t>2. </a:t>
            </a:r>
            <a:r>
              <a:rPr lang="vi-VN" sz="2800" b="1" dirty="0">
                <a:solidFill>
                  <a:schemeClr val="bg1"/>
                </a:solidFill>
                <a:latin typeface="Times New Roman" panose="02020603050405020304" pitchFamily="18" charset="0"/>
                <a:ea typeface="Times New Roman" panose="02020603050405020304" pitchFamily="18" charset="0"/>
              </a:rPr>
              <a:t>Học sinh vận dụn</a:t>
            </a:r>
            <a:r>
              <a:rPr lang="en-US" sz="2800" b="1" dirty="0" smtClean="0">
                <a:solidFill>
                  <a:schemeClr val="bg1"/>
                </a:solidFill>
                <a:latin typeface="Times New Roman" panose="02020603050405020304" pitchFamily="18" charset="0"/>
                <a:ea typeface="Times New Roman" panose="02020603050405020304" pitchFamily="18" charset="0"/>
              </a:rPr>
              <a:t>g</a:t>
            </a:r>
            <a:r>
              <a:rPr lang="en-US" sz="2800" b="1" smtClean="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Yêu quý trường lớp, bạn bè, thầy cô và tham gia các hoạt động ở trường một cách an toàn.</a:t>
            </a:r>
          </a:p>
        </p:txBody>
      </p:sp>
      <p:sp>
        <p:nvSpPr>
          <p:cNvPr id="2" name="Rectangle 1"/>
          <p:cNvSpPr/>
          <p:nvPr/>
        </p:nvSpPr>
        <p:spPr>
          <a:xfrm>
            <a:off x="673892" y="4497299"/>
            <a:ext cx="10844213" cy="954107"/>
          </a:xfrm>
          <a:prstGeom prst="rect">
            <a:avLst/>
          </a:prstGeom>
        </p:spPr>
        <p:txBody>
          <a:bodyPr wrap="square">
            <a:spAutoFit/>
          </a:bodyPr>
          <a:lstStyle/>
          <a:p>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 sinh hình thành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a:t>
            </a:r>
            <a:r>
              <a:rPr lang="en-US" sz="2800" b="1" dirty="0" err="1" smtClean="0">
                <a:solidFill>
                  <a:schemeClr val="bg1"/>
                </a:solidFill>
                <a:latin typeface="Times New Roman" panose="02020603050405020304" pitchFamily="18" charset="0"/>
                <a:cs typeface="Times New Roman" panose="02020603050405020304" pitchFamily="18" charset="0"/>
              </a:rPr>
              <a:t>ăng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lực</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tiếp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giải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quyết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vấn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phẩm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yêu</a:t>
            </a:r>
            <a:r>
              <a:rPr lang="en-US" sz="2800" dirty="0">
                <a:solidFill>
                  <a:schemeClr val="bg1"/>
                </a:solidFill>
                <a:latin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cs typeface="Times New Roman" panose="02020603050405020304" pitchFamily="18" charset="0"/>
              </a:rPr>
              <a:t>thương</a:t>
            </a:r>
            <a:r>
              <a:rPr lang="en-US" sz="2800" smtClean="0">
                <a:solidFill>
                  <a:schemeClr val="bg1"/>
                </a:solidFill>
                <a:latin typeface="Times New Roman" panose="02020603050405020304" pitchFamily="18" charset="0"/>
                <a:cs typeface="Times New Roman" panose="02020603050405020304" pitchFamily="18" charset="0"/>
              </a:rPr>
              <a:t>, nhân ái, </a:t>
            </a:r>
            <a:r>
              <a:rPr lang="en-US" sz="2800" dirty="0" err="1">
                <a:solidFill>
                  <a:schemeClr val="bg1"/>
                </a:solidFill>
                <a:latin typeface="Times New Roman" panose="02020603050405020304" pitchFamily="18" charset="0"/>
                <a:cs typeface="Times New Roman" panose="02020603050405020304" pitchFamily="18" charset="0"/>
              </a:rPr>
              <a:t>trách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chỉ</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98234450"/>
      </p:ext>
    </p:extLst>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4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grpSp>
        <p:nvGrpSpPr>
          <p:cNvPr id="10" name="Group 4"/>
          <p:cNvGrpSpPr>
            <a:grpSpLocks noChangeAspect="1"/>
          </p:cNvGrpSpPr>
          <p:nvPr/>
        </p:nvGrpSpPr>
        <p:grpSpPr bwMode="auto">
          <a:xfrm flipV="1">
            <a:off x="1107082" y="522950"/>
            <a:ext cx="1997526" cy="2521093"/>
            <a:chOff x="1308" y="1009"/>
            <a:chExt cx="1001" cy="1033"/>
          </a:xfrm>
          <a:solidFill>
            <a:schemeClr val="accent2"/>
          </a:solidFill>
        </p:grpSpPr>
        <p:sp>
          <p:nvSpPr>
            <p:cNvPr id="1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6" name="组合 3"/>
          <p:cNvGrpSpPr/>
          <p:nvPr/>
        </p:nvGrpSpPr>
        <p:grpSpPr>
          <a:xfrm>
            <a:off x="2084079" y="2359467"/>
            <a:ext cx="6814458" cy="1340870"/>
            <a:chOff x="6555" y="5200"/>
            <a:chExt cx="6560" cy="899"/>
          </a:xfrm>
        </p:grpSpPr>
        <p:sp>
          <p:nvSpPr>
            <p:cNvPr id="27" name="任意多边形 18"/>
            <p:cNvSpPr/>
            <p:nvPr/>
          </p:nvSpPr>
          <p:spPr>
            <a:xfrm>
              <a:off x="6555" y="5599"/>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文本框 19"/>
            <p:cNvSpPr txBox="1"/>
            <p:nvPr/>
          </p:nvSpPr>
          <p:spPr>
            <a:xfrm>
              <a:off x="6855" y="5200"/>
              <a:ext cx="6260" cy="6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 thực</a:t>
              </a:r>
              <a:r>
                <a:rPr kumimoji="0" lang="en-US" altLang="zh-CN" sz="5400" b="0" i="0" u="none" strike="noStrike" kern="1200" cap="none" spc="0" normalizeH="0" noProof="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hành</a:t>
              </a:r>
            </a:p>
          </p:txBody>
        </p:sp>
      </p:grpSp>
    </p:spTree>
    <p:extLst>
      <p:ext uri="{BB962C8B-B14F-4D97-AF65-F5344CB8AC3E}">
        <p14:creationId xmlns:p14="http://schemas.microsoft.com/office/powerpoint/2010/main" val="3506175237"/>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60000">
              <a:schemeClr val="accent1">
                <a:lumMod val="5000"/>
                <a:lumOff val="95000"/>
              </a:schemeClr>
            </a:gs>
            <a:gs pos="7000">
              <a:srgbClr val="92D050"/>
            </a:gs>
            <a:gs pos="95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19" name="TextBox 18"/>
          <p:cNvSpPr txBox="1"/>
          <p:nvPr/>
        </p:nvSpPr>
        <p:spPr>
          <a:xfrm>
            <a:off x="939022" y="1435028"/>
            <a:ext cx="11050621" cy="646331"/>
          </a:xfrm>
          <a:prstGeom prst="rect">
            <a:avLst/>
          </a:prstGeom>
          <a:noFill/>
        </p:spPr>
        <p:txBody>
          <a:bodyPr wrap="square" rtlCol="0">
            <a:spAutoFit/>
          </a:bodyPr>
          <a:lstStyle/>
          <a:p>
            <a:r>
              <a:rPr lang="en-US" sz="3600" smtClean="0"/>
              <a:t>1. Em </a:t>
            </a:r>
            <a:r>
              <a:rPr lang="en-US" sz="3600" dirty="0" err="1"/>
              <a:t>hãy</a:t>
            </a:r>
            <a:r>
              <a:rPr lang="en-US" sz="3600" dirty="0"/>
              <a:t> </a:t>
            </a:r>
            <a:r>
              <a:rPr lang="en-US" sz="3600" dirty="0" err="1"/>
              <a:t>kể</a:t>
            </a:r>
            <a:r>
              <a:rPr lang="en-US" sz="3600" dirty="0"/>
              <a:t> </a:t>
            </a:r>
            <a:r>
              <a:rPr lang="en-US" sz="3600" dirty="0" err="1"/>
              <a:t>tên</a:t>
            </a:r>
            <a:r>
              <a:rPr lang="en-US" sz="3600" dirty="0"/>
              <a:t> </a:t>
            </a:r>
            <a:r>
              <a:rPr lang="en-US" sz="3600" dirty="0" err="1"/>
              <a:t>các</a:t>
            </a:r>
            <a:r>
              <a:rPr lang="en-US" sz="3600" dirty="0"/>
              <a:t> </a:t>
            </a:r>
            <a:r>
              <a:rPr lang="en-US" sz="3600" dirty="0" err="1"/>
              <a:t>bài</a:t>
            </a:r>
            <a:r>
              <a:rPr lang="en-US" sz="3600" dirty="0"/>
              <a:t> </a:t>
            </a:r>
            <a:r>
              <a:rPr lang="en-US" sz="3600" dirty="0" err="1"/>
              <a:t>học</a:t>
            </a:r>
            <a:r>
              <a:rPr lang="en-US" sz="3600" dirty="0"/>
              <a:t> </a:t>
            </a:r>
            <a:r>
              <a:rPr lang="en-US" sz="3600" dirty="0" err="1"/>
              <a:t>trong</a:t>
            </a:r>
            <a:r>
              <a:rPr lang="en-US" sz="3600" dirty="0"/>
              <a:t> </a:t>
            </a:r>
            <a:r>
              <a:rPr lang="en-US" sz="3600" err="1"/>
              <a:t>chủ</a:t>
            </a:r>
            <a:r>
              <a:rPr lang="en-US" sz="3600"/>
              <a:t> </a:t>
            </a:r>
            <a:r>
              <a:rPr lang="en-US" sz="3600" smtClean="0"/>
              <a:t>đề Trường học?</a:t>
            </a:r>
            <a:endParaRPr lang="en-US" sz="3600" dirty="0"/>
          </a:p>
        </p:txBody>
      </p:sp>
      <p:pic>
        <p:nvPicPr>
          <p:cNvPr id="27" name="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762676" y="3920958"/>
            <a:ext cx="3773430" cy="2937042"/>
          </a:xfrm>
          <a:prstGeom prst="rect">
            <a:avLst/>
          </a:prstGeom>
        </p:spPr>
      </p:pic>
      <p:pic>
        <p:nvPicPr>
          <p:cNvPr id="28" name="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99235"/>
            <a:ext cx="4906376" cy="3258766"/>
          </a:xfrm>
          <a:prstGeom prst="rect">
            <a:avLst/>
          </a:prstGeom>
        </p:spPr>
      </p:pic>
    </p:spTree>
    <p:extLst>
      <p:ext uri="{BB962C8B-B14F-4D97-AF65-F5344CB8AC3E}">
        <p14:creationId xmlns:p14="http://schemas.microsoft.com/office/powerpoint/2010/main" val="4989673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60000">
              <a:schemeClr val="accent1">
                <a:lumMod val="5000"/>
                <a:lumOff val="95000"/>
              </a:schemeClr>
            </a:gs>
            <a:gs pos="7000">
              <a:srgbClr val="92D050"/>
            </a:gs>
            <a:gs pos="61000">
              <a:schemeClr val="accent4">
                <a:lumMod val="40000"/>
                <a:lumOff val="60000"/>
              </a:schemeClr>
            </a:gs>
          </a:gsLst>
          <a:lin ang="2700000" scaled="1"/>
        </a:gradFill>
        <a:effectLst/>
      </p:bgPr>
    </p:bg>
    <p:spTree>
      <p:nvGrpSpPr>
        <p:cNvPr id="1" name=""/>
        <p:cNvGrpSpPr/>
        <p:nvPr/>
      </p:nvGrpSpPr>
      <p:grpSpPr>
        <a:xfrm>
          <a:off x="0" y="0"/>
          <a:ext cx="0" cy="0"/>
          <a:chOff x="0" y="0"/>
          <a:chExt cx="0" cy="0"/>
        </a:xfrm>
      </p:grpSpPr>
      <p:sp>
        <p:nvSpPr>
          <p:cNvPr id="19" name="TextBox 18"/>
          <p:cNvSpPr txBox="1"/>
          <p:nvPr/>
        </p:nvSpPr>
        <p:spPr>
          <a:xfrm>
            <a:off x="1141379" y="589937"/>
            <a:ext cx="11050621" cy="707886"/>
          </a:xfrm>
          <a:prstGeom prst="rect">
            <a:avLst/>
          </a:prstGeom>
          <a:noFill/>
        </p:spPr>
        <p:txBody>
          <a:bodyPr wrap="square" rtlCol="0">
            <a:spAutoFit/>
          </a:bodyPr>
          <a:lstStyle/>
          <a:p>
            <a:r>
              <a:rPr lang="en-US" sz="4000" dirty="0" err="1"/>
              <a:t>Các</a:t>
            </a:r>
            <a:r>
              <a:rPr lang="en-US" sz="4000" dirty="0"/>
              <a:t> </a:t>
            </a:r>
            <a:r>
              <a:rPr lang="en-US" sz="4000" dirty="0" err="1"/>
              <a:t>bài</a:t>
            </a:r>
            <a:r>
              <a:rPr lang="en-US" sz="4000" dirty="0"/>
              <a:t> </a:t>
            </a:r>
            <a:r>
              <a:rPr lang="en-US" sz="4000" dirty="0" err="1"/>
              <a:t>học</a:t>
            </a:r>
            <a:r>
              <a:rPr lang="en-US" sz="4000" dirty="0"/>
              <a:t> </a:t>
            </a:r>
            <a:r>
              <a:rPr lang="en-US" sz="4000" dirty="0" err="1"/>
              <a:t>trong</a:t>
            </a:r>
            <a:r>
              <a:rPr lang="en-US" sz="4000" dirty="0"/>
              <a:t> </a:t>
            </a:r>
            <a:r>
              <a:rPr lang="en-US" sz="4000" dirty="0" err="1"/>
              <a:t>chủ</a:t>
            </a:r>
            <a:r>
              <a:rPr lang="en-US" sz="4000" dirty="0"/>
              <a:t> </a:t>
            </a:r>
            <a:r>
              <a:rPr lang="en-US" sz="4000" err="1"/>
              <a:t>đề</a:t>
            </a:r>
            <a:r>
              <a:rPr lang="en-US" sz="4000"/>
              <a:t> </a:t>
            </a:r>
            <a:r>
              <a:rPr lang="en-US" sz="4000" smtClean="0"/>
              <a:t>Trường học:</a:t>
            </a:r>
            <a:endParaRPr lang="en-US" sz="4000" dirty="0"/>
          </a:p>
        </p:txBody>
      </p:sp>
      <p:sp>
        <p:nvSpPr>
          <p:cNvPr id="21" name="TextBox 20"/>
          <p:cNvSpPr txBox="1"/>
          <p:nvPr/>
        </p:nvSpPr>
        <p:spPr>
          <a:xfrm>
            <a:off x="542721" y="2078476"/>
            <a:ext cx="11050621" cy="707886"/>
          </a:xfrm>
          <a:prstGeom prst="rect">
            <a:avLst/>
          </a:prstGeom>
          <a:noFill/>
        </p:spPr>
        <p:txBody>
          <a:bodyPr wrap="square" rtlCol="0">
            <a:spAutoFit/>
          </a:bodyPr>
          <a:lstStyle/>
          <a:p>
            <a:r>
              <a:rPr lang="en-US" sz="4000" err="1"/>
              <a:t>Bài</a:t>
            </a:r>
            <a:r>
              <a:rPr lang="en-US" sz="4000"/>
              <a:t> </a:t>
            </a:r>
            <a:r>
              <a:rPr lang="en-US" sz="4000" smtClean="0"/>
              <a:t>6: Chào đón ngày khai giảng</a:t>
            </a:r>
            <a:endParaRPr lang="en-US" sz="4000" dirty="0"/>
          </a:p>
        </p:txBody>
      </p:sp>
      <p:sp>
        <p:nvSpPr>
          <p:cNvPr id="24" name="TextBox 23"/>
          <p:cNvSpPr txBox="1"/>
          <p:nvPr/>
        </p:nvSpPr>
        <p:spPr>
          <a:xfrm>
            <a:off x="542721" y="2925841"/>
            <a:ext cx="11050621" cy="707886"/>
          </a:xfrm>
          <a:prstGeom prst="rect">
            <a:avLst/>
          </a:prstGeom>
          <a:noFill/>
        </p:spPr>
        <p:txBody>
          <a:bodyPr wrap="square" rtlCol="0">
            <a:spAutoFit/>
          </a:bodyPr>
          <a:lstStyle/>
          <a:p>
            <a:r>
              <a:rPr lang="en-US" sz="4000" err="1"/>
              <a:t>Bài</a:t>
            </a:r>
            <a:r>
              <a:rPr lang="en-US" sz="4000"/>
              <a:t> </a:t>
            </a:r>
            <a:r>
              <a:rPr lang="en-US" sz="4000" smtClean="0"/>
              <a:t>7: Ngày hội đọc sách của chúng em</a:t>
            </a:r>
            <a:endParaRPr lang="en-US" sz="4000" dirty="0"/>
          </a:p>
        </p:txBody>
      </p:sp>
      <p:sp>
        <p:nvSpPr>
          <p:cNvPr id="25" name="TextBox 24"/>
          <p:cNvSpPr txBox="1"/>
          <p:nvPr/>
        </p:nvSpPr>
        <p:spPr>
          <a:xfrm>
            <a:off x="542720" y="3834228"/>
            <a:ext cx="11050621" cy="707886"/>
          </a:xfrm>
          <a:prstGeom prst="rect">
            <a:avLst/>
          </a:prstGeom>
          <a:noFill/>
        </p:spPr>
        <p:txBody>
          <a:bodyPr wrap="square" rtlCol="0">
            <a:spAutoFit/>
          </a:bodyPr>
          <a:lstStyle/>
          <a:p>
            <a:r>
              <a:rPr lang="en-US" sz="4000" err="1"/>
              <a:t>Bài</a:t>
            </a:r>
            <a:r>
              <a:rPr lang="en-US" sz="4000"/>
              <a:t> </a:t>
            </a:r>
            <a:r>
              <a:rPr lang="en-US" sz="4000" smtClean="0"/>
              <a:t>8: An toàn khi ở trường</a:t>
            </a:r>
            <a:endParaRPr lang="en-US" sz="4000" dirty="0"/>
          </a:p>
        </p:txBody>
      </p:sp>
      <p:sp>
        <p:nvSpPr>
          <p:cNvPr id="26" name="TextBox 25"/>
          <p:cNvSpPr txBox="1"/>
          <p:nvPr/>
        </p:nvSpPr>
        <p:spPr>
          <a:xfrm>
            <a:off x="542720" y="4742615"/>
            <a:ext cx="6458157" cy="707886"/>
          </a:xfrm>
          <a:prstGeom prst="rect">
            <a:avLst/>
          </a:prstGeom>
          <a:noFill/>
        </p:spPr>
        <p:txBody>
          <a:bodyPr wrap="square" rtlCol="0">
            <a:spAutoFit/>
          </a:bodyPr>
          <a:lstStyle/>
          <a:p>
            <a:r>
              <a:rPr lang="en-US" sz="4000" smtClean="0"/>
              <a:t>Bài 9: Giữ vệ sinh trường học</a:t>
            </a:r>
            <a:endParaRPr lang="en-US" sz="4000" dirty="0"/>
          </a:p>
        </p:txBody>
      </p:sp>
    </p:spTree>
    <p:extLst>
      <p:ext uri="{BB962C8B-B14F-4D97-AF65-F5344CB8AC3E}">
        <p14:creationId xmlns:p14="http://schemas.microsoft.com/office/powerpoint/2010/main" val="24602147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37678" y="131786"/>
            <a:ext cx="8892223" cy="81153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smtClean="0"/>
              <a:t>2. Triển </a:t>
            </a:r>
            <a:r>
              <a:rPr lang="en-US" sz="3200"/>
              <a:t>lãm tranh, ảnh về một số sự kiện ở trường.</a:t>
            </a:r>
          </a:p>
        </p:txBody>
      </p:sp>
      <p:pic>
        <p:nvPicPr>
          <p:cNvPr id="3" name="Content Placeholder 4"/>
          <p:cNvPicPr>
            <a:picLocks noChangeAspect="1"/>
          </p:cNvPicPr>
          <p:nvPr/>
        </p:nvPicPr>
        <p:blipFill>
          <a:blip r:embed="rId2"/>
          <a:stretch>
            <a:fillRect/>
          </a:stretch>
        </p:blipFill>
        <p:spPr>
          <a:xfrm>
            <a:off x="403542" y="1071563"/>
            <a:ext cx="11155045" cy="5586412"/>
          </a:xfrm>
          <a:prstGeom prst="rect">
            <a:avLst/>
          </a:prstGeom>
        </p:spPr>
      </p:pic>
    </p:spTree>
    <p:extLst>
      <p:ext uri="{BB962C8B-B14F-4D97-AF65-F5344CB8AC3E}">
        <p14:creationId xmlns:p14="http://schemas.microsoft.com/office/powerpoint/2010/main" val="4251147050"/>
      </p:ext>
    </p:ext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769</Words>
  <Application>Microsoft Office PowerPoint</Application>
  <PresentationFormat>Widescreen</PresentationFormat>
  <Paragraphs>60</Paragraphs>
  <Slides>21</Slides>
  <Notes>8</Notes>
  <HiddenSlides>0</HiddenSlides>
  <MMClips>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Microsoft YaHei</vt:lpstr>
      <vt:lpstr>SimSun</vt:lpstr>
      <vt:lpstr>SimSun</vt:lpstr>
      <vt:lpstr>Arial</vt:lpstr>
      <vt:lpstr>Arial-Rounded</vt:lpstr>
      <vt:lpstr>Calibri</vt:lpstr>
      <vt:lpstr>Calibri Light</vt:lpstr>
      <vt:lpstr>等线</vt:lpstr>
      <vt:lpstr>HP001 4 hàng</vt:lpstr>
      <vt:lpstr>HP001 5H</vt:lpstr>
      <vt:lpstr>Times New Roman</vt:lpstr>
      <vt:lpstr>字魂59号-创粗黑</vt:lpstr>
      <vt:lpstr>Office 主题</vt:lpstr>
      <vt:lpstr>3_Office Theme</vt:lpstr>
      <vt:lpstr>1_Office Theme</vt:lpstr>
      <vt:lpstr>Office Theme</vt:lpstr>
      <vt:lpstr>Chào mừng các em đến với tiết Tự nhiên xã hội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Em sẽ nói và làm gì trong tình huống sau?</vt:lpstr>
      <vt:lpstr>3. Em sẽ nói và làm gì trong tình huống sau?</vt:lpstr>
      <vt:lpstr>3. Em sẽ nói và làm gì trong tình huống sau?</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SKY</cp:lastModifiedBy>
  <cp:revision>40</cp:revision>
  <dcterms:created xsi:type="dcterms:W3CDTF">2021-06-03T08:15:20Z</dcterms:created>
  <dcterms:modified xsi:type="dcterms:W3CDTF">2022-11-17T02:38:43Z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