
<file path=[Content_Types].xml><?xml version="1.0" encoding="utf-8"?>
<Types xmlns="http://schemas.openxmlformats.org/package/2006/content-types">
  <Default Extension="png" ContentType="image/png"/>
  <Default Extension="mp3" ContentType="audio/mpe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vml" ContentType="application/vnd.openxmlformats-officedocument.vmlDrawing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media/audio3.wav" ContentType="audio/wav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24"/>
  </p:notesMasterIdLst>
  <p:sldIdLst>
    <p:sldId id="523" r:id="rId3"/>
    <p:sldId id="540" r:id="rId4"/>
    <p:sldId id="517" r:id="rId5"/>
    <p:sldId id="549" r:id="rId6"/>
    <p:sldId id="550" r:id="rId7"/>
    <p:sldId id="551" r:id="rId8"/>
    <p:sldId id="537" r:id="rId9"/>
    <p:sldId id="539" r:id="rId10"/>
    <p:sldId id="518" r:id="rId11"/>
    <p:sldId id="535" r:id="rId12"/>
    <p:sldId id="548" r:id="rId13"/>
    <p:sldId id="531" r:id="rId14"/>
    <p:sldId id="542" r:id="rId15"/>
    <p:sldId id="545" r:id="rId16"/>
    <p:sldId id="546" r:id="rId17"/>
    <p:sldId id="543" r:id="rId18"/>
    <p:sldId id="547" r:id="rId19"/>
    <p:sldId id="514" r:id="rId20"/>
    <p:sldId id="534" r:id="rId21"/>
    <p:sldId id="504" r:id="rId22"/>
    <p:sldId id="515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00"/>
    <a:srgbClr val="00CC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40" autoAdjust="0"/>
    <p:restoredTop sz="94660"/>
  </p:normalViewPr>
  <p:slideViewPr>
    <p:cSldViewPr snapToGrid="0">
      <p:cViewPr varScale="1">
        <p:scale>
          <a:sx n="73" d="100"/>
          <a:sy n="73" d="100"/>
        </p:scale>
        <p:origin x="53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C68A1F-9C89-448C-AD9B-F84853DCD3B2}" type="datetimeFigureOut">
              <a:rPr lang="en-US" smtClean="0"/>
              <a:t>12/2/2021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AE5B29-53DE-441E-8300-A4E89A72FB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76921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F2562AC-4C88-4A6C-B077-90ACA0393644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02228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F2562AC-4C88-4A6C-B077-90ACA0393644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03998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F2562AC-4C88-4A6C-B077-90ACA0393644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22237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2021/12/2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12700758"/>
      </p:ext>
    </p:extLst>
  </p:cSld>
  <p:clrMapOvr>
    <a:masterClrMapping/>
  </p:clrMapOvr>
  <p:transition spd="med" advClick="0" advTm="4000">
    <p:pull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2021/12/2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0626607"/>
      </p:ext>
    </p:extLst>
  </p:cSld>
  <p:clrMapOvr>
    <a:masterClrMapping/>
  </p:clrMapOvr>
  <p:transition spd="med" advClick="0" advTm="4000">
    <p:pull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2021/12/2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20874084"/>
      </p:ext>
    </p:extLst>
  </p:cSld>
  <p:clrMapOvr>
    <a:masterClrMapping/>
  </p:clrMapOvr>
  <p:transition spd="med" advClick="0" advTm="4000">
    <p:pull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12/2/2021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25760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12/2/2021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646744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12/2/2021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46725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12/2/2021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263846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12/2/2021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254190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12/2/2021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307105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12/2/2021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628648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12/2/2021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4925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2021/12/2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10881740"/>
      </p:ext>
    </p:extLst>
  </p:cSld>
  <p:clrMapOvr>
    <a:masterClrMapping/>
  </p:clrMapOvr>
  <p:transition spd="med" advClick="0" advTm="4000">
    <p:pull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12/2/2021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935647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12/2/2021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198306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12/2/2021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18562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2021/12/2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0180384"/>
      </p:ext>
    </p:extLst>
  </p:cSld>
  <p:clrMapOvr>
    <a:masterClrMapping/>
  </p:clrMapOvr>
  <p:transition spd="med" advClick="0" advTm="4000">
    <p:pull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2021/12/2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7879725"/>
      </p:ext>
    </p:extLst>
  </p:cSld>
  <p:clrMapOvr>
    <a:masterClrMapping/>
  </p:clrMapOvr>
  <p:transition spd="med" advClick="0" advTm="4000">
    <p:pull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2021/12/2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24412838"/>
      </p:ext>
    </p:extLst>
  </p:cSld>
  <p:clrMapOvr>
    <a:masterClrMapping/>
  </p:clrMapOvr>
  <p:transition spd="med" advClick="0" advTm="4000">
    <p:pull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2021/12/2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4462876"/>
      </p:ext>
    </p:extLst>
  </p:cSld>
  <p:clrMapOvr>
    <a:masterClrMapping/>
  </p:clrMapOvr>
  <p:transition spd="med" advClick="0" advTm="4000">
    <p:pull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2021/12/2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7442204"/>
      </p:ext>
    </p:extLst>
  </p:cSld>
  <p:clrMapOvr>
    <a:masterClrMapping/>
  </p:clrMapOvr>
  <p:transition spd="med" advClick="0" advTm="4000">
    <p:pull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2021/12/2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4309350"/>
      </p:ext>
    </p:extLst>
  </p:cSld>
  <p:clrMapOvr>
    <a:masterClrMapping/>
  </p:clrMapOvr>
  <p:transition spd="med" advClick="0" advTm="4000">
    <p:pull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2021/12/2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81233498"/>
      </p:ext>
    </p:extLst>
  </p:cSld>
  <p:clrMapOvr>
    <a:masterClrMapping/>
  </p:clrMapOvr>
  <p:transition spd="med" advClick="0" advTm="4000">
    <p:pull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E5B826-6809-49B3-9B4B-177D412235B0}" type="datetimeFigureOut">
              <a:rPr lang="zh-CN" altLang="en-US" smtClean="0"/>
              <a:t>2021/12/2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37590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med" advClick="0" advTm="4000">
    <p:pull/>
  </p:transition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12/2/2021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44577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" Target="slide14.xml"/><Relationship Id="rId13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microsoft.com/office/2007/relationships/hdphoto" Target="../media/hdphoto2.wdp"/><Relationship Id="rId12" Type="http://schemas.openxmlformats.org/officeDocument/2006/relationships/slide" Target="slide16.xml"/><Relationship Id="rId2" Type="http://schemas.openxmlformats.org/officeDocument/2006/relationships/image" Target="../media/image21.jpg"/><Relationship Id="rId16" Type="http://schemas.openxmlformats.org/officeDocument/2006/relationships/slide" Target="slide1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4.png"/><Relationship Id="rId11" Type="http://schemas.openxmlformats.org/officeDocument/2006/relationships/image" Target="../media/image26.png"/><Relationship Id="rId5" Type="http://schemas.openxmlformats.org/officeDocument/2006/relationships/image" Target="../media/image23.png"/><Relationship Id="rId15" Type="http://schemas.openxmlformats.org/officeDocument/2006/relationships/image" Target="../media/image28.png"/><Relationship Id="rId10" Type="http://schemas.openxmlformats.org/officeDocument/2006/relationships/slide" Target="slide15.xml"/><Relationship Id="rId4" Type="http://schemas.microsoft.com/office/2007/relationships/hdphoto" Target="../media/hdphoto1.wdp"/><Relationship Id="rId9" Type="http://schemas.openxmlformats.org/officeDocument/2006/relationships/image" Target="../media/image25.png"/><Relationship Id="rId14" Type="http://schemas.openxmlformats.org/officeDocument/2006/relationships/slide" Target="slide1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3.xml"/><Relationship Id="rId5" Type="http://schemas.openxmlformats.org/officeDocument/2006/relationships/slide" Target="slide13.xml"/><Relationship Id="rId4" Type="http://schemas.microsoft.com/office/2007/relationships/hdphoto" Target="../media/hdphoto3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Relationship Id="rId5" Type="http://schemas.openxmlformats.org/officeDocument/2006/relationships/slide" Target="slide13.xml"/><Relationship Id="rId4" Type="http://schemas.microsoft.com/office/2007/relationships/hdphoto" Target="../media/hdphoto3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13.xml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3.xml"/><Relationship Id="rId5" Type="http://schemas.microsoft.com/office/2007/relationships/hdphoto" Target="../media/hdphoto3.wdp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3.xml"/><Relationship Id="rId5" Type="http://schemas.openxmlformats.org/officeDocument/2006/relationships/slide" Target="slide13.xml"/><Relationship Id="rId4" Type="http://schemas.microsoft.com/office/2007/relationships/hdphoto" Target="../media/hdphoto3.wdp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13" Type="http://schemas.openxmlformats.org/officeDocument/2006/relationships/image" Target="../media/image5.png"/><Relationship Id="rId18" Type="http://schemas.openxmlformats.org/officeDocument/2006/relationships/image" Target="../media/image10.jpg"/><Relationship Id="rId3" Type="http://schemas.openxmlformats.org/officeDocument/2006/relationships/audio" Target="../media/media1.mp3"/><Relationship Id="rId7" Type="http://schemas.openxmlformats.org/officeDocument/2006/relationships/audio" Target="../media/audio2.wav"/><Relationship Id="rId12" Type="http://schemas.openxmlformats.org/officeDocument/2006/relationships/image" Target="../media/image4.wmf"/><Relationship Id="rId17" Type="http://schemas.openxmlformats.org/officeDocument/2006/relationships/image" Target="../media/image9.png"/><Relationship Id="rId2" Type="http://schemas.microsoft.com/office/2007/relationships/media" Target="../media/media1.mp3"/><Relationship Id="rId16" Type="http://schemas.openxmlformats.org/officeDocument/2006/relationships/image" Target="../media/image8.png"/><Relationship Id="rId1" Type="http://schemas.openxmlformats.org/officeDocument/2006/relationships/vmlDrawing" Target="../drawings/vmlDrawing1.vml"/><Relationship Id="rId6" Type="http://schemas.openxmlformats.org/officeDocument/2006/relationships/audio" Target="../media/audio1.wav"/><Relationship Id="rId11" Type="http://schemas.openxmlformats.org/officeDocument/2006/relationships/oleObject" Target="../embeddings/oleObject1.bin"/><Relationship Id="rId5" Type="http://schemas.openxmlformats.org/officeDocument/2006/relationships/notesSlide" Target="../notesSlides/notesSlide1.xml"/><Relationship Id="rId15" Type="http://schemas.openxmlformats.org/officeDocument/2006/relationships/image" Target="../media/image7.png"/><Relationship Id="rId10" Type="http://schemas.openxmlformats.org/officeDocument/2006/relationships/audio" Target="../media/audio5.wav"/><Relationship Id="rId4" Type="http://schemas.openxmlformats.org/officeDocument/2006/relationships/slideLayout" Target="../slideLayouts/slideLayout13.xml"/><Relationship Id="rId9" Type="http://schemas.openxmlformats.org/officeDocument/2006/relationships/audio" Target="../media/audio4.wav"/><Relationship Id="rId14" Type="http://schemas.openxmlformats.org/officeDocument/2006/relationships/image" Target="../media/image6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13" Type="http://schemas.openxmlformats.org/officeDocument/2006/relationships/image" Target="../media/image5.png"/><Relationship Id="rId18" Type="http://schemas.openxmlformats.org/officeDocument/2006/relationships/image" Target="../media/image11.png"/><Relationship Id="rId3" Type="http://schemas.openxmlformats.org/officeDocument/2006/relationships/audio" Target="../media/media1.mp3"/><Relationship Id="rId7" Type="http://schemas.openxmlformats.org/officeDocument/2006/relationships/audio" Target="../media/audio2.wav"/><Relationship Id="rId12" Type="http://schemas.openxmlformats.org/officeDocument/2006/relationships/image" Target="../media/image4.wmf"/><Relationship Id="rId17" Type="http://schemas.openxmlformats.org/officeDocument/2006/relationships/image" Target="../media/image9.png"/><Relationship Id="rId2" Type="http://schemas.microsoft.com/office/2007/relationships/media" Target="../media/media1.mp3"/><Relationship Id="rId16" Type="http://schemas.openxmlformats.org/officeDocument/2006/relationships/image" Target="../media/image8.png"/><Relationship Id="rId1" Type="http://schemas.openxmlformats.org/officeDocument/2006/relationships/vmlDrawing" Target="../drawings/vmlDrawing2.vml"/><Relationship Id="rId6" Type="http://schemas.openxmlformats.org/officeDocument/2006/relationships/audio" Target="../media/audio1.wav"/><Relationship Id="rId11" Type="http://schemas.openxmlformats.org/officeDocument/2006/relationships/oleObject" Target="../embeddings/oleObject1.bin"/><Relationship Id="rId5" Type="http://schemas.openxmlformats.org/officeDocument/2006/relationships/notesSlide" Target="../notesSlides/notesSlide2.xml"/><Relationship Id="rId15" Type="http://schemas.openxmlformats.org/officeDocument/2006/relationships/image" Target="../media/image7.png"/><Relationship Id="rId10" Type="http://schemas.openxmlformats.org/officeDocument/2006/relationships/audio" Target="../media/audio5.wav"/><Relationship Id="rId4" Type="http://schemas.openxmlformats.org/officeDocument/2006/relationships/slideLayout" Target="../slideLayouts/slideLayout13.xml"/><Relationship Id="rId9" Type="http://schemas.openxmlformats.org/officeDocument/2006/relationships/audio" Target="../media/audio4.wav"/><Relationship Id="rId14" Type="http://schemas.openxmlformats.org/officeDocument/2006/relationships/image" Target="../media/image6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13" Type="http://schemas.openxmlformats.org/officeDocument/2006/relationships/image" Target="../media/image6.gif"/><Relationship Id="rId3" Type="http://schemas.openxmlformats.org/officeDocument/2006/relationships/audio" Target="../media/media1.mp3"/><Relationship Id="rId7" Type="http://schemas.openxmlformats.org/officeDocument/2006/relationships/audio" Target="../media/audio3.wav"/><Relationship Id="rId12" Type="http://schemas.openxmlformats.org/officeDocument/2006/relationships/image" Target="../media/image5.png"/><Relationship Id="rId17" Type="http://schemas.openxmlformats.org/officeDocument/2006/relationships/image" Target="../media/image12.jpg"/><Relationship Id="rId2" Type="http://schemas.microsoft.com/office/2007/relationships/media" Target="../media/media1.mp3"/><Relationship Id="rId16" Type="http://schemas.openxmlformats.org/officeDocument/2006/relationships/image" Target="../media/image9.png"/><Relationship Id="rId1" Type="http://schemas.openxmlformats.org/officeDocument/2006/relationships/vmlDrawing" Target="../drawings/vmlDrawing3.vml"/><Relationship Id="rId6" Type="http://schemas.openxmlformats.org/officeDocument/2006/relationships/audio" Target="../media/audio1.wav"/><Relationship Id="rId11" Type="http://schemas.openxmlformats.org/officeDocument/2006/relationships/image" Target="../media/image4.wmf"/><Relationship Id="rId5" Type="http://schemas.openxmlformats.org/officeDocument/2006/relationships/notesSlide" Target="../notesSlides/notesSlide3.xml"/><Relationship Id="rId15" Type="http://schemas.openxmlformats.org/officeDocument/2006/relationships/image" Target="../media/image8.png"/><Relationship Id="rId10" Type="http://schemas.openxmlformats.org/officeDocument/2006/relationships/oleObject" Target="../embeddings/oleObject1.bin"/><Relationship Id="rId4" Type="http://schemas.openxmlformats.org/officeDocument/2006/relationships/slideLayout" Target="../slideLayouts/slideLayout13.xml"/><Relationship Id="rId9" Type="http://schemas.openxmlformats.org/officeDocument/2006/relationships/audio" Target="../media/audio5.wav"/><Relationship Id="rId1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4824757" y="305118"/>
            <a:ext cx="604923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21: Thả diều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058813" y="1458232"/>
            <a:ext cx="521535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i="1" dirty="0" err="1">
                <a:solidFill>
                  <a:srgbClr val="00990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Nói</a:t>
            </a:r>
            <a:r>
              <a:rPr lang="en-US" sz="4400" b="1" i="1" dirty="0">
                <a:solidFill>
                  <a:srgbClr val="00990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4400" b="1" i="1" err="1">
                <a:solidFill>
                  <a:srgbClr val="00990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và</a:t>
            </a:r>
            <a:r>
              <a:rPr lang="en-US" sz="4400" b="1" i="1">
                <a:solidFill>
                  <a:srgbClr val="00990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4400" b="1" i="1" smtClean="0">
                <a:solidFill>
                  <a:srgbClr val="00990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nghe: </a:t>
            </a:r>
            <a:endParaRPr lang="en-US" sz="4400" b="1" i="1" dirty="0">
              <a:solidFill>
                <a:srgbClr val="009900"/>
              </a:solidFill>
              <a:latin typeface="HP001 5H" panose="020B0603050302020204" pitchFamily="34" charset="0"/>
              <a:cs typeface="HP001 5H" panose="020B06030503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043782" y="3082697"/>
            <a:ext cx="5955477" cy="2509532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5400" b="0" cap="none" spc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  <a:reflection blurRad="6350" stA="55000" endA="300" endPos="45500" dir="5400000" sy="-100000" algn="bl" rotWithShape="0"/>
                </a:effectLst>
              </a:rPr>
              <a:t>Chúng mình là bạn</a:t>
            </a:r>
            <a:endParaRPr lang="en-US" sz="54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  <a:reflection blurRad="6350" stA="55000" endA="300" endPos="455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2841478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4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1000">
              <a:schemeClr val="accent1">
                <a:lumMod val="5000"/>
                <a:lumOff val="95000"/>
              </a:schemeClr>
            </a:gs>
            <a:gs pos="87000">
              <a:srgbClr val="92D050"/>
            </a:gs>
            <a:gs pos="33000">
              <a:srgbClr val="FFC000"/>
            </a:gs>
            <a:gs pos="5000">
              <a:schemeClr val="accent1">
                <a:lumMod val="30000"/>
                <a:lumOff val="70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AA2D1403-B7AB-4440-A9B5-3E71737860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69949" y="200256"/>
            <a:ext cx="3403401" cy="372930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en-US" sz="12800" smtClean="0">
                <a:solidFill>
                  <a:srgbClr val="FF0000"/>
                </a:solidFill>
              </a:rPr>
              <a:t>Chúng mình là bạn</a:t>
            </a:r>
            <a:endParaRPr lang="en-US" sz="1280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US" sz="6600" smtClean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US" sz="6600" dirty="0">
              <a:solidFill>
                <a:srgbClr val="FF0000"/>
              </a:solidFill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0" y="1098538"/>
            <a:ext cx="6750232" cy="5759462"/>
            <a:chOff x="757646" y="835005"/>
            <a:chExt cx="9771017" cy="5474355"/>
          </a:xfrm>
        </p:grpSpPr>
        <p:pic>
          <p:nvPicPr>
            <p:cNvPr id="9" name="Content Placeholder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88276" y="835005"/>
              <a:ext cx="9640387" cy="4726940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57646" y="5561945"/>
              <a:ext cx="5068387" cy="747415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4"/>
            <a:srcRect l="11987" r="11896"/>
            <a:stretch/>
          </p:blipFill>
          <p:spPr>
            <a:xfrm>
              <a:off x="6074228" y="5589913"/>
              <a:ext cx="4153989" cy="719447"/>
            </a:xfrm>
            <a:prstGeom prst="rect">
              <a:avLst/>
            </a:prstGeom>
          </p:spPr>
        </p:pic>
      </p:grpSp>
      <p:sp>
        <p:nvSpPr>
          <p:cNvPr id="12" name="Rectangle 11"/>
          <p:cNvSpPr/>
          <p:nvPr/>
        </p:nvSpPr>
        <p:spPr>
          <a:xfrm>
            <a:off x="5323874" y="601670"/>
            <a:ext cx="6096000" cy="496867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en-US" sz="240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(Theo </a:t>
            </a:r>
            <a:r>
              <a:rPr lang="en-US" sz="2400" i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Tuyển tập truyện, thơ, câu đố Mầm non</a:t>
            </a:r>
            <a:r>
              <a:rPr lang="en-US" sz="240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  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947261" y="1980215"/>
            <a:ext cx="5244739" cy="978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en-US" sz="240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Quan sát tranh, con hãy cho biết, truyện có các nhân vật nào?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991350" y="3529058"/>
            <a:ext cx="5244739" cy="978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en-US" sz="240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Truyện có 3 nhân vật: nai vàng, ếch ộp và sơn ca.?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200675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AA2D1403-B7AB-4440-A9B5-3E71737860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3799" y="219306"/>
            <a:ext cx="10512801" cy="162854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mtClean="0">
                <a:solidFill>
                  <a:srgbClr val="009900"/>
                </a:solidFill>
              </a:rPr>
              <a:t>Con xem video và lắng nghe cô kể câu chuyện nhé:</a:t>
            </a:r>
          </a:p>
          <a:p>
            <a:pPr marL="0" indent="0">
              <a:buNone/>
            </a:pPr>
            <a:r>
              <a:rPr lang="en-US" smtClean="0">
                <a:solidFill>
                  <a:srgbClr val="FF0000"/>
                </a:solidFill>
              </a:rPr>
              <a:t>                                            CHÚNG MÌNH LÀ BẠN</a:t>
            </a:r>
          </a:p>
          <a:p>
            <a:pPr marL="0" indent="0">
              <a:buNone/>
            </a:pP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5" name="y2mate.com - Kể chuyện lớp 2 Chúng mình là bạn Tuần 12 tập 1 sách Kết nối tri thức với cuộc sống_360p (online-video-cutter.com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1451" y="1447800"/>
            <a:ext cx="11868150" cy="541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2957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727799" y="3102592"/>
            <a:ext cx="8298512" cy="304698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en-US" sz="320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Dưới mỗi ô cửa là một bức tranh về nội dung câu chuyện Chúng mình là bạn. Con chọn lần lượt các ô cửa, trả lời các câu hỏi để mở các ô cửa nhé. Trả lời xong câu hỏi, con nhấn ô “Quay lại” để chọn ô cửa tiếp theo. </a:t>
            </a:r>
            <a:endParaRPr lang="en-US" sz="32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341037" y="1305828"/>
            <a:ext cx="6576737" cy="2442865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6000" b="1" cap="none" spc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tl" rotWithShape="0">
                    <a:schemeClr val="accent2"/>
                  </a:outerShdw>
                  <a:reflection blurRad="6350" stA="60000" endA="900" endPos="58000" dir="5400000" sy="-100000" algn="bl" rotWithShape="0"/>
                </a:effectLst>
              </a:rPr>
              <a:t>Trò chơi: Ô cửa bí mật</a:t>
            </a:r>
            <a:endParaRPr lang="en-US" sz="6000" b="1" cap="none" spc="0">
              <a:ln w="6600">
                <a:solidFill>
                  <a:schemeClr val="accent2"/>
                </a:solidFill>
                <a:prstDash val="solid"/>
              </a:ln>
              <a:solidFill>
                <a:schemeClr val="bg1"/>
              </a:solidFill>
              <a:effectLst>
                <a:outerShdw dist="38100" dir="2700000" algn="tl" rotWithShape="0">
                  <a:schemeClr val="accent2"/>
                </a:outerShdw>
                <a:reflection blurRad="6350" stA="60000" endA="900" endPos="58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30045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4639"/>
            <a:ext cx="12192001" cy="6858000"/>
          </a:xfrm>
          <a:prstGeom prst="rect">
            <a:avLst/>
          </a:prstGeom>
        </p:spPr>
      </p:pic>
      <p:grpSp>
        <p:nvGrpSpPr>
          <p:cNvPr id="26" name="Group 25"/>
          <p:cNvGrpSpPr/>
          <p:nvPr/>
        </p:nvGrpSpPr>
        <p:grpSpPr>
          <a:xfrm>
            <a:off x="3740419" y="262175"/>
            <a:ext cx="8320190" cy="6276178"/>
            <a:chOff x="4117490" y="587829"/>
            <a:chExt cx="8168638" cy="5865223"/>
          </a:xfrm>
        </p:grpSpPr>
        <p:sp>
          <p:nvSpPr>
            <p:cNvPr id="9" name="Rectangle 8"/>
            <p:cNvSpPr/>
            <p:nvPr/>
          </p:nvSpPr>
          <p:spPr>
            <a:xfrm>
              <a:off x="4117490" y="627018"/>
              <a:ext cx="8168638" cy="5826034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 w="762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" name="Straight Connector 10"/>
            <p:cNvCxnSpPr/>
            <p:nvPr/>
          </p:nvCxnSpPr>
          <p:spPr>
            <a:xfrm>
              <a:off x="8103326" y="587829"/>
              <a:ext cx="0" cy="5826034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>
              <a:stCxn id="9" idx="3"/>
              <a:endCxn id="9" idx="1"/>
            </p:cNvCxnSpPr>
            <p:nvPr/>
          </p:nvCxnSpPr>
          <p:spPr>
            <a:xfrm flipH="1">
              <a:off x="4117490" y="3540035"/>
              <a:ext cx="8168638" cy="0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6" name="TextBox 45"/>
          <p:cNvSpPr txBox="1"/>
          <p:nvPr/>
        </p:nvSpPr>
        <p:spPr>
          <a:xfrm>
            <a:off x="8437033" y="6086566"/>
            <a:ext cx="31649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smtClean="0">
                <a:solidFill>
                  <a:srgbClr val="FF0000"/>
                </a:solidFill>
              </a:rPr>
              <a:t>Con kể lại đoạn 4 nào.</a:t>
            </a:r>
            <a:endParaRPr lang="en-US" sz="2400">
              <a:solidFill>
                <a:srgbClr val="FF0000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8199879" y="2902849"/>
            <a:ext cx="40391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FF0000"/>
                </a:solidFill>
              </a:rPr>
              <a:t>Đ</a:t>
            </a:r>
            <a:r>
              <a:rPr lang="en-US" sz="2400" smtClean="0">
                <a:solidFill>
                  <a:srgbClr val="FF0000"/>
                </a:solidFill>
              </a:rPr>
              <a:t>oạn 2 kể về chuyện gì?.</a:t>
            </a:r>
            <a:endParaRPr lang="en-US" sz="2400">
              <a:solidFill>
                <a:srgbClr val="FF0000"/>
              </a:solidFill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4102996" y="6070410"/>
            <a:ext cx="40391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FF0000"/>
                </a:solidFill>
              </a:rPr>
              <a:t> Đ</a:t>
            </a:r>
            <a:r>
              <a:rPr lang="en-US" sz="2400" smtClean="0">
                <a:solidFill>
                  <a:srgbClr val="FF0000"/>
                </a:solidFill>
              </a:rPr>
              <a:t>oạn 3 kể nội dung gì?.</a:t>
            </a:r>
            <a:endParaRPr lang="en-US" sz="240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728146" y="2932469"/>
            <a:ext cx="40391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smtClean="0">
                <a:solidFill>
                  <a:srgbClr val="FF0000"/>
                </a:solidFill>
              </a:rPr>
              <a:t>Con hãy kể lại nội dung đoạn 1.</a:t>
            </a:r>
            <a:endParaRPr lang="en-US" sz="2400">
              <a:solidFill>
                <a:srgbClr val="FF0000"/>
              </a:solidFill>
            </a:endParaRPr>
          </a:p>
        </p:txBody>
      </p:sp>
      <p:pic>
        <p:nvPicPr>
          <p:cNvPr id="20" name="Content Placeholder 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r="50971" b="57461"/>
          <a:stretch/>
        </p:blipFill>
        <p:spPr>
          <a:xfrm>
            <a:off x="3801575" y="409431"/>
            <a:ext cx="3868699" cy="2530684"/>
          </a:xfrm>
          <a:prstGeom prst="rect">
            <a:avLst/>
          </a:prstGeom>
        </p:spPr>
      </p:pic>
      <p:pic>
        <p:nvPicPr>
          <p:cNvPr id="27" name="Content Placeholder 3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50639" t="584" r="332" b="56877"/>
          <a:stretch/>
        </p:blipFill>
        <p:spPr>
          <a:xfrm>
            <a:off x="7847207" y="390344"/>
            <a:ext cx="4157870" cy="2579102"/>
          </a:xfrm>
          <a:prstGeom prst="rect">
            <a:avLst/>
          </a:prstGeom>
        </p:spPr>
      </p:pic>
      <p:pic>
        <p:nvPicPr>
          <p:cNvPr id="28" name="Content Placeholder 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l="688" t="58832" r="50283" b="-1371"/>
          <a:stretch/>
        </p:blipFill>
        <p:spPr>
          <a:xfrm>
            <a:off x="3797548" y="3522712"/>
            <a:ext cx="3932560" cy="2696385"/>
          </a:xfrm>
          <a:prstGeom prst="rect">
            <a:avLst/>
          </a:prstGeom>
        </p:spPr>
      </p:pic>
      <p:pic>
        <p:nvPicPr>
          <p:cNvPr id="29" name="Content Placeholder 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l="50750" t="56970" r="221" b="491"/>
          <a:stretch/>
        </p:blipFill>
        <p:spPr>
          <a:xfrm>
            <a:off x="7847207" y="3534665"/>
            <a:ext cx="4092669" cy="2551902"/>
          </a:xfrm>
          <a:prstGeom prst="rect">
            <a:avLst/>
          </a:prstGeom>
        </p:spPr>
      </p:pic>
      <p:grpSp>
        <p:nvGrpSpPr>
          <p:cNvPr id="51" name="Group 50"/>
          <p:cNvGrpSpPr/>
          <p:nvPr/>
        </p:nvGrpSpPr>
        <p:grpSpPr>
          <a:xfrm>
            <a:off x="-522948" y="-410545"/>
            <a:ext cx="4239866" cy="7410450"/>
            <a:chOff x="-556935" y="1131026"/>
            <a:chExt cx="4346699" cy="5658375"/>
          </a:xfrm>
        </p:grpSpPr>
        <p:sp>
          <p:nvSpPr>
            <p:cNvPr id="49" name="Rectangle 48"/>
            <p:cNvSpPr/>
            <p:nvPr/>
          </p:nvSpPr>
          <p:spPr>
            <a:xfrm>
              <a:off x="457200" y="1704602"/>
              <a:ext cx="3049860" cy="4298185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0" name="Picture 49"/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98111" l="1000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56935" y="1131026"/>
              <a:ext cx="4346699" cy="5658375"/>
            </a:xfrm>
            <a:prstGeom prst="rect">
              <a:avLst/>
            </a:prstGeom>
          </p:spPr>
        </p:pic>
      </p:grpSp>
      <p:sp>
        <p:nvSpPr>
          <p:cNvPr id="52" name="TextBox 51"/>
          <p:cNvSpPr txBox="1"/>
          <p:nvPr/>
        </p:nvSpPr>
        <p:spPr>
          <a:xfrm>
            <a:off x="1201880" y="1381885"/>
            <a:ext cx="1767920" cy="40604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smtClean="0">
                <a:solidFill>
                  <a:srgbClr val="FF0000"/>
                </a:solidFill>
                <a:latin typeface="Jokerman" panose="04090605060D06020702" pitchFamily="82" charset="0"/>
              </a:rPr>
              <a:t>Ô CUA BÍ MÂT</a:t>
            </a:r>
            <a:endParaRPr lang="en-US" sz="4400">
              <a:solidFill>
                <a:srgbClr val="FF0000"/>
              </a:solidFill>
              <a:latin typeface="Jokerman" panose="04090605060D06020702" pitchFamily="82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 rot="954603">
            <a:off x="1448344" y="2127535"/>
            <a:ext cx="17679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>
                <a:solidFill>
                  <a:srgbClr val="FF0000"/>
                </a:solidFill>
                <a:latin typeface="Jokerman" panose="04090605060D06020702" pitchFamily="82" charset="0"/>
              </a:rPr>
              <a:t>,</a:t>
            </a:r>
          </a:p>
        </p:txBody>
      </p:sp>
      <p:sp>
        <p:nvSpPr>
          <p:cNvPr id="54" name="TextBox 53"/>
          <p:cNvSpPr txBox="1"/>
          <p:nvPr/>
        </p:nvSpPr>
        <p:spPr>
          <a:xfrm rot="954603">
            <a:off x="1216037" y="1730917"/>
            <a:ext cx="17679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>
                <a:solidFill>
                  <a:srgbClr val="FF0000"/>
                </a:solidFill>
                <a:latin typeface="Jokerman" panose="04090605060D06020702" pitchFamily="82" charset="0"/>
              </a:rPr>
              <a:t>,</a:t>
            </a:r>
          </a:p>
        </p:txBody>
      </p:sp>
      <p:sp>
        <p:nvSpPr>
          <p:cNvPr id="55" name="TextBox 54"/>
          <p:cNvSpPr txBox="1"/>
          <p:nvPr/>
        </p:nvSpPr>
        <p:spPr>
          <a:xfrm rot="954603">
            <a:off x="1336878" y="4789982"/>
            <a:ext cx="17679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smtClean="0">
                <a:solidFill>
                  <a:srgbClr val="FF0000"/>
                </a:solidFill>
                <a:latin typeface="Jokerman" panose="04090605060D06020702" pitchFamily="82" charset="0"/>
              </a:rPr>
              <a:t>.</a:t>
            </a:r>
            <a:endParaRPr lang="en-US" sz="4400">
              <a:solidFill>
                <a:srgbClr val="FF0000"/>
              </a:solidFill>
              <a:latin typeface="Jokerman" panose="04090605060D06020702" pitchFamily="82" charset="0"/>
            </a:endParaRPr>
          </a:p>
        </p:txBody>
      </p:sp>
      <p:pic>
        <p:nvPicPr>
          <p:cNvPr id="2" name="1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04623" y="390344"/>
            <a:ext cx="3907875" cy="2944623"/>
          </a:xfrm>
          <a:prstGeom prst="rect">
            <a:avLst/>
          </a:prstGeom>
        </p:spPr>
      </p:pic>
      <p:pic>
        <p:nvPicPr>
          <p:cNvPr id="3" name="2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884594" y="399754"/>
            <a:ext cx="4109060" cy="2908044"/>
          </a:xfrm>
          <a:prstGeom prst="rect">
            <a:avLst/>
          </a:prstGeom>
        </p:spPr>
      </p:pic>
      <p:pic>
        <p:nvPicPr>
          <p:cNvPr id="4" name="3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820893" y="3497287"/>
            <a:ext cx="3920068" cy="2914141"/>
          </a:xfrm>
          <a:prstGeom prst="rect">
            <a:avLst/>
          </a:prstGeom>
        </p:spPr>
      </p:pic>
      <p:pic>
        <p:nvPicPr>
          <p:cNvPr id="5" name="4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871476" y="3528311"/>
            <a:ext cx="4109060" cy="2889754"/>
          </a:xfrm>
          <a:prstGeom prst="rect">
            <a:avLst/>
          </a:prstGeom>
        </p:spPr>
      </p:pic>
      <p:sp>
        <p:nvSpPr>
          <p:cNvPr id="7" name="5-Point Star 6">
            <a:hlinkClick r:id="rId16" action="ppaction://hlinksldjump"/>
          </p:cNvPr>
          <p:cNvSpPr/>
          <p:nvPr/>
        </p:nvSpPr>
        <p:spPr>
          <a:xfrm>
            <a:off x="2733183" y="6184168"/>
            <a:ext cx="825947" cy="780808"/>
          </a:xfrm>
          <a:prstGeom prst="star5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7317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7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55" b="91250" l="600" r="99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975"/>
          <a:stretch>
            <a:fillRect/>
          </a:stretch>
        </p:blipFill>
        <p:spPr>
          <a:xfrm>
            <a:off x="190500" y="0"/>
            <a:ext cx="12001500" cy="4209369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2209800" y="5129495"/>
            <a:ext cx="8248650" cy="111890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bạn chơi với nhau rất thân</a:t>
            </a:r>
          </a:p>
        </p:txBody>
      </p:sp>
      <p:sp>
        <p:nvSpPr>
          <p:cNvPr id="24" name="Right Arrow 23">
            <a:hlinkClick r:id="rId5" action="ppaction://hlinksldjump"/>
          </p:cNvPr>
          <p:cNvSpPr/>
          <p:nvPr/>
        </p:nvSpPr>
        <p:spPr>
          <a:xfrm>
            <a:off x="10591801" y="5886450"/>
            <a:ext cx="1600200" cy="1028357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Quay lại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352675" y="1831369"/>
            <a:ext cx="767715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Ếch ộp, sơn ca và nai vàng chơi với nhau như thế nào?</a:t>
            </a:r>
          </a:p>
        </p:txBody>
      </p:sp>
    </p:spTree>
    <p:extLst>
      <p:ext uri="{BB962C8B-B14F-4D97-AF65-F5344CB8AC3E}">
        <p14:creationId xmlns:p14="http://schemas.microsoft.com/office/powerpoint/2010/main" val="3935508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55" b="91250" l="600" r="99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975"/>
          <a:stretch>
            <a:fillRect/>
          </a:stretch>
        </p:blipFill>
        <p:spPr>
          <a:xfrm>
            <a:off x="190500" y="0"/>
            <a:ext cx="12001500" cy="4209369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2209800" y="5129495"/>
            <a:ext cx="8248650" cy="134750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 bạn thường </a:t>
            </a:r>
            <a:r>
              <a:rPr lang="en-US" sz="4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 </a:t>
            </a:r>
            <a:r>
              <a:rPr lang="en-US" sz="400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 nhau nghe những </a:t>
            </a:r>
            <a:r>
              <a:rPr lang="en-US" sz="4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 thú vị ở khắp mọi </a:t>
            </a:r>
            <a:r>
              <a:rPr lang="en-US" sz="400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nơi.</a:t>
            </a:r>
            <a:endParaRPr lang="en-US" sz="40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Right Arrow 23">
            <a:hlinkClick r:id="" action="ppaction://noaction"/>
          </p:cNvPr>
          <p:cNvSpPr/>
          <p:nvPr/>
        </p:nvSpPr>
        <p:spPr>
          <a:xfrm>
            <a:off x="10591801" y="5886450"/>
            <a:ext cx="1600200" cy="1028357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 action="ppaction://hlinksldjump"/>
              </a:rPr>
              <a:t>Quay</a:t>
            </a:r>
            <a:r>
              <a:rPr lang="en-US" sz="24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lại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785717" y="1672368"/>
            <a:ext cx="7096815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 bạn thường kể cho nhau </a:t>
            </a:r>
            <a:endParaRPr lang="en-US" sz="480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8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 những </a:t>
            </a:r>
            <a:r>
              <a:rPr lang="en-US" sz="48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gì?</a:t>
            </a:r>
          </a:p>
        </p:txBody>
      </p:sp>
    </p:spTree>
    <p:extLst>
      <p:ext uri="{BB962C8B-B14F-4D97-AF65-F5344CB8AC3E}">
        <p14:creationId xmlns:p14="http://schemas.microsoft.com/office/powerpoint/2010/main" val="2516616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ight Arrow 7">
            <a:hlinkClick r:id="rId3" action="ppaction://hlinksldjump"/>
          </p:cNvPr>
          <p:cNvSpPr/>
          <p:nvPr/>
        </p:nvSpPr>
        <p:spPr>
          <a:xfrm>
            <a:off x="10579843" y="5810250"/>
            <a:ext cx="1612157" cy="1047750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Quay lại</a:t>
            </a:r>
            <a:endParaRPr lang="en-US" sz="280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55" b="91250" l="600" r="99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975"/>
          <a:stretch>
            <a:fillRect/>
          </a:stretch>
        </p:blipFill>
        <p:spPr>
          <a:xfrm>
            <a:off x="-202457" y="-512421"/>
            <a:ext cx="12001500" cy="4209369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876425" y="4413961"/>
            <a:ext cx="8248650" cy="202921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 </a:t>
            </a:r>
            <a:r>
              <a:rPr lang="en-US" sz="4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 quyết định đổi chỗ cho nhau: sơn ca xuống </a:t>
            </a:r>
            <a:r>
              <a:rPr lang="en-US" sz="400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4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ếch ộp vào rừng, nai vàng tập </a:t>
            </a:r>
            <a:r>
              <a:rPr lang="en-US" sz="400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bay.</a:t>
            </a:r>
            <a:endParaRPr lang="en-US" sz="40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546239" y="1239906"/>
            <a:ext cx="7170553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 bạn nghĩ ra cách gì để thấy </a:t>
            </a:r>
            <a:endParaRPr lang="en-US" sz="440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4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tận </a:t>
            </a:r>
            <a:r>
              <a:rPr lang="en-US" sz="4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mắt những điều đã nghe?</a:t>
            </a:r>
          </a:p>
        </p:txBody>
      </p:sp>
    </p:spTree>
    <p:extLst>
      <p:ext uri="{BB962C8B-B14F-4D97-AF65-F5344CB8AC3E}">
        <p14:creationId xmlns:p14="http://schemas.microsoft.com/office/powerpoint/2010/main" val="2199397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55" b="91250" l="600" r="99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975"/>
          <a:stretch>
            <a:fillRect/>
          </a:stretch>
        </p:blipFill>
        <p:spPr>
          <a:xfrm>
            <a:off x="190501" y="-133350"/>
            <a:ext cx="12001500" cy="4209369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2209800" y="4400551"/>
            <a:ext cx="8248650" cy="184785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 người thuộc về nơi khác </a:t>
            </a:r>
            <a:r>
              <a:rPr lang="en-US" sz="400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 nhưng vẫn có thể trở thành bạn thân.</a:t>
            </a:r>
            <a:endParaRPr lang="en-US" sz="40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Right Arrow 23">
            <a:hlinkClick r:id="rId5" action="ppaction://hlinksldjump"/>
          </p:cNvPr>
          <p:cNvSpPr/>
          <p:nvPr/>
        </p:nvSpPr>
        <p:spPr>
          <a:xfrm>
            <a:off x="10591801" y="5886450"/>
            <a:ext cx="1600200" cy="1028357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Quay </a:t>
            </a:r>
            <a:r>
              <a:rPr lang="en-US" b="1" smtClean="0">
                <a:latin typeface="Times New Roman" panose="02020603050405020304" pitchFamily="18" charset="0"/>
                <a:cs typeface="Times New Roman" panose="02020603050405020304" pitchFamily="18" charset="0"/>
                <a:hlinkClick r:id="rId5" action="ppaction://hlinksldjump"/>
              </a:rPr>
              <a:t>lại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571750" y="1736119"/>
            <a:ext cx="7239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Ếch ộp, sơn ca và nai vàng đã rút ra bài học gì?</a:t>
            </a:r>
            <a:endParaRPr lang="en-US" sz="48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2388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4397499" y="1558021"/>
            <a:ext cx="5903626" cy="2119084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Triangle">
              <a:avLst>
                <a:gd name="adj" fmla="val 33404"/>
              </a:avLst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>
                <a:ln/>
                <a:solidFill>
                  <a:schemeClr val="accent4"/>
                </a:solidFill>
                <a:effectLst>
                  <a:reflection blurRad="6350" stA="55000" endA="300" endPos="45500" dir="5400000" sy="-100000" algn="bl" rotWithShape="0"/>
                </a:effectLst>
              </a:rPr>
              <a:t>THỰC HÀNH</a:t>
            </a:r>
          </a:p>
        </p:txBody>
      </p:sp>
    </p:spTree>
    <p:extLst>
      <p:ext uri="{BB962C8B-B14F-4D97-AF65-F5344CB8AC3E}">
        <p14:creationId xmlns:p14="http://schemas.microsoft.com/office/powerpoint/2010/main" val="2919532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tint val="50000"/>
                <a:satMod val="300000"/>
              </a:schemeClr>
            </a:gs>
            <a:gs pos="67500">
              <a:srgbClr val="FFC000"/>
            </a:gs>
            <a:gs pos="27000">
              <a:schemeClr val="accent5">
                <a:tint val="37000"/>
                <a:satMod val="300000"/>
              </a:schemeClr>
            </a:gs>
            <a:gs pos="100000">
              <a:schemeClr val="accent5">
                <a:tint val="15000"/>
                <a:satMod val="350000"/>
              </a:schemeClr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AA2D1403-B7AB-4440-A9B5-3E71737860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57482" y="860777"/>
            <a:ext cx="4240344" cy="740328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sz="4800" smtClean="0">
                <a:solidFill>
                  <a:srgbClr val="009900"/>
                </a:solidFill>
              </a:rPr>
              <a:t>CHÚNG MÌNH LÀ BẠN</a:t>
            </a:r>
            <a:endParaRPr lang="en-US" sz="4800" dirty="0">
              <a:solidFill>
                <a:srgbClr val="009900"/>
              </a:solidFill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AA2D1403-B7AB-4440-A9B5-3E71737860DF}"/>
              </a:ext>
            </a:extLst>
          </p:cNvPr>
          <p:cNvSpPr txBox="1">
            <a:spLocks/>
          </p:cNvSpPr>
          <p:nvPr/>
        </p:nvSpPr>
        <p:spPr>
          <a:xfrm>
            <a:off x="564839" y="137091"/>
            <a:ext cx="8480687" cy="109598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mtClean="0">
                <a:solidFill>
                  <a:srgbClr val="FF0000"/>
                </a:solidFill>
              </a:rPr>
              <a:t>2. Con chọn kể 1-2 đoạn của câu chuyện</a:t>
            </a:r>
            <a:endParaRPr lang="en-US" dirty="0">
              <a:solidFill>
                <a:srgbClr val="FF0000"/>
              </a:solidFill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0" y="1466850"/>
            <a:ext cx="11830050" cy="4610100"/>
            <a:chOff x="757646" y="835005"/>
            <a:chExt cx="9771017" cy="5474355"/>
          </a:xfrm>
        </p:grpSpPr>
        <p:pic>
          <p:nvPicPr>
            <p:cNvPr id="8" name="Content Placeholder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88276" y="835005"/>
              <a:ext cx="9640387" cy="4726940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57646" y="5561945"/>
              <a:ext cx="5068387" cy="747415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4"/>
            <a:srcRect l="11987" r="11896"/>
            <a:stretch/>
          </p:blipFill>
          <p:spPr>
            <a:xfrm>
              <a:off x="6074228" y="5589913"/>
              <a:ext cx="4153989" cy="719447"/>
            </a:xfrm>
            <a:prstGeom prst="rect">
              <a:avLst/>
            </a:prstGeom>
          </p:spPr>
        </p:pic>
      </p:grpSp>
      <p:sp>
        <p:nvSpPr>
          <p:cNvPr id="2" name="Rectangle 1"/>
          <p:cNvSpPr/>
          <p:nvPr/>
        </p:nvSpPr>
        <p:spPr>
          <a:xfrm>
            <a:off x="3848100" y="6249769"/>
            <a:ext cx="83439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>
                <a:solidFill>
                  <a:srgbClr val="FF0000"/>
                </a:solidFill>
              </a:rPr>
              <a:t>(Con ghi âm hoặc quay lại clip con kể  </a:t>
            </a:r>
            <a:r>
              <a:rPr lang="en-US" i="1" smtClean="0">
                <a:solidFill>
                  <a:srgbClr val="FF0000"/>
                </a:solidFill>
              </a:rPr>
              <a:t>1-2 đoạn  của câu chuyện và </a:t>
            </a:r>
            <a:r>
              <a:rPr lang="en-US" i="1">
                <a:solidFill>
                  <a:srgbClr val="FF0000"/>
                </a:solidFill>
              </a:rPr>
              <a:t>gửi cho cô giáo nhé)</a:t>
            </a:r>
            <a:endParaRPr lang="en-US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659515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loud 4"/>
          <p:cNvSpPr/>
          <p:nvPr/>
        </p:nvSpPr>
        <p:spPr bwMode="auto">
          <a:xfrm>
            <a:off x="918991" y="0"/>
            <a:ext cx="2851150" cy="690562"/>
          </a:xfrm>
          <a:prstGeom prst="cloud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endParaRPr lang="en-US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AA2D1403-B7AB-4440-A9B5-3E71737860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14689" y="2251414"/>
            <a:ext cx="7002807" cy="1803751"/>
          </a:xfrm>
          <a:scene3d>
            <a:camera prst="isometricOffAxis1Right"/>
            <a:lightRig rig="threePt" dir="t"/>
          </a:scene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0" indent="0">
              <a:buNone/>
            </a:pPr>
            <a:r>
              <a:rPr lang="en-US" sz="11500" smtClean="0">
                <a:solidFill>
                  <a:srgbClr val="FF0000"/>
                </a:solidFill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1884966372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7855" y="220149"/>
            <a:ext cx="6844145" cy="6193220"/>
          </a:xfrm>
          <a:prstGeom prst="rect">
            <a:avLst/>
          </a:prstGeom>
        </p:spPr>
      </p:pic>
      <p:sp>
        <p:nvSpPr>
          <p:cNvPr id="6" name="Cloud 5"/>
          <p:cNvSpPr/>
          <p:nvPr/>
        </p:nvSpPr>
        <p:spPr>
          <a:xfrm>
            <a:off x="235130" y="407196"/>
            <a:ext cx="5268523" cy="3879273"/>
          </a:xfrm>
          <a:prstGeom prst="cloud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i="1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i="1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600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chuyện muốn nói với chúng ta điều gì?</a:t>
            </a:r>
            <a:endParaRPr lang="en-US" sz="36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 rot="21432686">
            <a:off x="6462713" y="899018"/>
            <a:ext cx="4961529" cy="47459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 chuyện muốn nói với chúng ta: Mỗi chúng ta đều không giống nhau. Mỗi người </a:t>
            </a:r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có khả năng </a:t>
            </a:r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riêng. Chúng ta </a:t>
            </a:r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cần làm những </a:t>
            </a:r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việc phù </a:t>
            </a:r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hợp với khả năng của mình</a:t>
            </a:r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2692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560618" y="0"/>
            <a:ext cx="4806986" cy="2119084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Triangle">
              <a:avLst>
                <a:gd name="adj" fmla="val 33404"/>
              </a:avLst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 err="1">
                <a:ln/>
                <a:solidFill>
                  <a:schemeClr val="accent4"/>
                </a:solidFill>
                <a:effectLst>
                  <a:reflection blurRad="6350" stA="55000" endA="300" endPos="45500" dir="5400000" sy="-100000" algn="bl" rotWithShape="0"/>
                </a:effectLst>
              </a:rPr>
              <a:t>Vận</a:t>
            </a:r>
            <a:r>
              <a:rPr lang="en-US" sz="5400" b="1" cap="none" spc="0" dirty="0">
                <a:ln/>
                <a:solidFill>
                  <a:schemeClr val="accent4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5400" b="1" cap="none" spc="0" dirty="0" err="1">
                <a:ln/>
                <a:solidFill>
                  <a:schemeClr val="accent4"/>
                </a:solidFill>
                <a:effectLst>
                  <a:reflection blurRad="6350" stA="55000" endA="300" endPos="45500" dir="5400000" sy="-100000" algn="bl" rotWithShape="0"/>
                </a:effectLst>
              </a:rPr>
              <a:t>dụng</a:t>
            </a:r>
            <a:endParaRPr lang="en-US" sz="5400" b="1" cap="none" spc="0" dirty="0">
              <a:ln/>
              <a:solidFill>
                <a:schemeClr val="accent4"/>
              </a:solidFill>
              <a:effectLst>
                <a:reflection blurRad="6350" stA="55000" endA="300" endPos="45500" dir="5400000" sy="-100000" algn="bl" rotWithShape="0"/>
              </a:effectLst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388012" y="3288212"/>
            <a:ext cx="9710738" cy="1200329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514350" indent="-514350" algn="just">
              <a:buAutoNum type="arabicPeriod"/>
            </a:pP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chuyện Chúng mình là bạn.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388012" y="4760884"/>
            <a:ext cx="9710738" cy="1200329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sz="3600" dirty="0">
                <a:latin typeface="HP001 5H" panose="020B0603050302020204" pitchFamily="34" charset="0"/>
                <a:cs typeface="HP001 5H" panose="020B0603050302020204" pitchFamily="34" charset="0"/>
              </a:rPr>
              <a:t>2.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360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 tình bạn đẹp.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536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4819979"/>
            <a:ext cx="12192000" cy="2038021"/>
          </a:xfrm>
          <a:custGeom>
            <a:avLst/>
            <a:gdLst>
              <a:gd name="connsiteX0" fmla="*/ 0 w 12192000"/>
              <a:gd name="connsiteY0" fmla="*/ 0 h 2004646"/>
              <a:gd name="connsiteX1" fmla="*/ 12192000 w 12192000"/>
              <a:gd name="connsiteY1" fmla="*/ 0 h 2004646"/>
              <a:gd name="connsiteX2" fmla="*/ 12192000 w 12192000"/>
              <a:gd name="connsiteY2" fmla="*/ 2004646 h 2004646"/>
              <a:gd name="connsiteX3" fmla="*/ 0 w 12192000"/>
              <a:gd name="connsiteY3" fmla="*/ 2004646 h 2004646"/>
              <a:gd name="connsiteX4" fmla="*/ 0 w 12192000"/>
              <a:gd name="connsiteY4" fmla="*/ 0 h 2004646"/>
              <a:gd name="connsiteX0" fmla="*/ 0 w 12192000"/>
              <a:gd name="connsiteY0" fmla="*/ 464234 h 2468880"/>
              <a:gd name="connsiteX1" fmla="*/ 3812345 w 12192000"/>
              <a:gd name="connsiteY1" fmla="*/ 0 h 2468880"/>
              <a:gd name="connsiteX2" fmla="*/ 12192000 w 12192000"/>
              <a:gd name="connsiteY2" fmla="*/ 464234 h 2468880"/>
              <a:gd name="connsiteX3" fmla="*/ 12192000 w 12192000"/>
              <a:gd name="connsiteY3" fmla="*/ 2468880 h 2468880"/>
              <a:gd name="connsiteX4" fmla="*/ 0 w 12192000"/>
              <a:gd name="connsiteY4" fmla="*/ 2468880 h 2468880"/>
              <a:gd name="connsiteX5" fmla="*/ 0 w 12192000"/>
              <a:gd name="connsiteY5" fmla="*/ 464234 h 2468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2468880">
                <a:moveTo>
                  <a:pt x="0" y="464234"/>
                </a:moveTo>
                <a:cubicBezTo>
                  <a:pt x="1275471" y="459545"/>
                  <a:pt x="2536874" y="4689"/>
                  <a:pt x="3812345" y="0"/>
                </a:cubicBezTo>
                <a:lnTo>
                  <a:pt x="12192000" y="464234"/>
                </a:lnTo>
                <a:lnTo>
                  <a:pt x="12192000" y="2468880"/>
                </a:lnTo>
                <a:lnTo>
                  <a:pt x="0" y="2468880"/>
                </a:lnTo>
                <a:lnTo>
                  <a:pt x="0" y="464234"/>
                </a:lnTo>
                <a:close/>
              </a:path>
            </a:pathLst>
          </a:cu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Cloud 4"/>
          <p:cNvSpPr/>
          <p:nvPr/>
        </p:nvSpPr>
        <p:spPr bwMode="auto">
          <a:xfrm>
            <a:off x="918991" y="0"/>
            <a:ext cx="2851150" cy="690562"/>
          </a:xfrm>
          <a:prstGeom prst="cloud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endParaRPr lang="en-US"/>
          </a:p>
        </p:txBody>
      </p:sp>
      <p:pic>
        <p:nvPicPr>
          <p:cNvPr id="7" name="Picture 2"/>
          <p:cNvPicPr>
            <a:picLocks noChangeAspect="1"/>
          </p:cNvPicPr>
          <p:nvPr/>
        </p:nvPicPr>
        <p:blipFill>
          <a:blip r:embed="rId2">
            <a:clrChange>
              <a:clrFrom>
                <a:srgbClr val="FDFEFF"/>
              </a:clrFrom>
              <a:clrTo>
                <a:srgbClr val="FDFE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51495" cy="7411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loud 7"/>
          <p:cNvSpPr/>
          <p:nvPr/>
        </p:nvSpPr>
        <p:spPr bwMode="auto">
          <a:xfrm>
            <a:off x="3244850" y="345281"/>
            <a:ext cx="2851150" cy="690562"/>
          </a:xfrm>
          <a:prstGeom prst="cloud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5474647" y="-195943"/>
            <a:ext cx="4848058" cy="4023145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CurveDown">
              <a:avLst/>
            </a:prstTxWarp>
            <a:spAutoFit/>
          </a:bodyPr>
          <a:lstStyle/>
          <a:p>
            <a:pPr algn="ctr"/>
            <a:r>
              <a:rPr lang="en-US" sz="7200" b="1" cap="none" spc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C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CÂU ĐỐ VUI</a:t>
            </a:r>
            <a:endParaRPr lang="en-US" sz="7200" b="1" cap="none" spc="0">
              <a:ln w="12700">
                <a:solidFill>
                  <a:srgbClr val="FF0000"/>
                </a:solidFill>
                <a:prstDash val="solid"/>
              </a:ln>
              <a:solidFill>
                <a:srgbClr val="FFC000"/>
              </a:solidFill>
              <a:effectLst>
                <a:reflection blurRad="6350" stA="55000" endA="300" endPos="455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03055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0000">
              <a:srgbClr val="FF0000"/>
            </a:gs>
            <a:gs pos="17000">
              <a:srgbClr val="FFC000"/>
            </a:gs>
            <a:gs pos="42000">
              <a:schemeClr val="accent1">
                <a:lumMod val="5000"/>
                <a:lumOff val="95000"/>
              </a:schemeClr>
            </a:gs>
            <a:gs pos="64000">
              <a:srgbClr val="92D050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Box 31"/>
          <p:cNvSpPr txBox="1"/>
          <p:nvPr/>
        </p:nvSpPr>
        <p:spPr>
          <a:xfrm>
            <a:off x="2057400" y="265230"/>
            <a:ext cx="4724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  <a:latin typeface="Algerian" pitchFamily="82" charset="0"/>
              </a:rPr>
              <a:t>CÂU </a:t>
            </a:r>
            <a:r>
              <a:rPr lang="en-US" sz="5400">
                <a:solidFill>
                  <a:srgbClr val="FF0000"/>
                </a:solidFill>
                <a:latin typeface="Algerian" pitchFamily="82" charset="0"/>
              </a:rPr>
              <a:t>HỎI </a:t>
            </a:r>
            <a:r>
              <a:rPr lang="en-US" sz="5400" smtClean="0">
                <a:solidFill>
                  <a:srgbClr val="FF0000"/>
                </a:solidFill>
                <a:latin typeface="Algerian" pitchFamily="82" charset="0"/>
              </a:rPr>
              <a:t>1</a:t>
            </a:r>
            <a:endParaRPr lang="en-US" sz="5400" dirty="0">
              <a:solidFill>
                <a:srgbClr val="FF0000"/>
              </a:solidFill>
              <a:latin typeface="Algerian" pitchFamily="82" charset="0"/>
            </a:endParaRPr>
          </a:p>
        </p:txBody>
      </p:sp>
      <p:graphicFrame>
        <p:nvGraphicFramePr>
          <p:cNvPr id="34" name="Object 33"/>
          <p:cNvGraphicFramePr>
            <a:graphicFrameLocks noChangeAspect="1"/>
          </p:cNvGraphicFramePr>
          <p:nvPr>
            <p:extLst/>
          </p:nvPr>
        </p:nvGraphicFramePr>
        <p:xfrm>
          <a:off x="6318250" y="2371725"/>
          <a:ext cx="114300" cy="17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2" name="Equation" r:id="rId11" imgW="114120" imgH="177480" progId="Equation.DSMT4">
                  <p:embed/>
                </p:oleObj>
              </mc:Choice>
              <mc:Fallback>
                <p:oleObj name="Equation" r:id="rId11" imgW="114120" imgH="177480" progId="Equation.DSMT4">
                  <p:embed/>
                  <p:pic>
                    <p:nvPicPr>
                      <p:cNvPr id="34" name="Object 3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18250" y="2371725"/>
                        <a:ext cx="114300" cy="177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" name="TextBox 34"/>
          <p:cNvSpPr txBox="1"/>
          <p:nvPr/>
        </p:nvSpPr>
        <p:spPr>
          <a:xfrm>
            <a:off x="2910802" y="5604301"/>
            <a:ext cx="2624088" cy="830997"/>
          </a:xfrm>
          <a:prstGeom prst="rect">
            <a:avLst/>
          </a:prstGeom>
          <a:solidFill>
            <a:schemeClr val="tx1">
              <a:alpha val="47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800" smtClean="0">
                <a:solidFill>
                  <a:schemeClr val="bg1"/>
                </a:solidFill>
                <a:latin typeface="UVN Ai Cap" panose="02040603050506020204" pitchFamily="18" charset="0"/>
              </a:rPr>
              <a:t>Con ếch</a:t>
            </a:r>
            <a:endParaRPr lang="en-US" sz="4800" dirty="0">
              <a:solidFill>
                <a:schemeClr val="bg1"/>
              </a:solidFill>
              <a:latin typeface="UVN Ai Cap" panose="02040603050506020204" pitchFamily="18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3570348" y="1322575"/>
            <a:ext cx="4457546" cy="2862322"/>
          </a:xfrm>
          <a:prstGeom prst="rect">
            <a:avLst/>
          </a:prstGeom>
          <a:solidFill>
            <a:schemeClr val="tx1">
              <a:alpha val="47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600" i="1" smtClean="0">
                <a:solidFill>
                  <a:schemeClr val="bg1"/>
                </a:solidFill>
                <a:latin typeface="UVN Ai Cap" panose="02040603050506020204" pitchFamily="18" charset="0"/>
              </a:rPr>
              <a:t>Mắt lồi mồm rộng</a:t>
            </a:r>
          </a:p>
          <a:p>
            <a:r>
              <a:rPr lang="en-US" sz="3600" i="1" smtClean="0">
                <a:solidFill>
                  <a:schemeClr val="bg1"/>
                </a:solidFill>
                <a:latin typeface="UVN Ai Cap" panose="02040603050506020204" pitchFamily="18" charset="0"/>
              </a:rPr>
              <a:t>Sấm động mưa rào</a:t>
            </a:r>
          </a:p>
          <a:p>
            <a:r>
              <a:rPr lang="en-US" sz="3600" i="1" smtClean="0">
                <a:solidFill>
                  <a:schemeClr val="bg1"/>
                </a:solidFill>
                <a:latin typeface="UVN Ai Cap" panose="02040603050506020204" pitchFamily="18" charset="0"/>
              </a:rPr>
              <a:t>Tắm mát rủ nhau</a:t>
            </a:r>
          </a:p>
          <a:p>
            <a:r>
              <a:rPr lang="en-US" sz="3600" i="1" smtClean="0">
                <a:solidFill>
                  <a:schemeClr val="bg1"/>
                </a:solidFill>
                <a:latin typeface="UVN Ai Cap" panose="02040603050506020204" pitchFamily="18" charset="0"/>
              </a:rPr>
              <a:t>Hát bài “ộp ộp”</a:t>
            </a:r>
          </a:p>
          <a:p>
            <a:r>
              <a:rPr lang="en-US" sz="3600" i="1" smtClean="0">
                <a:solidFill>
                  <a:schemeClr val="bg1"/>
                </a:solidFill>
                <a:latin typeface="UVN Ai Cap" panose="02040603050506020204" pitchFamily="18" charset="0"/>
              </a:rPr>
              <a:t>                     Là con gì?</a:t>
            </a:r>
            <a:endParaRPr lang="en-US" sz="3600" i="1" dirty="0">
              <a:solidFill>
                <a:schemeClr val="bg1"/>
              </a:solidFill>
              <a:latin typeface="UVN Ai Cap" panose="020406030505060202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09786" y="4666435"/>
            <a:ext cx="35369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i="1" u="sng" dirty="0" err="1">
                <a:solidFill>
                  <a:srgbClr val="FF0000"/>
                </a:solidFill>
                <a:latin typeface="UVN Ai Cap" panose="02040603050506020204" pitchFamily="18" charset="0"/>
              </a:rPr>
              <a:t>Đáp</a:t>
            </a:r>
            <a:r>
              <a:rPr lang="en-US" sz="5400" i="1" u="sng" dirty="0">
                <a:solidFill>
                  <a:srgbClr val="FF0000"/>
                </a:solidFill>
                <a:latin typeface="UVN Ai Cap" panose="02040603050506020204" pitchFamily="18" charset="0"/>
              </a:rPr>
              <a:t> </a:t>
            </a:r>
            <a:r>
              <a:rPr lang="en-US" sz="5400" i="1" u="sng" dirty="0" err="1">
                <a:solidFill>
                  <a:srgbClr val="FF0000"/>
                </a:solidFill>
                <a:latin typeface="UVN Ai Cap" panose="02040603050506020204" pitchFamily="18" charset="0"/>
              </a:rPr>
              <a:t>án</a:t>
            </a:r>
            <a:r>
              <a:rPr lang="en-US" sz="5400" i="1" u="sng" dirty="0">
                <a:solidFill>
                  <a:srgbClr val="FF0000"/>
                </a:solidFill>
                <a:latin typeface="UVN Ai Cap" panose="02040603050506020204" pitchFamily="18" charset="0"/>
              </a:rPr>
              <a:t>: </a:t>
            </a:r>
          </a:p>
        </p:txBody>
      </p:sp>
      <p:pic>
        <p:nvPicPr>
          <p:cNvPr id="33" name="Picture 4" descr="het gio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5326">
            <a:off x="10630926" y="628660"/>
            <a:ext cx="1296988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33" descr="an30"/>
          <p:cNvPicPr>
            <a:picLocks noChangeAspect="1" noChangeArrowheads="1" noCrop="1"/>
          </p:cNvPicPr>
          <p:nvPr/>
        </p:nvPicPr>
        <p:blipFill>
          <a:blip r:embed="rId14">
            <a:extLst/>
          </a:blip>
          <a:srcRect/>
          <a:stretch>
            <a:fillRect/>
          </a:stretch>
        </p:blipFill>
        <p:spPr bwMode="auto">
          <a:xfrm>
            <a:off x="10722167" y="503559"/>
            <a:ext cx="1114507" cy="986803"/>
          </a:xfrm>
          <a:prstGeom prst="ellipse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38" name="Hình chữ nhật 85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1</a:t>
            </a:r>
          </a:p>
        </p:txBody>
      </p:sp>
      <p:sp>
        <p:nvSpPr>
          <p:cNvPr id="39" name="Hình chữ nhật 84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2</a:t>
            </a:r>
          </a:p>
        </p:txBody>
      </p:sp>
      <p:sp>
        <p:nvSpPr>
          <p:cNvPr id="40" name="Hình chữ nhật 83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3</a:t>
            </a:r>
          </a:p>
        </p:txBody>
      </p:sp>
      <p:sp>
        <p:nvSpPr>
          <p:cNvPr id="41" name="Hình chữ nhật 57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4</a:t>
            </a:r>
          </a:p>
        </p:txBody>
      </p:sp>
      <p:sp>
        <p:nvSpPr>
          <p:cNvPr id="42" name="Hình chữ nhật 86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5</a:t>
            </a:r>
          </a:p>
        </p:txBody>
      </p:sp>
      <p:sp>
        <p:nvSpPr>
          <p:cNvPr id="43" name="Hình chữ nhật 87"/>
          <p:cNvSpPr/>
          <p:nvPr/>
        </p:nvSpPr>
        <p:spPr>
          <a:xfrm>
            <a:off x="10597731" y="170281"/>
            <a:ext cx="1363378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6</a:t>
            </a:r>
          </a:p>
        </p:txBody>
      </p:sp>
      <p:sp>
        <p:nvSpPr>
          <p:cNvPr id="44" name="Hình chữ nhật 88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7</a:t>
            </a:r>
          </a:p>
        </p:txBody>
      </p:sp>
      <p:sp>
        <p:nvSpPr>
          <p:cNvPr id="45" name="Hình chữ nhật 89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8</a:t>
            </a:r>
          </a:p>
        </p:txBody>
      </p:sp>
      <p:sp>
        <p:nvSpPr>
          <p:cNvPr id="46" name="Hình chữ nhật 90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9</a:t>
            </a:r>
          </a:p>
        </p:txBody>
      </p:sp>
      <p:sp>
        <p:nvSpPr>
          <p:cNvPr id="47" name="Hình chữ nhật 91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10</a:t>
            </a:r>
          </a:p>
        </p:txBody>
      </p:sp>
      <p:sp>
        <p:nvSpPr>
          <p:cNvPr id="48" name="Hình Bầu dục 45"/>
          <p:cNvSpPr/>
          <p:nvPr/>
        </p:nvSpPr>
        <p:spPr>
          <a:xfrm>
            <a:off x="10773063" y="698458"/>
            <a:ext cx="1083132" cy="1076867"/>
          </a:xfrm>
          <a:prstGeom prst="ellipse">
            <a:avLst/>
          </a:prstGeom>
          <a:gradFill rotWithShape="1">
            <a:gsLst>
              <a:gs pos="0">
                <a:srgbClr val="4F81BD">
                  <a:shade val="51000"/>
                  <a:satMod val="130000"/>
                  <a:alpha val="7000"/>
                </a:srgbClr>
              </a:gs>
              <a:gs pos="80000">
                <a:srgbClr val="4F81BD">
                  <a:shade val="93000"/>
                  <a:satMod val="130000"/>
                </a:srgbClr>
              </a:gs>
              <a:gs pos="100000">
                <a:srgbClr val="4F81B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glow rad="63500">
              <a:srgbClr val="9BBB59">
                <a:satMod val="175000"/>
                <a:alpha val="40000"/>
              </a:srgb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softRound"/>
          </a:sp3d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ahoma" pitchFamily="34" charset="0"/>
                <a:cs typeface="Arial" pitchFamily="34" charset="0"/>
              </a:rPr>
              <a:t>BẮT ĐẦU</a:t>
            </a:r>
          </a:p>
        </p:txBody>
      </p:sp>
      <p:pic>
        <p:nvPicPr>
          <p:cNvPr id="3" name="Nhac loại thi sinh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1246595" y="6019800"/>
            <a:ext cx="609600" cy="609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786" y="17767"/>
            <a:ext cx="1707490" cy="171011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8250" y="4889927"/>
            <a:ext cx="2929026" cy="1739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6465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etting-started-proj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2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huong suy ngh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0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0"/>
                            </p:stCondLst>
                            <p:childTnLst>
                              <p:par>
                                <p:cTn id="63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4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3000"/>
                            </p:stCondLst>
                            <p:childTnLst>
                              <p:par>
                                <p:cTn id="67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8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4000"/>
                            </p:stCondLst>
                            <p:childTnLst>
                              <p:par>
                                <p:cTn id="71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0"/>
                            </p:stCondLst>
                            <p:childTnLst>
                              <p:par>
                                <p:cTn id="75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6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6000"/>
                            </p:stCondLst>
                            <p:childTnLst>
                              <p:par>
                                <p:cTn id="7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7000"/>
                            </p:stCondLst>
                            <p:childTnLst>
                              <p:par>
                                <p:cTn id="83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8000"/>
                            </p:stCondLst>
                            <p:childTnLst>
                              <p:par>
                                <p:cTn id="87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9000"/>
                            </p:stCondLst>
                            <p:childTnLst>
                              <p:par>
                                <p:cTn id="91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0000"/>
                            </p:stCondLst>
                            <p:childTnLst>
                              <p:par>
                                <p:cTn id="95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1000"/>
                            </p:stCondLst>
                            <p:childTnLst>
                              <p:par>
                                <p:cTn id="9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1000"/>
                            </p:stCondLst>
                            <p:childTnLst>
                              <p:par>
                                <p:cTn id="102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ket-thuc-fina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5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n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0" dur="752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32" grpId="0"/>
      <p:bldP spid="35" grpId="0" animBg="1"/>
      <p:bldP spid="36" grpId="0" animBg="1"/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rgbClr val="FF0000"/>
            </a:gs>
            <a:gs pos="17000">
              <a:srgbClr val="FFC000"/>
            </a:gs>
            <a:gs pos="52000">
              <a:schemeClr val="accent1">
                <a:lumMod val="5000"/>
                <a:lumOff val="95000"/>
              </a:schemeClr>
            </a:gs>
            <a:gs pos="77000">
              <a:srgbClr val="92D050"/>
            </a:gs>
          </a:gsLst>
          <a:lin ang="189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Box 31"/>
          <p:cNvSpPr txBox="1"/>
          <p:nvPr/>
        </p:nvSpPr>
        <p:spPr>
          <a:xfrm>
            <a:off x="2057400" y="265230"/>
            <a:ext cx="4724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  <a:latin typeface="Algerian" pitchFamily="82" charset="0"/>
              </a:rPr>
              <a:t>CÂU </a:t>
            </a:r>
            <a:r>
              <a:rPr lang="en-US" sz="5400">
                <a:solidFill>
                  <a:srgbClr val="FF0000"/>
                </a:solidFill>
                <a:latin typeface="Algerian" pitchFamily="82" charset="0"/>
              </a:rPr>
              <a:t>HỎI </a:t>
            </a:r>
            <a:r>
              <a:rPr lang="en-US" sz="5400" smtClean="0">
                <a:solidFill>
                  <a:srgbClr val="FF0000"/>
                </a:solidFill>
                <a:latin typeface="Algerian" pitchFamily="82" charset="0"/>
              </a:rPr>
              <a:t>2</a:t>
            </a:r>
            <a:endParaRPr lang="en-US" sz="5400" dirty="0">
              <a:solidFill>
                <a:srgbClr val="FF0000"/>
              </a:solidFill>
              <a:latin typeface="Algerian" pitchFamily="82" charset="0"/>
            </a:endParaRPr>
          </a:p>
        </p:txBody>
      </p:sp>
      <p:graphicFrame>
        <p:nvGraphicFramePr>
          <p:cNvPr id="34" name="Object 33"/>
          <p:cNvGraphicFramePr>
            <a:graphicFrameLocks noChangeAspect="1"/>
          </p:cNvGraphicFramePr>
          <p:nvPr>
            <p:extLst/>
          </p:nvPr>
        </p:nvGraphicFramePr>
        <p:xfrm>
          <a:off x="6318250" y="2371725"/>
          <a:ext cx="114300" cy="17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6" name="Equation" r:id="rId11" imgW="114120" imgH="177480" progId="Equation.DSMT4">
                  <p:embed/>
                </p:oleObj>
              </mc:Choice>
              <mc:Fallback>
                <p:oleObj name="Equation" r:id="rId11" imgW="114120" imgH="177480" progId="Equation.DSMT4">
                  <p:embed/>
                  <p:pic>
                    <p:nvPicPr>
                      <p:cNvPr id="34" name="Object 3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18250" y="2371725"/>
                        <a:ext cx="114300" cy="177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" name="TextBox 34"/>
          <p:cNvSpPr txBox="1"/>
          <p:nvPr/>
        </p:nvSpPr>
        <p:spPr>
          <a:xfrm>
            <a:off x="3275648" y="4596495"/>
            <a:ext cx="2592004" cy="830997"/>
          </a:xfrm>
          <a:prstGeom prst="rect">
            <a:avLst/>
          </a:prstGeom>
          <a:solidFill>
            <a:schemeClr val="tx1">
              <a:alpha val="47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800" smtClean="0">
                <a:solidFill>
                  <a:schemeClr val="bg1"/>
                </a:solidFill>
                <a:latin typeface="UVN Ai Cap" panose="02040603050506020204" pitchFamily="18" charset="0"/>
              </a:rPr>
              <a:t>Con nai</a:t>
            </a:r>
            <a:endParaRPr lang="en-US" sz="4800" dirty="0">
              <a:solidFill>
                <a:schemeClr val="bg1"/>
              </a:solidFill>
              <a:latin typeface="UVN Ai Cap" panose="02040603050506020204" pitchFamily="18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58112" y="1576262"/>
            <a:ext cx="9948204" cy="2123658"/>
          </a:xfrm>
          <a:prstGeom prst="rect">
            <a:avLst/>
          </a:prstGeom>
          <a:solidFill>
            <a:schemeClr val="tx1">
              <a:alpha val="47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>
                <a:solidFill>
                  <a:schemeClr val="bg1"/>
                </a:solidFill>
              </a:rPr>
              <a:t>Con gì chạy thật là nhanh</a:t>
            </a:r>
            <a:br>
              <a:rPr lang="en-US" sz="4400">
                <a:solidFill>
                  <a:schemeClr val="bg1"/>
                </a:solidFill>
              </a:rPr>
            </a:br>
            <a:r>
              <a:rPr lang="en-US" sz="4400">
                <a:solidFill>
                  <a:schemeClr val="bg1"/>
                </a:solidFill>
              </a:rPr>
              <a:t>Có đôi sừng nhỏ giống cành cây </a:t>
            </a:r>
            <a:r>
              <a:rPr lang="en-US" sz="4400" smtClean="0">
                <a:solidFill>
                  <a:schemeClr val="bg1"/>
                </a:solidFill>
              </a:rPr>
              <a:t>khô.</a:t>
            </a:r>
            <a:r>
              <a:rPr lang="en-US" sz="4400">
                <a:solidFill>
                  <a:schemeClr val="bg1"/>
                </a:solidFill>
              </a:rPr>
              <a:t/>
            </a:r>
            <a:br>
              <a:rPr lang="en-US" sz="4400">
                <a:solidFill>
                  <a:schemeClr val="bg1"/>
                </a:solidFill>
              </a:rPr>
            </a:br>
            <a:r>
              <a:rPr lang="en-US" sz="4400">
                <a:solidFill>
                  <a:schemeClr val="bg1"/>
                </a:solidFill>
              </a:rPr>
              <a:t>Là con gì?</a:t>
            </a:r>
            <a:endParaRPr lang="en-US" sz="4400" i="1" dirty="0">
              <a:solidFill>
                <a:schemeClr val="bg1"/>
              </a:solidFill>
              <a:latin typeface="UVN Ai Cap" panose="020406030505060202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88925" y="4550329"/>
            <a:ext cx="35369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i="1" u="sng" dirty="0" err="1">
                <a:solidFill>
                  <a:srgbClr val="FF0000"/>
                </a:solidFill>
                <a:latin typeface="UVN Ai Cap" panose="02040603050506020204" pitchFamily="18" charset="0"/>
              </a:rPr>
              <a:t>Đáp</a:t>
            </a:r>
            <a:r>
              <a:rPr lang="en-US" sz="5400" i="1" u="sng" dirty="0">
                <a:solidFill>
                  <a:srgbClr val="FF0000"/>
                </a:solidFill>
                <a:latin typeface="UVN Ai Cap" panose="02040603050506020204" pitchFamily="18" charset="0"/>
              </a:rPr>
              <a:t> </a:t>
            </a:r>
            <a:r>
              <a:rPr lang="en-US" sz="5400" i="1" u="sng" dirty="0" err="1">
                <a:solidFill>
                  <a:srgbClr val="FF0000"/>
                </a:solidFill>
                <a:latin typeface="UVN Ai Cap" panose="02040603050506020204" pitchFamily="18" charset="0"/>
              </a:rPr>
              <a:t>án</a:t>
            </a:r>
            <a:r>
              <a:rPr lang="en-US" sz="5400" i="1" u="sng" dirty="0">
                <a:solidFill>
                  <a:srgbClr val="FF0000"/>
                </a:solidFill>
                <a:latin typeface="UVN Ai Cap" panose="02040603050506020204" pitchFamily="18" charset="0"/>
              </a:rPr>
              <a:t>: </a:t>
            </a:r>
          </a:p>
        </p:txBody>
      </p:sp>
      <p:pic>
        <p:nvPicPr>
          <p:cNvPr id="33" name="Picture 4" descr="het gio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5326">
            <a:off x="10630926" y="628660"/>
            <a:ext cx="1296988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33" descr="an30"/>
          <p:cNvPicPr>
            <a:picLocks noChangeAspect="1" noChangeArrowheads="1" noCrop="1"/>
          </p:cNvPicPr>
          <p:nvPr/>
        </p:nvPicPr>
        <p:blipFill>
          <a:blip r:embed="rId14">
            <a:extLst/>
          </a:blip>
          <a:srcRect/>
          <a:stretch>
            <a:fillRect/>
          </a:stretch>
        </p:blipFill>
        <p:spPr bwMode="auto">
          <a:xfrm>
            <a:off x="10722167" y="503559"/>
            <a:ext cx="1114507" cy="986803"/>
          </a:xfrm>
          <a:prstGeom prst="ellipse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38" name="Hình chữ nhật 85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1</a:t>
            </a:r>
          </a:p>
        </p:txBody>
      </p:sp>
      <p:sp>
        <p:nvSpPr>
          <p:cNvPr id="39" name="Hình chữ nhật 84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2</a:t>
            </a:r>
          </a:p>
        </p:txBody>
      </p:sp>
      <p:sp>
        <p:nvSpPr>
          <p:cNvPr id="40" name="Hình chữ nhật 83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3</a:t>
            </a:r>
          </a:p>
        </p:txBody>
      </p:sp>
      <p:sp>
        <p:nvSpPr>
          <p:cNvPr id="41" name="Hình chữ nhật 57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4</a:t>
            </a:r>
          </a:p>
        </p:txBody>
      </p:sp>
      <p:sp>
        <p:nvSpPr>
          <p:cNvPr id="42" name="Hình chữ nhật 86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5</a:t>
            </a:r>
          </a:p>
        </p:txBody>
      </p:sp>
      <p:sp>
        <p:nvSpPr>
          <p:cNvPr id="43" name="Hình chữ nhật 87"/>
          <p:cNvSpPr/>
          <p:nvPr/>
        </p:nvSpPr>
        <p:spPr>
          <a:xfrm>
            <a:off x="10597731" y="170281"/>
            <a:ext cx="1363378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6</a:t>
            </a:r>
          </a:p>
        </p:txBody>
      </p:sp>
      <p:sp>
        <p:nvSpPr>
          <p:cNvPr id="44" name="Hình chữ nhật 88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7</a:t>
            </a:r>
          </a:p>
        </p:txBody>
      </p:sp>
      <p:sp>
        <p:nvSpPr>
          <p:cNvPr id="45" name="Hình chữ nhật 89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8</a:t>
            </a:r>
          </a:p>
        </p:txBody>
      </p:sp>
      <p:sp>
        <p:nvSpPr>
          <p:cNvPr id="46" name="Hình chữ nhật 90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9</a:t>
            </a:r>
          </a:p>
        </p:txBody>
      </p:sp>
      <p:sp>
        <p:nvSpPr>
          <p:cNvPr id="47" name="Hình chữ nhật 91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10</a:t>
            </a:r>
          </a:p>
        </p:txBody>
      </p:sp>
      <p:sp>
        <p:nvSpPr>
          <p:cNvPr id="48" name="Hình Bầu dục 45"/>
          <p:cNvSpPr/>
          <p:nvPr/>
        </p:nvSpPr>
        <p:spPr>
          <a:xfrm>
            <a:off x="10773063" y="698458"/>
            <a:ext cx="1083132" cy="1076867"/>
          </a:xfrm>
          <a:prstGeom prst="ellipse">
            <a:avLst/>
          </a:prstGeom>
          <a:gradFill rotWithShape="1">
            <a:gsLst>
              <a:gs pos="0">
                <a:srgbClr val="4F81BD">
                  <a:shade val="51000"/>
                  <a:satMod val="130000"/>
                  <a:alpha val="7000"/>
                </a:srgbClr>
              </a:gs>
              <a:gs pos="80000">
                <a:srgbClr val="4F81BD">
                  <a:shade val="93000"/>
                  <a:satMod val="130000"/>
                </a:srgbClr>
              </a:gs>
              <a:gs pos="100000">
                <a:srgbClr val="4F81B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glow rad="63500">
              <a:srgbClr val="9BBB59">
                <a:satMod val="175000"/>
                <a:alpha val="40000"/>
              </a:srgb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softRound"/>
          </a:sp3d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ahoma" pitchFamily="34" charset="0"/>
                <a:cs typeface="Arial" pitchFamily="34" charset="0"/>
              </a:rPr>
              <a:t>BẮT ĐẦU</a:t>
            </a:r>
          </a:p>
        </p:txBody>
      </p:sp>
      <p:pic>
        <p:nvPicPr>
          <p:cNvPr id="3" name="Nhac loại thi sinh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1246595" y="6019800"/>
            <a:ext cx="609600" cy="609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6601"/>
            <a:ext cx="1707490" cy="171011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5400" y="4087622"/>
            <a:ext cx="2954338" cy="2541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9065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etting-started-proj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2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huong suy ngh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0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0"/>
                            </p:stCondLst>
                            <p:childTnLst>
                              <p:par>
                                <p:cTn id="63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4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3000"/>
                            </p:stCondLst>
                            <p:childTnLst>
                              <p:par>
                                <p:cTn id="67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8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4000"/>
                            </p:stCondLst>
                            <p:childTnLst>
                              <p:par>
                                <p:cTn id="71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0"/>
                            </p:stCondLst>
                            <p:childTnLst>
                              <p:par>
                                <p:cTn id="75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6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6000"/>
                            </p:stCondLst>
                            <p:childTnLst>
                              <p:par>
                                <p:cTn id="7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7000"/>
                            </p:stCondLst>
                            <p:childTnLst>
                              <p:par>
                                <p:cTn id="83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8000"/>
                            </p:stCondLst>
                            <p:childTnLst>
                              <p:par>
                                <p:cTn id="87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9000"/>
                            </p:stCondLst>
                            <p:childTnLst>
                              <p:par>
                                <p:cTn id="91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0000"/>
                            </p:stCondLst>
                            <p:childTnLst>
                              <p:par>
                                <p:cTn id="95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1000"/>
                            </p:stCondLst>
                            <p:childTnLst>
                              <p:par>
                                <p:cTn id="9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1000"/>
                            </p:stCondLst>
                            <p:childTnLst>
                              <p:par>
                                <p:cTn id="102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ket-thuc-fina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5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n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0" dur="752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32" grpId="0"/>
      <p:bldP spid="35" grpId="0" animBg="1"/>
      <p:bldP spid="36" grpId="0" animBg="1"/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rgbClr val="FF0000"/>
            </a:gs>
            <a:gs pos="17000">
              <a:srgbClr val="FFC000"/>
            </a:gs>
            <a:gs pos="52000">
              <a:schemeClr val="accent1">
                <a:lumMod val="5000"/>
                <a:lumOff val="95000"/>
              </a:schemeClr>
            </a:gs>
            <a:gs pos="77000">
              <a:srgbClr val="92D050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Box 31"/>
          <p:cNvSpPr txBox="1"/>
          <p:nvPr/>
        </p:nvSpPr>
        <p:spPr>
          <a:xfrm>
            <a:off x="2057400" y="265230"/>
            <a:ext cx="4724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  <a:latin typeface="Algerian" pitchFamily="82" charset="0"/>
              </a:rPr>
              <a:t>CÂU </a:t>
            </a:r>
            <a:r>
              <a:rPr lang="en-US" sz="5400">
                <a:solidFill>
                  <a:srgbClr val="FF0000"/>
                </a:solidFill>
                <a:latin typeface="Algerian" pitchFamily="82" charset="0"/>
              </a:rPr>
              <a:t>HỎI 3</a:t>
            </a:r>
            <a:endParaRPr lang="en-US" sz="5400" dirty="0">
              <a:solidFill>
                <a:srgbClr val="FF0000"/>
              </a:solidFill>
              <a:latin typeface="Algerian" pitchFamily="82" charset="0"/>
            </a:endParaRPr>
          </a:p>
        </p:txBody>
      </p:sp>
      <p:graphicFrame>
        <p:nvGraphicFramePr>
          <p:cNvPr id="34" name="Object 33"/>
          <p:cNvGraphicFramePr>
            <a:graphicFrameLocks noChangeAspect="1"/>
          </p:cNvGraphicFramePr>
          <p:nvPr>
            <p:extLst/>
          </p:nvPr>
        </p:nvGraphicFramePr>
        <p:xfrm>
          <a:off x="6318250" y="2371725"/>
          <a:ext cx="114300" cy="17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0" name="Equation" r:id="rId10" imgW="114120" imgH="177480" progId="Equation.DSMT4">
                  <p:embed/>
                </p:oleObj>
              </mc:Choice>
              <mc:Fallback>
                <p:oleObj name="Equation" r:id="rId10" imgW="114120" imgH="177480" progId="Equation.DSMT4">
                  <p:embed/>
                  <p:pic>
                    <p:nvPicPr>
                      <p:cNvPr id="34" name="Object 3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18250" y="2371725"/>
                        <a:ext cx="114300" cy="177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" name="TextBox 34"/>
          <p:cNvSpPr txBox="1"/>
          <p:nvPr/>
        </p:nvSpPr>
        <p:spPr>
          <a:xfrm>
            <a:off x="1670393" y="5734405"/>
            <a:ext cx="7297103" cy="830997"/>
          </a:xfrm>
          <a:prstGeom prst="rect">
            <a:avLst/>
          </a:prstGeom>
          <a:solidFill>
            <a:schemeClr val="tx1">
              <a:alpha val="47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800" smtClean="0">
                <a:solidFill>
                  <a:schemeClr val="bg1"/>
                </a:solidFill>
                <a:latin typeface="UVN Ai Cap" panose="02040603050506020204" pitchFamily="18" charset="0"/>
              </a:rPr>
              <a:t>Chim sơn ca (chiền chiện)</a:t>
            </a:r>
            <a:endParaRPr lang="en-US" sz="4800" dirty="0">
              <a:solidFill>
                <a:schemeClr val="bg1"/>
              </a:solidFill>
              <a:latin typeface="UVN Ai Cap" panose="020406030505060202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88925" y="4525204"/>
            <a:ext cx="35369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i="1" u="sng" dirty="0" err="1">
                <a:solidFill>
                  <a:srgbClr val="FF0000"/>
                </a:solidFill>
                <a:latin typeface="UVN Ai Cap" panose="02040603050506020204" pitchFamily="18" charset="0"/>
              </a:rPr>
              <a:t>Đáp</a:t>
            </a:r>
            <a:r>
              <a:rPr lang="en-US" sz="5400" i="1" u="sng" dirty="0">
                <a:solidFill>
                  <a:srgbClr val="FF0000"/>
                </a:solidFill>
                <a:latin typeface="UVN Ai Cap" panose="02040603050506020204" pitchFamily="18" charset="0"/>
              </a:rPr>
              <a:t> </a:t>
            </a:r>
            <a:r>
              <a:rPr lang="en-US" sz="5400" i="1" u="sng" dirty="0" err="1">
                <a:solidFill>
                  <a:srgbClr val="FF0000"/>
                </a:solidFill>
                <a:latin typeface="UVN Ai Cap" panose="02040603050506020204" pitchFamily="18" charset="0"/>
              </a:rPr>
              <a:t>án</a:t>
            </a:r>
            <a:r>
              <a:rPr lang="en-US" sz="5400" i="1" u="sng" dirty="0">
                <a:solidFill>
                  <a:srgbClr val="FF0000"/>
                </a:solidFill>
                <a:latin typeface="UVN Ai Cap" panose="02040603050506020204" pitchFamily="18" charset="0"/>
              </a:rPr>
              <a:t>: </a:t>
            </a:r>
          </a:p>
        </p:txBody>
      </p:sp>
      <p:pic>
        <p:nvPicPr>
          <p:cNvPr id="33" name="Picture 4" descr="het gio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5326">
            <a:off x="10630926" y="628660"/>
            <a:ext cx="1296988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33" descr="an30"/>
          <p:cNvPicPr>
            <a:picLocks noChangeAspect="1" noChangeArrowheads="1" noCrop="1"/>
          </p:cNvPicPr>
          <p:nvPr/>
        </p:nvPicPr>
        <p:blipFill>
          <a:blip r:embed="rId13">
            <a:extLst/>
          </a:blip>
          <a:srcRect/>
          <a:stretch>
            <a:fillRect/>
          </a:stretch>
        </p:blipFill>
        <p:spPr bwMode="auto">
          <a:xfrm>
            <a:off x="10722167" y="503559"/>
            <a:ext cx="1114507" cy="986803"/>
          </a:xfrm>
          <a:prstGeom prst="ellipse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38" name="Hình chữ nhật 85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4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1</a:t>
            </a:r>
          </a:p>
        </p:txBody>
      </p:sp>
      <p:sp>
        <p:nvSpPr>
          <p:cNvPr id="39" name="Hình chữ nhật 84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4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2</a:t>
            </a:r>
          </a:p>
        </p:txBody>
      </p:sp>
      <p:sp>
        <p:nvSpPr>
          <p:cNvPr id="40" name="Hình chữ nhật 83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4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3</a:t>
            </a:r>
          </a:p>
        </p:txBody>
      </p:sp>
      <p:sp>
        <p:nvSpPr>
          <p:cNvPr id="41" name="Hình chữ nhật 57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4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4</a:t>
            </a:r>
          </a:p>
        </p:txBody>
      </p:sp>
      <p:sp>
        <p:nvSpPr>
          <p:cNvPr id="42" name="Hình chữ nhật 86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4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5</a:t>
            </a:r>
          </a:p>
        </p:txBody>
      </p:sp>
      <p:sp>
        <p:nvSpPr>
          <p:cNvPr id="43" name="Hình chữ nhật 87"/>
          <p:cNvSpPr/>
          <p:nvPr/>
        </p:nvSpPr>
        <p:spPr>
          <a:xfrm>
            <a:off x="10597731" y="170281"/>
            <a:ext cx="1363378" cy="1653358"/>
          </a:xfrm>
          <a:prstGeom prst="rect">
            <a:avLst/>
          </a:prstGeom>
          <a:blipFill>
            <a:blip r:embed="rId14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6</a:t>
            </a:r>
          </a:p>
        </p:txBody>
      </p:sp>
      <p:sp>
        <p:nvSpPr>
          <p:cNvPr id="44" name="Hình chữ nhật 88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4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7</a:t>
            </a:r>
          </a:p>
        </p:txBody>
      </p:sp>
      <p:sp>
        <p:nvSpPr>
          <p:cNvPr id="45" name="Hình chữ nhật 89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4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8</a:t>
            </a:r>
          </a:p>
        </p:txBody>
      </p:sp>
      <p:sp>
        <p:nvSpPr>
          <p:cNvPr id="46" name="Hình chữ nhật 90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4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9</a:t>
            </a:r>
          </a:p>
        </p:txBody>
      </p:sp>
      <p:sp>
        <p:nvSpPr>
          <p:cNvPr id="47" name="Hình chữ nhật 91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4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10</a:t>
            </a:r>
          </a:p>
        </p:txBody>
      </p:sp>
      <p:sp>
        <p:nvSpPr>
          <p:cNvPr id="48" name="Hình Bầu dục 45"/>
          <p:cNvSpPr/>
          <p:nvPr/>
        </p:nvSpPr>
        <p:spPr>
          <a:xfrm>
            <a:off x="10773063" y="698458"/>
            <a:ext cx="1083132" cy="1076867"/>
          </a:xfrm>
          <a:prstGeom prst="ellipse">
            <a:avLst/>
          </a:prstGeom>
          <a:gradFill rotWithShape="1">
            <a:gsLst>
              <a:gs pos="0">
                <a:srgbClr val="4F81BD">
                  <a:shade val="51000"/>
                  <a:satMod val="130000"/>
                  <a:alpha val="7000"/>
                </a:srgbClr>
              </a:gs>
              <a:gs pos="80000">
                <a:srgbClr val="4F81BD">
                  <a:shade val="93000"/>
                  <a:satMod val="130000"/>
                </a:srgbClr>
              </a:gs>
              <a:gs pos="100000">
                <a:srgbClr val="4F81B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glow rad="63500">
              <a:srgbClr val="9BBB59">
                <a:satMod val="175000"/>
                <a:alpha val="40000"/>
              </a:srgb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softRound"/>
          </a:sp3d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ahoma" pitchFamily="34" charset="0"/>
                <a:cs typeface="Arial" pitchFamily="34" charset="0"/>
              </a:rPr>
              <a:t>BẮT ĐẦU</a:t>
            </a:r>
          </a:p>
        </p:txBody>
      </p:sp>
      <p:pic>
        <p:nvPicPr>
          <p:cNvPr id="3" name="Nhac loại thi sinh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1246595" y="6019800"/>
            <a:ext cx="609600" cy="609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097" y="-128164"/>
            <a:ext cx="1707490" cy="1710118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1845724" y="1530085"/>
            <a:ext cx="8340090" cy="3046988"/>
            <a:chOff x="632460" y="1398783"/>
            <a:chExt cx="8340090" cy="3046988"/>
          </a:xfrm>
        </p:grpSpPr>
        <p:sp>
          <p:nvSpPr>
            <p:cNvPr id="36" name="TextBox 35"/>
            <p:cNvSpPr txBox="1"/>
            <p:nvPr/>
          </p:nvSpPr>
          <p:spPr>
            <a:xfrm>
              <a:off x="632460" y="1398783"/>
              <a:ext cx="8340090" cy="3046988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4800" i="1" smtClean="0">
                  <a:solidFill>
                    <a:schemeClr val="tx1"/>
                  </a:solidFill>
                  <a:latin typeface="UVN Ai Cap" panose="02040603050506020204" pitchFamily="18" charset="0"/>
                </a:rPr>
                <a:t>Loài chim trong ảnh tên là gì?</a:t>
              </a:r>
            </a:p>
            <a:p>
              <a:endParaRPr lang="en-US" sz="4800" i="1">
                <a:solidFill>
                  <a:schemeClr val="tx1"/>
                </a:solidFill>
                <a:latin typeface="UVN Ai Cap" panose="02040603050506020204" pitchFamily="18" charset="0"/>
              </a:endParaRPr>
            </a:p>
            <a:p>
              <a:endParaRPr lang="en-US" sz="4800" i="1" smtClean="0">
                <a:solidFill>
                  <a:schemeClr val="bg1"/>
                </a:solidFill>
                <a:latin typeface="UVN Ai Cap" panose="02040603050506020204" pitchFamily="18" charset="0"/>
              </a:endParaRPr>
            </a:p>
            <a:p>
              <a:endParaRPr lang="en-US" sz="4800" i="1" dirty="0">
                <a:solidFill>
                  <a:schemeClr val="bg1"/>
                </a:solidFill>
                <a:latin typeface="UVN Ai Cap" panose="02040603050506020204" pitchFamily="18" charset="0"/>
              </a:endParaRPr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12611" y="2329323"/>
              <a:ext cx="3709826" cy="202230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45983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etting-started-proj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uong suy ngh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0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0"/>
                            </p:stCondLst>
                            <p:childTnLst>
                              <p:par>
                                <p:cTn id="63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4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3000"/>
                            </p:stCondLst>
                            <p:childTnLst>
                              <p:par>
                                <p:cTn id="67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8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4000"/>
                            </p:stCondLst>
                            <p:childTnLst>
                              <p:par>
                                <p:cTn id="71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0"/>
                            </p:stCondLst>
                            <p:childTnLst>
                              <p:par>
                                <p:cTn id="75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6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6000"/>
                            </p:stCondLst>
                            <p:childTnLst>
                              <p:par>
                                <p:cTn id="7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7000"/>
                            </p:stCondLst>
                            <p:childTnLst>
                              <p:par>
                                <p:cTn id="83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8000"/>
                            </p:stCondLst>
                            <p:childTnLst>
                              <p:par>
                                <p:cTn id="87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9000"/>
                            </p:stCondLst>
                            <p:childTnLst>
                              <p:par>
                                <p:cTn id="91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0000"/>
                            </p:stCondLst>
                            <p:childTnLst>
                              <p:par>
                                <p:cTn id="95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1000"/>
                            </p:stCondLst>
                            <p:childTnLst>
                              <p:par>
                                <p:cTn id="9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1000"/>
                            </p:stCondLst>
                            <p:childTnLst>
                              <p:par>
                                <p:cTn id="102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ket-thuc-fina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5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n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752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32" grpId="0"/>
      <p:bldP spid="35" grpId="0" animBg="1"/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6" name="Rectangle 5"/>
          <p:cNvSpPr/>
          <p:nvPr/>
        </p:nvSpPr>
        <p:spPr>
          <a:xfrm>
            <a:off x="1840603" y="3429000"/>
            <a:ext cx="7715250" cy="193899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400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 mình cùng tìm hiểu về ba bạn ếch ộp, nai vàng và sơ ca qua câu chuyện </a:t>
            </a:r>
            <a:r>
              <a:rPr lang="en-US" sz="4000" i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 mình là bạn </a:t>
            </a:r>
            <a:r>
              <a:rPr lang="en-US" sz="400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4000" i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Rectangle 4"/>
          <p:cNvSpPr/>
          <p:nvPr/>
        </p:nvSpPr>
        <p:spPr>
          <a:xfrm>
            <a:off x="1840603" y="969496"/>
            <a:ext cx="7715250" cy="193899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400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hãy kể một vài điều em biết về loài ếch, nai và sơn ca ( nơi ở hoặc hoạt động kiếm ăn...).</a:t>
            </a:r>
          </a:p>
        </p:txBody>
      </p:sp>
    </p:spTree>
    <p:extLst>
      <p:ext uri="{BB962C8B-B14F-4D97-AF65-F5344CB8AC3E}">
        <p14:creationId xmlns:p14="http://schemas.microsoft.com/office/powerpoint/2010/main" val="1952790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loud 4"/>
          <p:cNvSpPr/>
          <p:nvPr/>
        </p:nvSpPr>
        <p:spPr bwMode="auto">
          <a:xfrm>
            <a:off x="918991" y="0"/>
            <a:ext cx="2851150" cy="690562"/>
          </a:xfrm>
          <a:prstGeom prst="cloud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endParaRPr lang="en-US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AA2D1403-B7AB-4440-A9B5-3E71737860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60767" y="2847705"/>
            <a:ext cx="6374674" cy="1737360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0" indent="0">
              <a:buNone/>
            </a:pPr>
            <a:r>
              <a:rPr lang="en-US" sz="11500" smtClean="0">
                <a:solidFill>
                  <a:srgbClr val="FF0000"/>
                </a:solidFill>
              </a:rPr>
              <a:t>Khám phá</a:t>
            </a:r>
            <a:endParaRPr lang="en-US" sz="115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6661054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loud 4"/>
          <p:cNvSpPr/>
          <p:nvPr/>
        </p:nvSpPr>
        <p:spPr bwMode="auto">
          <a:xfrm>
            <a:off x="918991" y="0"/>
            <a:ext cx="2851150" cy="690562"/>
          </a:xfrm>
          <a:prstGeom prst="cloud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endParaRPr lang="en-US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AA2D1403-B7AB-4440-A9B5-3E71737860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53781" y="1864291"/>
            <a:ext cx="6986589" cy="1095986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7200" dirty="0">
                <a:solidFill>
                  <a:srgbClr val="FF0000"/>
                </a:solidFill>
              </a:rPr>
              <a:t>1. </a:t>
            </a:r>
            <a:r>
              <a:rPr lang="en-US" sz="7200" dirty="0" err="1">
                <a:solidFill>
                  <a:srgbClr val="FF0000"/>
                </a:solidFill>
              </a:rPr>
              <a:t>Nghe</a:t>
            </a:r>
            <a:r>
              <a:rPr lang="en-US" sz="7200" dirty="0">
                <a:solidFill>
                  <a:srgbClr val="FF0000"/>
                </a:solidFill>
              </a:rPr>
              <a:t> </a:t>
            </a:r>
            <a:r>
              <a:rPr lang="en-US" sz="7200" dirty="0" err="1">
                <a:solidFill>
                  <a:srgbClr val="FF0000"/>
                </a:solidFill>
              </a:rPr>
              <a:t>kể</a:t>
            </a:r>
            <a:r>
              <a:rPr lang="en-US" sz="7200" dirty="0">
                <a:solidFill>
                  <a:srgbClr val="FF0000"/>
                </a:solidFill>
              </a:rPr>
              <a:t> </a:t>
            </a:r>
            <a:r>
              <a:rPr lang="en-US" sz="7200" dirty="0" err="1">
                <a:solidFill>
                  <a:srgbClr val="FF0000"/>
                </a:solidFill>
              </a:rPr>
              <a:t>chuyện</a:t>
            </a:r>
            <a:endParaRPr lang="en-US" sz="7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312551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2">
      <a:majorFont>
        <a:latin typeface="等线 Light"/>
        <a:ea typeface="微软雅黑"/>
        <a:cs typeface=""/>
      </a:majorFont>
      <a:minorFont>
        <a:latin typeface="等线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1729</TotalTime>
  <Words>588</Words>
  <Application>Microsoft Office PowerPoint</Application>
  <PresentationFormat>Widescreen</PresentationFormat>
  <Paragraphs>101</Paragraphs>
  <Slides>21</Slides>
  <Notes>3</Notes>
  <HiddenSlides>0</HiddenSlides>
  <MMClips>4</MMClips>
  <ScaleCrop>false</ScaleCrop>
  <HeadingPairs>
    <vt:vector size="8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5" baseType="lpstr">
      <vt:lpstr>微软雅黑</vt:lpstr>
      <vt:lpstr>Algerian</vt:lpstr>
      <vt:lpstr>Arial</vt:lpstr>
      <vt:lpstr>Calibri</vt:lpstr>
      <vt:lpstr>等线</vt:lpstr>
      <vt:lpstr>等线 Light</vt:lpstr>
      <vt:lpstr>HP001 5H</vt:lpstr>
      <vt:lpstr>Jokerman</vt:lpstr>
      <vt:lpstr>Tahoma</vt:lpstr>
      <vt:lpstr>Times New Roman</vt:lpstr>
      <vt:lpstr>UVN Ai Cap</vt:lpstr>
      <vt:lpstr>Office 主题​​</vt:lpstr>
      <vt:lpstr>1_Office Theme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Windows User</cp:lastModifiedBy>
  <cp:revision>180</cp:revision>
  <dcterms:created xsi:type="dcterms:W3CDTF">2021-06-19T03:09:12Z</dcterms:created>
  <dcterms:modified xsi:type="dcterms:W3CDTF">2021-12-02T04:43:48Z</dcterms:modified>
</cp:coreProperties>
</file>