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0"/>
  </p:notesMasterIdLst>
  <p:sldIdLst>
    <p:sldId id="326" r:id="rId4"/>
    <p:sldId id="264" r:id="rId5"/>
    <p:sldId id="259" r:id="rId6"/>
    <p:sldId id="309" r:id="rId7"/>
    <p:sldId id="310" r:id="rId8"/>
    <p:sldId id="311" r:id="rId9"/>
    <p:sldId id="312" r:id="rId10"/>
    <p:sldId id="314" r:id="rId11"/>
    <p:sldId id="315" r:id="rId12"/>
    <p:sldId id="327" r:id="rId13"/>
    <p:sldId id="328" r:id="rId14"/>
    <p:sldId id="268" r:id="rId15"/>
    <p:sldId id="269" r:id="rId16"/>
    <p:sldId id="320" r:id="rId17"/>
    <p:sldId id="321" r:id="rId18"/>
    <p:sldId id="329" r:id="rId19"/>
    <p:sldId id="272" r:id="rId20"/>
    <p:sldId id="273" r:id="rId21"/>
    <p:sldId id="275" r:id="rId22"/>
    <p:sldId id="276" r:id="rId23"/>
    <p:sldId id="323" r:id="rId24"/>
    <p:sldId id="322" r:id="rId25"/>
    <p:sldId id="280" r:id="rId26"/>
    <p:sldId id="324" r:id="rId27"/>
    <p:sldId id="325" r:id="rId28"/>
    <p:sldId id="2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DA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7" d="100"/>
          <a:sy n="67" d="100"/>
        </p:scale>
        <p:origin x="63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30230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29309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Kết</a:t>
            </a:r>
            <a:r>
              <a:rPr lang="en-US" baseline="0" smtClean="0"/>
              <a:t> nối tri thức với cuộc sống</a:t>
            </a:r>
            <a:endParaRPr lang="en-US" smtClean="0"/>
          </a:p>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54650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68449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32555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98330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380707694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484192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 id="2147483699"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2021/11/19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emf"/><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GIF"/><Relationship Id="rId4" Type="http://schemas.openxmlformats.org/officeDocument/2006/relationships/image" Target="../media/image56.GIF"/></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2.wdp"/><Relationship Id="rId18" Type="http://schemas.openxmlformats.org/officeDocument/2006/relationships/image" Target="../media/image30.png"/><Relationship Id="rId26" Type="http://schemas.openxmlformats.org/officeDocument/2006/relationships/slide" Target="slide9.xml"/><Relationship Id="rId3" Type="http://schemas.openxmlformats.org/officeDocument/2006/relationships/image" Target="../media/image17.png"/><Relationship Id="rId21" Type="http://schemas.openxmlformats.org/officeDocument/2006/relationships/image" Target="../media/image32.png"/><Relationship Id="rId7" Type="http://schemas.openxmlformats.org/officeDocument/2006/relationships/image" Target="../media/image21.png"/><Relationship Id="rId12" Type="http://schemas.openxmlformats.org/officeDocument/2006/relationships/image" Target="../media/image25.png"/><Relationship Id="rId17" Type="http://schemas.microsoft.com/office/2007/relationships/hdphoto" Target="../media/hdphoto3.wdp"/><Relationship Id="rId25" Type="http://schemas.openxmlformats.org/officeDocument/2006/relationships/image" Target="../media/image34.png"/><Relationship Id="rId2" Type="http://schemas.openxmlformats.org/officeDocument/2006/relationships/audio" Target="../media/audio1.wav"/><Relationship Id="rId16" Type="http://schemas.openxmlformats.org/officeDocument/2006/relationships/image" Target="../media/image29.png"/><Relationship Id="rId20"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1.wdp"/><Relationship Id="rId24" Type="http://schemas.openxmlformats.org/officeDocument/2006/relationships/slide" Target="slide8.xml"/><Relationship Id="rId5" Type="http://schemas.openxmlformats.org/officeDocument/2006/relationships/image" Target="../media/image19.png"/><Relationship Id="rId15" Type="http://schemas.openxmlformats.org/officeDocument/2006/relationships/image" Target="../media/image27.jpeg"/><Relationship Id="rId23" Type="http://schemas.openxmlformats.org/officeDocument/2006/relationships/image" Target="../media/image33.png"/><Relationship Id="rId28" Type="http://schemas.openxmlformats.org/officeDocument/2006/relationships/slide" Target="slide10.xml"/><Relationship Id="rId10" Type="http://schemas.openxmlformats.org/officeDocument/2006/relationships/image" Target="../media/image24.png"/><Relationship Id="rId19" Type="http://schemas.openxmlformats.org/officeDocument/2006/relationships/image" Target="../media/image31.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 Id="rId22" Type="http://schemas.openxmlformats.org/officeDocument/2006/relationships/slide" Target="slide7.xml"/><Relationship Id="rId27"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7.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7.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7.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audio" Target="../media/audio3.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p:cNvPicPr>
            <a:picLocks noChangeAspect="1"/>
          </p:cNvPicPr>
          <p:nvPr/>
        </p:nvPicPr>
        <p:blipFill rotWithShape="1">
          <a:blip r:embed="rId2"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5" name="3"/>
          <p:cNvPicPr>
            <a:picLocks noChangeAspect="1"/>
          </p:cNvPicPr>
          <p:nvPr/>
        </p:nvPicPr>
        <p:blipFill rotWithShape="1">
          <a:blip r:embed="rId3" cstate="print">
            <a:extLst>
              <a:ext uri="{28A0092B-C50C-407E-A947-70E740481C1C}">
                <a14:useLocalDpi xmlns:a14="http://schemas.microsoft.com/office/drawing/2010/main" val="0"/>
              </a:ext>
            </a:extLst>
          </a:blip>
          <a:srcRect l="68108" b="58849"/>
          <a:stretch>
            <a:fillRect/>
          </a:stretch>
        </p:blipFill>
        <p:spPr>
          <a:xfrm>
            <a:off x="7163306" y="758775"/>
            <a:ext cx="1290415" cy="1665015"/>
          </a:xfrm>
          <a:prstGeom prst="rect">
            <a:avLst/>
          </a:prstGeom>
        </p:spPr>
      </p:pic>
      <p:pic>
        <p:nvPicPr>
          <p:cNvPr id="6" name="4"/>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sp>
        <p:nvSpPr>
          <p:cNvPr id="7" name="2"/>
          <p:cNvSpPr txBox="1"/>
          <p:nvPr/>
        </p:nvSpPr>
        <p:spPr>
          <a:xfrm>
            <a:off x="1283262" y="2358484"/>
            <a:ext cx="9191514" cy="2540103"/>
          </a:xfrm>
          <a:prstGeom prst="rect">
            <a:avLst/>
          </a:prstGeom>
          <a:noFill/>
        </p:spPr>
        <p:txBody>
          <a:bodyPr wrap="square" rtlCol="0">
            <a:prstTxWarp prst="textInflate">
              <a:avLst/>
            </a:prstTxWarp>
            <a:spAutoFit/>
          </a:bodyPr>
          <a:lstStyle/>
          <a:p>
            <a:pPr algn="ct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Chào</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mừng</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các</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em</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đến</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với</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p>
          <a:p>
            <a:pPr algn="ct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tiết</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Tự</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nhiên</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xã</a:t>
            </a:r>
            <a:r>
              <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 </a:t>
            </a:r>
            <a:r>
              <a:rPr lang="en-US" altLang="zh-CN" sz="6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rPr>
              <a:t>hội</a:t>
            </a:r>
            <a:endParaRPr lang="en-US" altLang="zh-C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sym typeface="+mn-lt"/>
            </a:endParaRPr>
          </a:p>
        </p:txBody>
      </p:sp>
      <p:pic>
        <p:nvPicPr>
          <p:cNvPr id="8" name="8"/>
          <p:cNvPicPr>
            <a:picLocks noChangeAspect="1"/>
          </p:cNvPicPr>
          <p:nvPr/>
        </p:nvPicPr>
        <p:blipFill>
          <a:blip r:embed="rId5"/>
          <a:stretch>
            <a:fillRect/>
          </a:stretch>
        </p:blipFill>
        <p:spPr>
          <a:xfrm>
            <a:off x="3776203" y="724569"/>
            <a:ext cx="1170000" cy="472500"/>
          </a:xfrm>
          <a:prstGeom prst="rect">
            <a:avLst/>
          </a:prstGeom>
        </p:spPr>
      </p:pic>
      <p:pic>
        <p:nvPicPr>
          <p:cNvPr id="9" name="9"/>
          <p:cNvPicPr>
            <a:picLocks noChangeAspect="1"/>
          </p:cNvPicPr>
          <p:nvPr/>
        </p:nvPicPr>
        <p:blipFill>
          <a:blip r:embed="rId6"/>
          <a:stretch>
            <a:fillRect/>
          </a:stretch>
        </p:blipFill>
        <p:spPr>
          <a:xfrm>
            <a:off x="-1114803" y="3210597"/>
            <a:ext cx="337500" cy="405000"/>
          </a:xfrm>
          <a:prstGeom prst="rect">
            <a:avLst/>
          </a:prstGeom>
        </p:spPr>
      </p:pic>
      <p:pic>
        <p:nvPicPr>
          <p:cNvPr id="10" name="10"/>
          <p:cNvPicPr>
            <a:picLocks noChangeAspect="1"/>
          </p:cNvPicPr>
          <p:nvPr/>
        </p:nvPicPr>
        <p:blipFill>
          <a:blip r:embed="rId7"/>
          <a:stretch>
            <a:fillRect/>
          </a:stretch>
        </p:blipFill>
        <p:spPr>
          <a:xfrm>
            <a:off x="9880485" y="4021163"/>
            <a:ext cx="2555586" cy="2893997"/>
          </a:xfrm>
          <a:prstGeom prst="rect">
            <a:avLst/>
          </a:prstGeom>
        </p:spPr>
      </p:pic>
      <p:sp>
        <p:nvSpPr>
          <p:cNvPr id="11" name="5256"/>
          <p:cNvSpPr txBox="1"/>
          <p:nvPr/>
        </p:nvSpPr>
        <p:spPr>
          <a:xfrm rot="587575">
            <a:off x="9905004" y="5172222"/>
            <a:ext cx="945846" cy="369332"/>
          </a:xfrm>
          <a:prstGeom prst="rect">
            <a:avLst/>
          </a:prstGeom>
          <a:noFill/>
        </p:spPr>
        <p:txBody>
          <a:bodyPr wrap="square" rtlCol="0">
            <a:spAutoFit/>
          </a:bodyPr>
          <a:lstStyle/>
          <a:p>
            <a:r>
              <a:rPr lang="en-US" altLang="zh-CN" dirty="0">
                <a:solidFill>
                  <a:schemeClr val="bg1"/>
                </a:solidFill>
                <a:cs typeface="+mn-ea"/>
                <a:sym typeface="+mn-lt"/>
              </a:rPr>
              <a:t>HAPPY</a:t>
            </a:r>
            <a:endParaRPr lang="zh-CN" altLang="en-US" dirty="0">
              <a:solidFill>
                <a:schemeClr val="bg1"/>
              </a:solidFill>
              <a:cs typeface="+mn-ea"/>
              <a:sym typeface="+mn-lt"/>
            </a:endParaRPr>
          </a:p>
        </p:txBody>
      </p:sp>
    </p:spTree>
    <p:extLst>
      <p:ext uri="{BB962C8B-B14F-4D97-AF65-F5344CB8AC3E}">
        <p14:creationId xmlns:p14="http://schemas.microsoft.com/office/powerpoint/2010/main" val="281115205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200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7"/>
                                        </p:tgtEl>
                                        <p:attrNameLst>
                                          <p:attrName>ppt_y</p:attrName>
                                        </p:attrNameLst>
                                      </p:cBhvr>
                                      <p:tavLst>
                                        <p:tav tm="0">
                                          <p:val>
                                            <p:strVal val="#ppt_y"/>
                                          </p:val>
                                        </p:tav>
                                        <p:tav tm="100000">
                                          <p:val>
                                            <p:strVal val="#ppt_y"/>
                                          </p:val>
                                        </p:tav>
                                      </p:tavLst>
                                    </p:anim>
                                    <p:anim calcmode="lin" valueType="num">
                                      <p:cBhvr>
                                        <p:cTn id="9" dur="2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7"/>
                                        </p:tgtEl>
                                      </p:cBhvr>
                                    </p:animEffect>
                                  </p:childTnLst>
                                </p:cTn>
                              </p:par>
                              <p:par>
                                <p:cTn id="12" presetID="0" presetClass="path" presetSubtype="0" accel="50000" decel="50000" fill="hold" nodeType="withEffect">
                                  <p:stCondLst>
                                    <p:cond delay="0"/>
                                  </p:stCondLst>
                                  <p:childTnLst>
                                    <p:animMotion origin="layout" path="M -0.04284 0.00069 L -0.04284 0.00069 C -0.05247 0.00231 -0.04896 0.00208 -0.06458 0.00069 C -0.0651 0.00069 -0.06549 3.7037E-6 -0.06588 -0.00024 C -0.06653 -0.00047 -0.06705 -0.00093 -0.06771 -0.00116 C -0.06927 -0.00139 -0.07083 -0.00162 -0.07252 -0.00186 C -0.08008 -0.00672 -0.07422 -0.00348 -0.09088 -0.00278 C -0.09258 -0.00394 -0.09271 -0.00348 -0.09088 -0.00348 L 0.028 -0.00348 L -0.09687 -0.00949 L 0.03763 -0.01088 L 0.03672 -0.00949 " pathEditMode="relative" rAng="0" ptsTypes="AAAAAAAAAAAA">
                                      <p:cBhvr>
                                        <p:cTn id="13" dur="10000" fill="hold"/>
                                        <p:tgtEl>
                                          <p:spTgt spid="8"/>
                                        </p:tgtEl>
                                        <p:attrNameLst>
                                          <p:attrName>ppt_x</p:attrName>
                                          <p:attrName>ppt_y</p:attrName>
                                        </p:attrNameLst>
                                      </p:cBhvr>
                                      <p:rCtr x="1315" y="-532"/>
                                    </p:animMotion>
                                  </p:childTnLst>
                                </p:cTn>
                              </p:par>
                              <p:par>
                                <p:cTn id="14" presetID="2" presetClass="entr" presetSubtype="4" fill="hold" nodeType="withEffect">
                                  <p:stCondLst>
                                    <p:cond delay="40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750" fill="hold"/>
                                        <p:tgtEl>
                                          <p:spTgt spid="10"/>
                                        </p:tgtEl>
                                        <p:attrNameLst>
                                          <p:attrName>ppt_x</p:attrName>
                                        </p:attrNameLst>
                                      </p:cBhvr>
                                      <p:tavLst>
                                        <p:tav tm="0">
                                          <p:val>
                                            <p:strVal val="#ppt_x"/>
                                          </p:val>
                                        </p:tav>
                                        <p:tav tm="100000">
                                          <p:val>
                                            <p:strVal val="#ppt_x"/>
                                          </p:val>
                                        </p:tav>
                                      </p:tavLst>
                                    </p:anim>
                                    <p:anim calcmode="lin" valueType="num">
                                      <p:cBhvr additive="base">
                                        <p:cTn id="17" dur="175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4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750" fill="hold"/>
                                        <p:tgtEl>
                                          <p:spTgt spid="11"/>
                                        </p:tgtEl>
                                        <p:attrNameLst>
                                          <p:attrName>ppt_x</p:attrName>
                                        </p:attrNameLst>
                                      </p:cBhvr>
                                      <p:tavLst>
                                        <p:tav tm="0">
                                          <p:val>
                                            <p:strVal val="#ppt_x"/>
                                          </p:val>
                                        </p:tav>
                                        <p:tav tm="100000">
                                          <p:val>
                                            <p:strVal val="#ppt_x"/>
                                          </p:val>
                                        </p:tav>
                                      </p:tavLst>
                                    </p:anim>
                                    <p:anim calcmode="lin" valueType="num">
                                      <p:cBhvr additive="base">
                                        <p:cTn id="21" dur="1750" fill="hold"/>
                                        <p:tgtEl>
                                          <p:spTgt spid="11"/>
                                        </p:tgtEl>
                                        <p:attrNameLst>
                                          <p:attrName>ppt_y</p:attrName>
                                        </p:attrNameLst>
                                      </p:cBhvr>
                                      <p:tavLst>
                                        <p:tav tm="0">
                                          <p:val>
                                            <p:strVal val="1+#ppt_h/2"/>
                                          </p:val>
                                        </p:tav>
                                        <p:tav tm="100000">
                                          <p:val>
                                            <p:strVal val="#ppt_y"/>
                                          </p:val>
                                        </p:tav>
                                      </p:tavLst>
                                    </p:anim>
                                  </p:childTnLst>
                                </p:cTn>
                              </p:par>
                              <p:par>
                                <p:cTn id="22" presetID="0" presetClass="path" presetSubtype="0" accel="50000" decel="50000" fill="hold" nodeType="withEffect">
                                  <p:stCondLst>
                                    <p:cond delay="5000"/>
                                  </p:stCondLst>
                                  <p:childTnLst>
                                    <p:animMotion origin="layout" path="M -0.01993 0.00462 L -0.01993 0.00462 C -0.01524 0.00601 -0.01055 0.00648 -0.00612 0.00902 C -0.00092 0.0118 0.00377 0.01712 0.00885 0.02013 C 0.01015 0.02083 0.01145 0.02129 0.01263 0.02222 C 0.01484 0.0243 0.01666 0.02708 0.01888 0.02893 C 0.02135 0.03078 0.02395 0.03194 0.02643 0.03333 C 0.0276 0.03402 0.02903 0.03425 0.0302 0.03564 C 0.03398 0.04004 0.0345 0.0412 0.03893 0.04444 C 0.04296 0.04768 0.04349 0.04583 0.04765 0.05115 C 0.05586 0.06157 0.04713 0.05532 0.0552 0.05995 C 0.05677 0.06226 0.05859 0.06435 0.06015 0.06666 C 0.06145 0.06875 0.06237 0.07175 0.06393 0.07337 C 0.06536 0.075 0.06718 0.07476 0.06888 0.07569 C 0.07877 0.0993 0.06627 0.07199 0.0776 0.08888 C 0.07864 0.09074 0.0789 0.09375 0.08007 0.0956 C 0.08307 0.10046 0.08658 0.10486 0.08997 0.10902 C 0.09257 0.1118 0.09544 0.11412 0.09752 0.11782 C 0.10716 0.13495 0.10234 0.13101 0.11002 0.13564 C 0.11744 0.14537 0.11328 0.14027 0.12252 0.15115 C 0.12382 0.15254 0.12526 0.1537 0.1263 0.15555 C 0.13099 0.16388 0.12838 0.16134 0.13385 0.16458 C 0.13919 0.17893 0.13255 0.16458 0.14127 0.17337 C 0.15442 0.1868 0.13711 0.17523 0.14882 0.18217 C 0.15208 0.1868 0.15586 0.19027 0.15885 0.1956 C 0.16002 0.19791 0.16119 0.20023 0.1625 0.20231 C 0.16419 0.20462 0.16601 0.20648 0.16757 0.20902 C 0.17018 0.21319 0.17304 0.21712 0.175 0.22222 C 0.17591 0.22453 0.17643 0.22708 0.1776 0.22893 C 0.17864 0.23078 0.18007 0.23194 0.18125 0.23333 C 0.18333 0.24768 0.18099 0.2375 0.18632 0.24884 C 0.18984 0.25648 0.18802 0.25648 0.19257 0.26458 C 0.2 0.27777 0.19492 0.2655 0.2013 0.27569 C 0.21419 0.29583 0.20403 0.28333 0.2125 0.29328 C 0.21497 0.29976 0.21888 0.31111 0.22252 0.31342 C 0.22382 0.31412 0.22513 0.31458 0.2263 0.3155 C 0.22799 0.31689 0.23125 0.32013 0.23125 0.32013 L 0.23125 0.32013 " pathEditMode="relative" ptsTypes="AAAAAAAAAAAAAAAAAAAAAAAAAAAAAAAAAAAAAA">
                                      <p:cBhvr>
                                        <p:cTn id="23" dur="2750" fill="hold"/>
                                        <p:tgtEl>
                                          <p:spTgt spid="9"/>
                                        </p:tgtEl>
                                        <p:attrNameLst>
                                          <p:attrName>ppt_x</p:attrName>
                                          <p:attrName>ppt_y</p:attrName>
                                        </p:attrNameLst>
                                      </p:cBhvr>
                                    </p:animMotion>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166">
            <a:extLst>
              <a:ext uri="{FF2B5EF4-FFF2-40B4-BE49-F238E27FC236}">
                <a16:creationId xmlns:a16="http://schemas.microsoft.com/office/drawing/2014/main" id="{32C3F5BC-DEC8-42FE-A096-AB14434A1E41}"/>
              </a:ext>
            </a:extLst>
          </p:cNvPr>
          <p:cNvPicPr>
            <a:picLocks noChangeAspect="1"/>
          </p:cNvPicPr>
          <p:nvPr/>
        </p:nvPicPr>
        <p:blipFill>
          <a:blip r:embed="rId2"/>
          <a:stretch>
            <a:fillRect/>
          </a:stretch>
        </p:blipFill>
        <p:spPr>
          <a:xfrm>
            <a:off x="219418" y="3064617"/>
            <a:ext cx="1737567" cy="2758388"/>
          </a:xfrm>
          <a:prstGeom prst="rect">
            <a:avLst/>
          </a:prstGeom>
        </p:spPr>
      </p:pic>
      <p:pic>
        <p:nvPicPr>
          <p:cNvPr id="6" name="3">
            <a:extLst>
              <a:ext uri="{FF2B5EF4-FFF2-40B4-BE49-F238E27FC236}">
                <a16:creationId xmlns:a16="http://schemas.microsoft.com/office/drawing/2014/main" id="{FEBBEC0D-F2AA-4FEC-859D-8E9F93CF6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7" name="1165">
            <a:extLst>
              <a:ext uri="{FF2B5EF4-FFF2-40B4-BE49-F238E27FC236}">
                <a16:creationId xmlns:a16="http://schemas.microsoft.com/office/drawing/2014/main" id="{D8341300-D21C-4F92-A269-092F7C3E5496}"/>
              </a:ext>
            </a:extLst>
          </p:cNvPr>
          <p:cNvPicPr>
            <a:picLocks noChangeAspect="1"/>
          </p:cNvPicPr>
          <p:nvPr/>
        </p:nvPicPr>
        <p:blipFill>
          <a:blip r:embed="rId4"/>
          <a:stretch>
            <a:fillRect/>
          </a:stretch>
        </p:blipFill>
        <p:spPr>
          <a:xfrm>
            <a:off x="8867299" y="4792177"/>
            <a:ext cx="2963748" cy="1996235"/>
          </a:xfrm>
          <a:prstGeom prst="rect">
            <a:avLst/>
          </a:prstGeom>
        </p:spPr>
      </p:pic>
      <p:graphicFrame>
        <p:nvGraphicFramePr>
          <p:cNvPr id="9" name="Table 8"/>
          <p:cNvGraphicFramePr>
            <a:graphicFrameLocks noGrp="1"/>
          </p:cNvGraphicFramePr>
          <p:nvPr>
            <p:extLst/>
          </p:nvPr>
        </p:nvGraphicFramePr>
        <p:xfrm>
          <a:off x="643220" y="191275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1249090407"/>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0" name="Rectangle 9"/>
          <p:cNvSpPr/>
          <p:nvPr/>
        </p:nvSpPr>
        <p:spPr>
          <a:xfrm>
            <a:off x="1537847" y="2010181"/>
            <a:ext cx="10654153" cy="923330"/>
          </a:xfrm>
          <a:prstGeom prst="rect">
            <a:avLst/>
          </a:prstGeom>
        </p:spPr>
        <p:txBody>
          <a:bodyPr wrap="square">
            <a:spAutoFit/>
          </a:bodyPr>
          <a:lstStyle/>
          <a:p>
            <a:pPr>
              <a:lnSpc>
                <a:spcPct val="150000"/>
              </a:lnSpc>
            </a:pPr>
            <a:r>
              <a:rPr lang="en-US" sz="3600" dirty="0" err="1" smtClean="0">
                <a:latin typeface="HP001 5H" panose="020B0603050302020204" pitchFamily="34" charset="0"/>
                <a:ea typeface="Times New Roman" panose="02020603050405020304" pitchFamily="18" charset="0"/>
                <a:cs typeface="HP001 5H" panose="020B0603050302020204" pitchFamily="34" charset="0"/>
              </a:rPr>
              <a:t>Thứ</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ba</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err="1" smtClean="0">
                <a:latin typeface="HP001 5H" panose="020B0603050302020204" pitchFamily="34" charset="0"/>
                <a:ea typeface="Times New Roman" panose="02020603050405020304" pitchFamily="18" charset="0"/>
                <a:cs typeface="HP001 5H" panose="020B0603050302020204" pitchFamily="34" charset="0"/>
              </a:rPr>
              <a:t>ngày</a:t>
            </a:r>
            <a:r>
              <a:rPr lang="en-US" sz="3600" smtClean="0">
                <a:latin typeface="HP001 5H" panose="020B0603050302020204" pitchFamily="34" charset="0"/>
                <a:ea typeface="Times New Roman" panose="02020603050405020304" pitchFamily="18" charset="0"/>
                <a:cs typeface="HP001 5H" panose="020B0603050302020204" pitchFamily="34" charset="0"/>
              </a:rPr>
              <a:t> 23 </a:t>
            </a:r>
            <a:r>
              <a:rPr lang="en-US" sz="3600" err="1" smtClean="0">
                <a:latin typeface="HP001 5H" panose="020B0603050302020204" pitchFamily="34" charset="0"/>
                <a:ea typeface="Times New Roman" panose="02020603050405020304" pitchFamily="18" charset="0"/>
                <a:cs typeface="HP001 5H" panose="020B0603050302020204" pitchFamily="34" charset="0"/>
              </a:rPr>
              <a:t>tháng</a:t>
            </a:r>
            <a:r>
              <a:rPr lang="en-US" sz="3600" smtClean="0">
                <a:latin typeface="HP001 5H" panose="020B0603050302020204" pitchFamily="34" charset="0"/>
                <a:ea typeface="Times New Roman" panose="02020603050405020304" pitchFamily="18" charset="0"/>
                <a:cs typeface="HP001 5H" panose="020B0603050302020204" pitchFamily="34" charset="0"/>
              </a:rPr>
              <a:t> 11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năm</a:t>
            </a:r>
            <a:r>
              <a:rPr lang="en-US" sz="3600" dirty="0" smtClean="0">
                <a:latin typeface="HP001 5H" panose="020B0603050302020204" pitchFamily="34" charset="0"/>
                <a:ea typeface="Times New Roman" panose="02020603050405020304" pitchFamily="18" charset="0"/>
                <a:cs typeface="HP001 5H" panose="020B0603050302020204" pitchFamily="34" charset="0"/>
              </a:rPr>
              <a:t> 2021</a:t>
            </a:r>
            <a:endParaRPr lang="en-US" sz="8800" dirty="0">
              <a:latin typeface="HP001 5H" panose="020B0603050302020204" pitchFamily="34" charset="0"/>
              <a:cs typeface="HP001 5H" panose="020B0603050302020204" pitchFamily="34" charset="0"/>
            </a:endParaRPr>
          </a:p>
        </p:txBody>
      </p:sp>
      <p:graphicFrame>
        <p:nvGraphicFramePr>
          <p:cNvPr id="11" name="Table 10"/>
          <p:cNvGraphicFramePr>
            <a:graphicFrameLocks noGrp="1"/>
          </p:cNvGraphicFramePr>
          <p:nvPr>
            <p:extLst/>
          </p:nvPr>
        </p:nvGraphicFramePr>
        <p:xfrm>
          <a:off x="643218" y="2670838"/>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3325138641"/>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2" name="Table 11"/>
          <p:cNvGraphicFramePr>
            <a:graphicFrameLocks noGrp="1"/>
          </p:cNvGraphicFramePr>
          <p:nvPr>
            <p:extLst/>
          </p:nvPr>
        </p:nvGraphicFramePr>
        <p:xfrm>
          <a:off x="643218" y="3413837"/>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191956829"/>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graphicFrame>
        <p:nvGraphicFramePr>
          <p:cNvPr id="13" name="Table 12"/>
          <p:cNvGraphicFramePr>
            <a:graphicFrameLocks noGrp="1"/>
          </p:cNvGraphicFramePr>
          <p:nvPr>
            <p:extLst/>
          </p:nvPr>
        </p:nvGraphicFramePr>
        <p:xfrm>
          <a:off x="643219" y="4156836"/>
          <a:ext cx="11005129" cy="742999"/>
        </p:xfrm>
        <a:graphic>
          <a:graphicData uri="http://schemas.openxmlformats.org/drawingml/2006/table">
            <a:tbl>
              <a:tblPr firstRow="1" bandRow="1">
                <a:tableStyleId>{5940675A-B579-460E-94D1-54222C63F5DA}</a:tableStyleId>
              </a:tblPr>
              <a:tblGrid>
                <a:gridCol w="952949">
                  <a:extLst>
                    <a:ext uri="{9D8B030D-6E8A-4147-A177-3AD203B41FA5}">
                      <a16:colId xmlns:a16="http://schemas.microsoft.com/office/drawing/2014/main" val="295388541"/>
                    </a:ext>
                  </a:extLst>
                </a:gridCol>
                <a:gridCol w="1005218">
                  <a:extLst>
                    <a:ext uri="{9D8B030D-6E8A-4147-A177-3AD203B41FA5}">
                      <a16:colId xmlns:a16="http://schemas.microsoft.com/office/drawing/2014/main" val="1081434267"/>
                    </a:ext>
                  </a:extLst>
                </a:gridCol>
                <a:gridCol w="1005218">
                  <a:extLst>
                    <a:ext uri="{9D8B030D-6E8A-4147-A177-3AD203B41FA5}">
                      <a16:colId xmlns:a16="http://schemas.microsoft.com/office/drawing/2014/main" val="649237545"/>
                    </a:ext>
                  </a:extLst>
                </a:gridCol>
                <a:gridCol w="1005218">
                  <a:extLst>
                    <a:ext uri="{9D8B030D-6E8A-4147-A177-3AD203B41FA5}">
                      <a16:colId xmlns:a16="http://schemas.microsoft.com/office/drawing/2014/main" val="2108675766"/>
                    </a:ext>
                  </a:extLst>
                </a:gridCol>
                <a:gridCol w="1005218">
                  <a:extLst>
                    <a:ext uri="{9D8B030D-6E8A-4147-A177-3AD203B41FA5}">
                      <a16:colId xmlns:a16="http://schemas.microsoft.com/office/drawing/2014/main" val="2893046530"/>
                    </a:ext>
                  </a:extLst>
                </a:gridCol>
                <a:gridCol w="1005218">
                  <a:extLst>
                    <a:ext uri="{9D8B030D-6E8A-4147-A177-3AD203B41FA5}">
                      <a16:colId xmlns:a16="http://schemas.microsoft.com/office/drawing/2014/main" val="4139275798"/>
                    </a:ext>
                  </a:extLst>
                </a:gridCol>
                <a:gridCol w="1005218">
                  <a:extLst>
                    <a:ext uri="{9D8B030D-6E8A-4147-A177-3AD203B41FA5}">
                      <a16:colId xmlns:a16="http://schemas.microsoft.com/office/drawing/2014/main" val="1041197669"/>
                    </a:ext>
                  </a:extLst>
                </a:gridCol>
                <a:gridCol w="1005218">
                  <a:extLst>
                    <a:ext uri="{9D8B030D-6E8A-4147-A177-3AD203B41FA5}">
                      <a16:colId xmlns:a16="http://schemas.microsoft.com/office/drawing/2014/main" val="174163805"/>
                    </a:ext>
                  </a:extLst>
                </a:gridCol>
                <a:gridCol w="1005218">
                  <a:extLst>
                    <a:ext uri="{9D8B030D-6E8A-4147-A177-3AD203B41FA5}">
                      <a16:colId xmlns:a16="http://schemas.microsoft.com/office/drawing/2014/main" val="588286367"/>
                    </a:ext>
                  </a:extLst>
                </a:gridCol>
                <a:gridCol w="1005218">
                  <a:extLst>
                    <a:ext uri="{9D8B030D-6E8A-4147-A177-3AD203B41FA5}">
                      <a16:colId xmlns:a16="http://schemas.microsoft.com/office/drawing/2014/main" val="1830719557"/>
                    </a:ext>
                  </a:extLst>
                </a:gridCol>
                <a:gridCol w="1005218">
                  <a:extLst>
                    <a:ext uri="{9D8B030D-6E8A-4147-A177-3AD203B41FA5}">
                      <a16:colId xmlns:a16="http://schemas.microsoft.com/office/drawing/2014/main" val="2668032976"/>
                    </a:ext>
                  </a:extLst>
                </a:gridCol>
              </a:tblGrid>
              <a:tr h="167997">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24465398"/>
                  </a:ext>
                </a:extLst>
              </a:tr>
              <a:tr h="198453">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87793109"/>
                  </a:ext>
                </a:extLst>
              </a:tr>
              <a:tr h="167997">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81722855"/>
                  </a:ext>
                </a:extLst>
              </a:tr>
              <a:tr h="197074">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tc>
                  <a:txBody>
                    <a:bodyPr/>
                    <a:lstStyle/>
                    <a:p>
                      <a:pPr>
                        <a:lnSpc>
                          <a:spcPct val="30000"/>
                        </a:lnSpc>
                      </a:pPr>
                      <a:endParaRPr lang="en-US" dirty="0"/>
                    </a:p>
                  </a:txBody>
                  <a:tcPr>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4117294085"/>
                  </a:ext>
                </a:extLst>
              </a:tr>
            </a:tbl>
          </a:graphicData>
        </a:graphic>
      </p:graphicFrame>
      <p:sp>
        <p:nvSpPr>
          <p:cNvPr id="14" name="Rectangle 13"/>
          <p:cNvSpPr/>
          <p:nvPr/>
        </p:nvSpPr>
        <p:spPr>
          <a:xfrm>
            <a:off x="3542863" y="2784360"/>
            <a:ext cx="5832769" cy="854080"/>
          </a:xfrm>
          <a:prstGeom prst="rect">
            <a:avLst/>
          </a:prstGeom>
        </p:spPr>
        <p:txBody>
          <a:bodyPr wrap="square">
            <a:spAutoFit/>
          </a:bodyPr>
          <a:lstStyle/>
          <a:p>
            <a:pPr>
              <a:lnSpc>
                <a:spcPct val="150000"/>
              </a:lnSpc>
            </a:pPr>
            <a:r>
              <a:rPr lang="en-US" sz="3600" dirty="0" err="1" smtClean="0">
                <a:latin typeface="HP001 5H" panose="020B0603050302020204" pitchFamily="34" charset="0"/>
                <a:ea typeface="Times New Roman" panose="02020603050405020304" pitchFamily="18" charset="0"/>
                <a:cs typeface="HP001 5H" panose="020B0603050302020204" pitchFamily="34" charset="0"/>
              </a:rPr>
              <a:t>Tự</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nhiên</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và</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Xã</a:t>
            </a:r>
            <a:r>
              <a:rPr lang="en-US" sz="3600" dirty="0" smtClean="0">
                <a:latin typeface="HP001 5H" panose="020B0603050302020204" pitchFamily="34" charset="0"/>
                <a:ea typeface="Times New Roman" panose="02020603050405020304" pitchFamily="18" charset="0"/>
                <a:cs typeface="HP001 5H" panose="020B0603050302020204" pitchFamily="34" charset="0"/>
              </a:rPr>
              <a:t> </a:t>
            </a:r>
            <a:r>
              <a:rPr lang="en-US" sz="3600" dirty="0" err="1" smtClean="0">
                <a:latin typeface="HP001 5H" panose="020B0603050302020204" pitchFamily="34" charset="0"/>
                <a:ea typeface="Times New Roman" panose="02020603050405020304" pitchFamily="18" charset="0"/>
                <a:cs typeface="HP001 5H" panose="020B0603050302020204" pitchFamily="34" charset="0"/>
              </a:rPr>
              <a:t>hội</a:t>
            </a:r>
            <a:endParaRPr lang="en-US" sz="8800" dirty="0">
              <a:latin typeface="HP001 5H" panose="020B0603050302020204" pitchFamily="34" charset="0"/>
              <a:cs typeface="HP001 5H" panose="020B0603050302020204" pitchFamily="34" charset="0"/>
            </a:endParaRPr>
          </a:p>
        </p:txBody>
      </p:sp>
      <p:sp>
        <p:nvSpPr>
          <p:cNvPr id="15" name="Rectangle 14"/>
          <p:cNvSpPr/>
          <p:nvPr/>
        </p:nvSpPr>
        <p:spPr>
          <a:xfrm>
            <a:off x="2507809" y="3519072"/>
            <a:ext cx="8118627" cy="923330"/>
          </a:xfrm>
          <a:prstGeom prst="rect">
            <a:avLst/>
          </a:prstGeom>
        </p:spPr>
        <p:txBody>
          <a:bodyPr wrap="square">
            <a:spAutoFit/>
          </a:bodyPr>
          <a:lstStyle/>
          <a:p>
            <a:pPr>
              <a:lnSpc>
                <a:spcPct val="150000"/>
              </a:lnSpc>
            </a:pPr>
            <a:r>
              <a:rPr lang="en-US" sz="360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Hoạt động mua bán hàng hóa (Tiết </a:t>
            </a:r>
            <a:r>
              <a:rPr lang="en-US" sz="3600" dirty="0" smtClean="0">
                <a:solidFill>
                  <a:srgbClr val="FF0000"/>
                </a:solidFill>
                <a:latin typeface="HP001 5H" panose="020B0603050302020204" pitchFamily="34" charset="0"/>
                <a:ea typeface="Times New Roman" panose="02020603050405020304" pitchFamily="18" charset="0"/>
                <a:cs typeface="HP001 5H" panose="020B0603050302020204" pitchFamily="34" charset="0"/>
              </a:rPr>
              <a:t>1)</a:t>
            </a:r>
          </a:p>
        </p:txBody>
      </p:sp>
    </p:spTree>
    <p:extLst>
      <p:ext uri="{BB962C8B-B14F-4D97-AF65-F5344CB8AC3E}">
        <p14:creationId xmlns:p14="http://schemas.microsoft.com/office/powerpoint/2010/main" val="9958414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altLang="en-US" smtClean="0"/>
          </a:p>
        </p:txBody>
      </p:sp>
      <p:pic>
        <p:nvPicPr>
          <p:cNvPr id="1126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820" t="5327" r="16397" b="45024"/>
          <a:stretch/>
        </p:blipFill>
        <p:spPr>
          <a:xfrm>
            <a:off x="0" y="-26544"/>
            <a:ext cx="12192000" cy="6858000"/>
          </a:xfrm>
        </p:spPr>
      </p:pic>
      <p:sp>
        <p:nvSpPr>
          <p:cNvPr id="11268" name="TextBox 1"/>
          <p:cNvSpPr txBox="1">
            <a:spLocks noChangeArrowheads="1"/>
          </p:cNvSpPr>
          <p:nvPr/>
        </p:nvSpPr>
        <p:spPr bwMode="auto">
          <a:xfrm>
            <a:off x="2514600" y="325882"/>
            <a:ext cx="6400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lnSpc>
                <a:spcPct val="150000"/>
              </a:lnSpc>
            </a:pPr>
            <a:r>
              <a:rPr lang="en-US" altLang="en-US" sz="4000" b="1" smtClean="0">
                <a:solidFill>
                  <a:srgbClr val="FFC000"/>
                </a:solidFill>
                <a:latin typeface="HP001 4 hàng" panose="020B0603050302020204" pitchFamily="34" charset="0"/>
              </a:rPr>
              <a:t>Yêu cầu cần đạt</a:t>
            </a:r>
            <a:endParaRPr lang="en-US" altLang="en-US" sz="4000" b="1" dirty="0">
              <a:solidFill>
                <a:srgbClr val="FFC000"/>
              </a:solidFill>
              <a:latin typeface="HP001 4 hàng" panose="020B0603050302020204" pitchFamily="34" charset="0"/>
            </a:endParaRPr>
          </a:p>
        </p:txBody>
      </p:sp>
      <p:sp>
        <p:nvSpPr>
          <p:cNvPr id="6" name="Rectangle 5"/>
          <p:cNvSpPr>
            <a:spLocks noChangeArrowheads="1"/>
          </p:cNvSpPr>
          <p:nvPr/>
        </p:nvSpPr>
        <p:spPr bwMode="auto">
          <a:xfrm>
            <a:off x="509587" y="1730364"/>
            <a:ext cx="108442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just"/>
            <a:r>
              <a:rPr lang="en-US" sz="3600" smtClean="0">
                <a:solidFill>
                  <a:schemeClr val="bg1"/>
                </a:solidFill>
                <a:latin typeface="Times New Roman" panose="02020603050405020304" pitchFamily="18" charset="0"/>
                <a:cs typeface="Times New Roman" panose="02020603050405020304" pitchFamily="18" charset="0"/>
              </a:rPr>
              <a:t>- </a:t>
            </a:r>
            <a:r>
              <a:rPr lang="en-US" sz="3600">
                <a:solidFill>
                  <a:schemeClr val="bg1"/>
                </a:solidFill>
                <a:latin typeface="Times New Roman" panose="02020603050405020304" pitchFamily="18" charset="0"/>
                <a:cs typeface="Times New Roman" panose="02020603050405020304" pitchFamily="18" charset="0"/>
              </a:rPr>
              <a:t>Kể tên được một số đồ dùng, thực phẩm, đồ uống cần thiết cho cuộc sống hàng ngày của gia đình.</a:t>
            </a:r>
          </a:p>
          <a:p>
            <a:pPr algn="just"/>
            <a:endParaRPr lang="en-US" sz="3600" smtClean="0">
              <a:solidFill>
                <a:schemeClr val="bg1"/>
              </a:solidFill>
              <a:latin typeface="Times New Roman" panose="02020603050405020304" pitchFamily="18" charset="0"/>
              <a:cs typeface="Times New Roman" panose="02020603050405020304" pitchFamily="18" charset="0"/>
            </a:endParaRPr>
          </a:p>
          <a:p>
            <a:pPr algn="just"/>
            <a:r>
              <a:rPr lang="en-US" sz="3600" smtClean="0">
                <a:solidFill>
                  <a:schemeClr val="bg1"/>
                </a:solidFill>
                <a:latin typeface="Times New Roman" panose="02020603050405020304" pitchFamily="18" charset="0"/>
                <a:cs typeface="Times New Roman" panose="02020603050405020304" pitchFamily="18" charset="0"/>
              </a:rPr>
              <a:t>- </a:t>
            </a:r>
            <a:r>
              <a:rPr lang="en-US" sz="3600">
                <a:solidFill>
                  <a:schemeClr val="bg1"/>
                </a:solidFill>
                <a:latin typeface="Times New Roman" panose="02020603050405020304" pitchFamily="18" charset="0"/>
                <a:cs typeface="Times New Roman" panose="02020603050405020304" pitchFamily="18" charset="0"/>
              </a:rPr>
              <a:t>Nêu được vai trò của một số </a:t>
            </a:r>
            <a:r>
              <a:rPr lang="en-US" sz="3600" smtClean="0">
                <a:solidFill>
                  <a:schemeClr val="bg1"/>
                </a:solidFill>
                <a:latin typeface="Times New Roman" panose="02020603050405020304" pitchFamily="18" charset="0"/>
                <a:cs typeface="Times New Roman" panose="02020603050405020304" pitchFamily="18" charset="0"/>
              </a:rPr>
              <a:t>thực </a:t>
            </a:r>
            <a:r>
              <a:rPr lang="en-US" sz="3600">
                <a:solidFill>
                  <a:schemeClr val="bg1"/>
                </a:solidFill>
                <a:latin typeface="Times New Roman" panose="02020603050405020304" pitchFamily="18" charset="0"/>
                <a:cs typeface="Times New Roman" panose="02020603050405020304" pitchFamily="18" charset="0"/>
              </a:rPr>
              <a:t>phẩm, đồ </a:t>
            </a:r>
            <a:r>
              <a:rPr lang="en-US" sz="3600" smtClean="0">
                <a:solidFill>
                  <a:schemeClr val="bg1"/>
                </a:solidFill>
                <a:latin typeface="Times New Roman" panose="02020603050405020304" pitchFamily="18" charset="0"/>
                <a:cs typeface="Times New Roman" panose="02020603050405020304" pitchFamily="18" charset="0"/>
              </a:rPr>
              <a:t>dùng </a:t>
            </a:r>
            <a:r>
              <a:rPr lang="en-US" sz="3600">
                <a:solidFill>
                  <a:schemeClr val="bg1"/>
                </a:solidFill>
                <a:latin typeface="Times New Roman" panose="02020603050405020304" pitchFamily="18" charset="0"/>
                <a:cs typeface="Times New Roman" panose="02020603050405020304" pitchFamily="18" charset="0"/>
              </a:rPr>
              <a:t>cần thiết cho cuộc sống hàng ngày của gia đình.</a:t>
            </a:r>
          </a:p>
        </p:txBody>
      </p:sp>
    </p:spTree>
    <p:extLst>
      <p:ext uri="{BB962C8B-B14F-4D97-AF65-F5344CB8AC3E}">
        <p14:creationId xmlns:p14="http://schemas.microsoft.com/office/powerpoint/2010/main" val="28883733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19" name="任意多边形 18"/>
          <p:cNvSpPr/>
          <p:nvPr/>
        </p:nvSpPr>
        <p:spPr>
          <a:xfrm>
            <a:off x="1866440" y="2806439"/>
            <a:ext cx="8601797" cy="7457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2091997" y="2257562"/>
            <a:ext cx="8601797" cy="921755"/>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2" name="Rounded Rectangle 1"/>
          <p:cNvSpPr/>
          <p:nvPr/>
        </p:nvSpPr>
        <p:spPr>
          <a:xfrm>
            <a:off x="11028218" y="540327"/>
            <a:ext cx="1163782" cy="235528"/>
          </a:xfrm>
          <a:prstGeom prst="roundRect">
            <a:avLst/>
          </a:prstGeom>
          <a:solidFill>
            <a:srgbClr val="42DAEE"/>
          </a:solidFill>
          <a:ln>
            <a:solidFill>
              <a:srgbClr val="42D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531" y="68695"/>
            <a:ext cx="12072938" cy="8989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a:t>
            </a:r>
            <a:r>
              <a:rPr lang="en-US" sz="3200" smtClean="0"/>
              <a:t>Em dừng màn hình, quan sát tranh và kể tên các loại </a:t>
            </a:r>
            <a:r>
              <a:rPr lang="en-US" sz="3200"/>
              <a:t>hàng </a:t>
            </a:r>
            <a:r>
              <a:rPr lang="en-US" sz="3200" smtClean="0"/>
              <a:t>hóa.</a:t>
            </a:r>
            <a:endParaRPr lang="en-US" sz="3200"/>
          </a:p>
        </p:txBody>
      </p:sp>
      <p:pic>
        <p:nvPicPr>
          <p:cNvPr id="5" name="Content Placeholder 4"/>
          <p:cNvPicPr>
            <a:picLocks noGrp="1" noChangeAspect="1"/>
          </p:cNvPicPr>
          <p:nvPr>
            <p:ph idx="1"/>
          </p:nvPr>
        </p:nvPicPr>
        <p:blipFill>
          <a:blip r:embed="rId4"/>
          <a:stretch>
            <a:fillRect/>
          </a:stretch>
        </p:blipFill>
        <p:spPr>
          <a:xfrm>
            <a:off x="193963" y="1050865"/>
            <a:ext cx="7457040" cy="2563279"/>
          </a:xfrm>
          <a:prstGeom prst="rect">
            <a:avLst/>
          </a:prstGeom>
        </p:spPr>
      </p:pic>
      <p:pic>
        <p:nvPicPr>
          <p:cNvPr id="8" name="Content Placeholder 3"/>
          <p:cNvPicPr>
            <a:picLocks noChangeAspect="1"/>
          </p:cNvPicPr>
          <p:nvPr/>
        </p:nvPicPr>
        <p:blipFill rotWithShape="1">
          <a:blip r:embed="rId5"/>
          <a:srcRect r="62966"/>
          <a:stretch/>
        </p:blipFill>
        <p:spPr>
          <a:xfrm>
            <a:off x="7651002" y="1046023"/>
            <a:ext cx="4098989" cy="2572963"/>
          </a:xfrm>
          <a:prstGeom prst="rect">
            <a:avLst/>
          </a:prstGeom>
        </p:spPr>
      </p:pic>
      <p:pic>
        <p:nvPicPr>
          <p:cNvPr id="9" name="Content Placeholder 3"/>
          <p:cNvPicPr>
            <a:picLocks noChangeAspect="1"/>
          </p:cNvPicPr>
          <p:nvPr/>
        </p:nvPicPr>
        <p:blipFill rotWithShape="1">
          <a:blip r:embed="rId5"/>
          <a:srcRect l="37450" t="-1898" r="206" b="1898"/>
          <a:stretch/>
        </p:blipFill>
        <p:spPr>
          <a:xfrm>
            <a:off x="193963" y="3697391"/>
            <a:ext cx="3809711" cy="2807970"/>
          </a:xfrm>
          <a:prstGeom prst="rect">
            <a:avLst/>
          </a:prstGeom>
        </p:spPr>
      </p:pic>
      <p:pic>
        <p:nvPicPr>
          <p:cNvPr id="10" name="Content Placeholder 3" descr="C:\Users\user\Desktop\Capture.PNGCapture"/>
          <p:cNvPicPr>
            <a:picLocks noChangeAspect="1"/>
          </p:cNvPicPr>
          <p:nvPr/>
        </p:nvPicPr>
        <p:blipFill>
          <a:blip r:embed="rId6"/>
          <a:srcRect/>
          <a:stretch>
            <a:fillRect/>
          </a:stretch>
        </p:blipFill>
        <p:spPr>
          <a:xfrm>
            <a:off x="4003674" y="3697391"/>
            <a:ext cx="7746318" cy="2807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65484" y="959592"/>
            <a:ext cx="7457040" cy="3460008"/>
          </a:xfrm>
          <a:prstGeom prst="rect">
            <a:avLst/>
          </a:prstGeom>
        </p:spPr>
      </p:pic>
      <p:sp>
        <p:nvSpPr>
          <p:cNvPr id="6" name="Rounded Rectangle 5"/>
          <p:cNvSpPr/>
          <p:nvPr/>
        </p:nvSpPr>
        <p:spPr>
          <a:xfrm>
            <a:off x="4094004" y="4772773"/>
            <a:ext cx="3671701"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
        <p:nvSpPr>
          <p:cNvPr id="7" name="Rectangle 6"/>
          <p:cNvSpPr/>
          <p:nvPr/>
        </p:nvSpPr>
        <p:spPr>
          <a:xfrm>
            <a:off x="10629900" y="761206"/>
            <a:ext cx="1443038" cy="2817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Content Placeholder 3"/>
          <p:cNvPicPr>
            <a:picLocks noChangeAspect="1"/>
          </p:cNvPicPr>
          <p:nvPr/>
        </p:nvPicPr>
        <p:blipFill rotWithShape="1">
          <a:blip r:embed="rId4"/>
          <a:srcRect r="62966"/>
          <a:stretch/>
        </p:blipFill>
        <p:spPr>
          <a:xfrm>
            <a:off x="7822524" y="959592"/>
            <a:ext cx="3936608" cy="3460008"/>
          </a:xfrm>
          <a:prstGeom prst="rect">
            <a:avLst/>
          </a:prstGeom>
        </p:spPr>
      </p:pic>
      <p:sp>
        <p:nvSpPr>
          <p:cNvPr id="11" name="Rounded Rectangle 10"/>
          <p:cNvSpPr/>
          <p:nvPr/>
        </p:nvSpPr>
        <p:spPr>
          <a:xfrm>
            <a:off x="260774" y="4772774"/>
            <a:ext cx="3556753"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12" name="Rounded Rectangle 11"/>
          <p:cNvSpPr/>
          <p:nvPr/>
        </p:nvSpPr>
        <p:spPr>
          <a:xfrm>
            <a:off x="8274448" y="4772772"/>
            <a:ext cx="303276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13" name="Rounded Rectangle 12"/>
          <p:cNvSpPr/>
          <p:nvPr/>
        </p:nvSpPr>
        <p:spPr>
          <a:xfrm>
            <a:off x="260774" y="-23036"/>
            <a:ext cx="12072938" cy="8989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a:t>
            </a:r>
            <a:r>
              <a:rPr lang="en-US" sz="3200" smtClean="0"/>
              <a:t>Em dừng màn hình, quan sát tranh và kể tên các loại </a:t>
            </a:r>
            <a:r>
              <a:rPr lang="en-US" sz="3200"/>
              <a:t>hàng </a:t>
            </a:r>
            <a:r>
              <a:rPr lang="en-US" sz="3200" smtClean="0"/>
              <a:t>hóa.</a:t>
            </a:r>
            <a:endParaRPr lang="en-US" sz="3200"/>
          </a:p>
        </p:txBody>
      </p:sp>
    </p:spTree>
    <p:extLst>
      <p:ext uri="{BB962C8B-B14F-4D97-AF65-F5344CB8AC3E}">
        <p14:creationId xmlns:p14="http://schemas.microsoft.com/office/powerpoint/2010/main" val="31927936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1" grpId="0" animBg="1"/>
      <p:bldP spid="11" grpId="1" animBg="1"/>
      <p:bldP spid="12" grpId="0" bldLvl="0" animBg="1"/>
      <p:bldP spid="12" grpId="1"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29900" y="761206"/>
            <a:ext cx="1443038" cy="28178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Content Placeholder 3"/>
          <p:cNvPicPr>
            <a:picLocks noChangeAspect="1"/>
          </p:cNvPicPr>
          <p:nvPr/>
        </p:nvPicPr>
        <p:blipFill rotWithShape="1">
          <a:blip r:embed="rId3"/>
          <a:srcRect l="37450" t="-1898" r="206" b="1898"/>
          <a:stretch/>
        </p:blipFill>
        <p:spPr>
          <a:xfrm>
            <a:off x="265172" y="1090984"/>
            <a:ext cx="3809711" cy="3425598"/>
          </a:xfrm>
          <a:prstGeom prst="rect">
            <a:avLst/>
          </a:prstGeom>
        </p:spPr>
      </p:pic>
      <p:pic>
        <p:nvPicPr>
          <p:cNvPr id="10" name="Content Placeholder 3" descr="C:\Users\user\Desktop\Capture.PNGCapture"/>
          <p:cNvPicPr>
            <a:picLocks noChangeAspect="1"/>
          </p:cNvPicPr>
          <p:nvPr/>
        </p:nvPicPr>
        <p:blipFill>
          <a:blip r:embed="rId4"/>
          <a:srcRect/>
          <a:stretch>
            <a:fillRect/>
          </a:stretch>
        </p:blipFill>
        <p:spPr>
          <a:xfrm>
            <a:off x="4140043" y="1178904"/>
            <a:ext cx="7746318" cy="3561708"/>
          </a:xfrm>
          <a:prstGeom prst="rect">
            <a:avLst/>
          </a:prstGeom>
        </p:spPr>
      </p:pic>
      <p:sp>
        <p:nvSpPr>
          <p:cNvPr id="12" name="Rounded Rectangle 11"/>
          <p:cNvSpPr/>
          <p:nvPr/>
        </p:nvSpPr>
        <p:spPr>
          <a:xfrm>
            <a:off x="653647" y="4815983"/>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
        <p:nvSpPr>
          <p:cNvPr id="13" name="Rounded Rectangle 12"/>
          <p:cNvSpPr/>
          <p:nvPr/>
        </p:nvSpPr>
        <p:spPr>
          <a:xfrm>
            <a:off x="4431472" y="4815982"/>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14" name="Rounded Rectangle 13"/>
          <p:cNvSpPr/>
          <p:nvPr/>
        </p:nvSpPr>
        <p:spPr>
          <a:xfrm>
            <a:off x="8459284" y="4815982"/>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
        <p:nvSpPr>
          <p:cNvPr id="15" name="Rounded Rectangle 14"/>
          <p:cNvSpPr/>
          <p:nvPr/>
        </p:nvSpPr>
        <p:spPr>
          <a:xfrm>
            <a:off x="59531" y="68695"/>
            <a:ext cx="12072938" cy="89892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a:t>
            </a:r>
            <a:r>
              <a:rPr lang="en-US" sz="3200" smtClean="0"/>
              <a:t>Em dừng màn hình, quan sát tranh và kể tên các loại </a:t>
            </a:r>
            <a:r>
              <a:rPr lang="en-US" sz="3200"/>
              <a:t>hàng </a:t>
            </a:r>
            <a:r>
              <a:rPr lang="en-US" sz="3200" smtClean="0"/>
              <a:t>hóa.</a:t>
            </a:r>
            <a:endParaRPr lang="en-US" sz="3200"/>
          </a:p>
        </p:txBody>
      </p:sp>
    </p:spTree>
    <p:extLst>
      <p:ext uri="{BB962C8B-B14F-4D97-AF65-F5344CB8AC3E}">
        <p14:creationId xmlns:p14="http://schemas.microsoft.com/office/powerpoint/2010/main" val="33591242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3" grpId="0" bldLvl="0" animBg="1"/>
      <p:bldP spid="13" grpId="1" animBg="1"/>
      <p:bldP spid="14" grpId="0" bldLvl="0" animBg="1"/>
      <p:bldP spid="14" grpId="1"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3284" y="2611464"/>
            <a:ext cx="4449771" cy="157260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b="1"/>
              <a:t>Quạt điện, </a:t>
            </a:r>
            <a:r>
              <a:rPr lang="en-US" sz="2800" b="1" smtClean="0"/>
              <a:t>tivi, xe máy, mũ bảo hiểm, đồ dùng học tập….</a:t>
            </a:r>
            <a:endParaRPr lang="en-US" sz="2800" b="1"/>
          </a:p>
        </p:txBody>
      </p:sp>
      <p:sp>
        <p:nvSpPr>
          <p:cNvPr id="5" name="Rounded Rectangle 4"/>
          <p:cNvSpPr/>
          <p:nvPr/>
        </p:nvSpPr>
        <p:spPr>
          <a:xfrm>
            <a:off x="593284" y="907356"/>
            <a:ext cx="4449771"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737575" y="4758918"/>
            <a:ext cx="430548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smtClean="0"/>
              <a:t>Thuốc</a:t>
            </a:r>
            <a:endParaRPr lang="en-US" sz="2800" b="1"/>
          </a:p>
        </p:txBody>
      </p:sp>
      <p:cxnSp>
        <p:nvCxnSpPr>
          <p:cNvPr id="8" name="Straight Arrow Connector 7"/>
          <p:cNvCxnSpPr>
            <a:stCxn id="5" idx="3"/>
          </p:cNvCxnSpPr>
          <p:nvPr/>
        </p:nvCxnSpPr>
        <p:spPr>
          <a:xfrm>
            <a:off x="5043055" y="1480444"/>
            <a:ext cx="1787236" cy="19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6968837" y="847074"/>
            <a:ext cx="3297381"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smtClean="0"/>
              <a:t>Thực phẩm</a:t>
            </a:r>
            <a:endParaRPr lang="en-US" sz="2800" b="1"/>
          </a:p>
        </p:txBody>
      </p:sp>
      <p:cxnSp>
        <p:nvCxnSpPr>
          <p:cNvPr id="10" name="Straight Arrow Connector 9"/>
          <p:cNvCxnSpPr/>
          <p:nvPr/>
        </p:nvCxnSpPr>
        <p:spPr>
          <a:xfrm>
            <a:off x="5043055" y="3429000"/>
            <a:ext cx="1787236" cy="19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012863" y="2855912"/>
            <a:ext cx="3297381"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smtClean="0"/>
              <a:t>Đồ dùng</a:t>
            </a:r>
            <a:endParaRPr lang="en-US" sz="2800" b="1"/>
          </a:p>
        </p:txBody>
      </p:sp>
    </p:spTree>
    <p:extLst>
      <p:ext uri="{BB962C8B-B14F-4D97-AF65-F5344CB8AC3E}">
        <p14:creationId xmlns:p14="http://schemas.microsoft.com/office/powerpoint/2010/main" val="20918904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animBg="1"/>
      <p:bldP spid="5" grpId="1" animBg="1"/>
      <p:bldP spid="6" grpId="0" bldLvl="0" animBg="1"/>
      <p:bldP spid="6" grpId="1" animBg="1"/>
      <p:bldP spid="9" grpId="0" animBg="1"/>
      <p:bldP spid="9" grpId="1" animBg="1"/>
      <p:bldP spid="11" grpId="0" animBg="1"/>
      <p:bldP spid="1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8560" y="3937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28240" y="383858"/>
            <a:ext cx="3131185" cy="2246769"/>
          </a:xfrm>
          <a:prstGeom prst="rect">
            <a:avLst/>
          </a:prstGeom>
          <a:noFill/>
        </p:spPr>
        <p:txBody>
          <a:bodyPr wrap="square" rtlCol="0">
            <a:spAutoFit/>
          </a:bodyPr>
          <a:lstStyle/>
          <a:p>
            <a:pPr algn="ctr"/>
            <a:r>
              <a:rPr lang="en-US" altLang="zh-CN" sz="2800" b="0" spc="-150" smtClean="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2. Theo </a:t>
            </a:r>
            <a:r>
              <a:rPr lang="en-US" altLang="zh-CN" sz="28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em, những thứ hàng hóa đó có cần thiết cho cuộc sống không</a:t>
            </a:r>
            <a:r>
              <a:rPr lang="en-US" altLang="zh-CN" sz="2800" b="0" spc="-150" smtClean="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 </a:t>
            </a:r>
          </a:p>
          <a:p>
            <a:pPr algn="ctr"/>
            <a:r>
              <a:rPr lang="en-US" altLang="zh-CN" sz="2800" b="0" spc="-150" smtClean="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Vì sao?</a:t>
            </a:r>
            <a:endParaRPr lang="zh-CN" altLang="en-US" sz="28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328613"/>
            <a:ext cx="2712720" cy="1761172"/>
            <a:chOff x="3829526" y="-390049"/>
            <a:chExt cx="2133600"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3970491" y="252731"/>
              <a:ext cx="1831191"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546225" y="2199957"/>
            <a:ext cx="9883775"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600" smtClean="0">
                <a:latin typeface="Times New Roman" panose="02020603050405020304" pitchFamily="18" charset="0"/>
                <a:cs typeface="Times New Roman" panose="02020603050405020304" pitchFamily="18" charset="0"/>
              </a:rPr>
              <a:t>Hàng </a:t>
            </a:r>
            <a:r>
              <a:rPr lang="en-US" sz="3600">
                <a:latin typeface="Times New Roman" panose="02020603050405020304" pitchFamily="18" charset="0"/>
                <a:cs typeface="Times New Roman" panose="02020603050405020304" pitchFamily="18" charset="0"/>
              </a:rPr>
              <a:t>hóa rất cần thiết trong cuộc sống của mỗi gia đình</a:t>
            </a:r>
            <a:r>
              <a:rPr lang="en-US" sz="3600" smtClean="0">
                <a:latin typeface="Times New Roman" panose="02020603050405020304" pitchFamily="18" charset="0"/>
                <a:cs typeface="Times New Roman" panose="02020603050405020304" pitchFamily="18" charset="0"/>
              </a:rPr>
              <a:t>. Vì thực phẩm (thức </a:t>
            </a:r>
            <a:r>
              <a:rPr lang="en-US" sz="3600">
                <a:latin typeface="Times New Roman" panose="02020603050405020304" pitchFamily="18" charset="0"/>
                <a:cs typeface="Times New Roman" panose="02020603050405020304" pitchFamily="18" charset="0"/>
              </a:rPr>
              <a:t>ăn, đồ </a:t>
            </a:r>
            <a:r>
              <a:rPr lang="en-US" sz="3600" smtClean="0">
                <a:latin typeface="Times New Roman" panose="02020603050405020304" pitchFamily="18" charset="0"/>
                <a:cs typeface="Times New Roman" panose="02020603050405020304" pitchFamily="18" charset="0"/>
              </a:rPr>
              <a:t>uống) </a:t>
            </a:r>
            <a:r>
              <a:rPr lang="en-US" sz="3600">
                <a:latin typeface="Times New Roman" panose="02020603050405020304" pitchFamily="18" charset="0"/>
                <a:cs typeface="Times New Roman" panose="02020603050405020304" pitchFamily="18" charset="0"/>
              </a:rPr>
              <a:t>là thứ giúp con người duy trì sự </a:t>
            </a:r>
            <a:r>
              <a:rPr lang="en-US" sz="3600" smtClean="0">
                <a:latin typeface="Times New Roman" panose="02020603050405020304" pitchFamily="18" charset="0"/>
                <a:cs typeface="Times New Roman" panose="02020603050405020304" pitchFamily="18" charset="0"/>
              </a:rPr>
              <a:t>sống. Đồ </a:t>
            </a:r>
            <a:r>
              <a:rPr lang="en-US" sz="3600">
                <a:latin typeface="Times New Roman" panose="02020603050405020304" pitchFamily="18" charset="0"/>
                <a:cs typeface="Times New Roman" panose="02020603050405020304" pitchFamily="18" charset="0"/>
              </a:rPr>
              <a:t>dùng giúp chúng ta cải </a:t>
            </a:r>
            <a:r>
              <a:rPr lang="en-US" sz="3600" smtClean="0">
                <a:latin typeface="Times New Roman" panose="02020603050405020304" pitchFamily="18" charset="0"/>
                <a:cs typeface="Times New Roman" panose="02020603050405020304" pitchFamily="18" charset="0"/>
              </a:rPr>
              <a:t>thiện chất lượng </a:t>
            </a:r>
            <a:r>
              <a:rPr lang="en-US" sz="3600">
                <a:latin typeface="Times New Roman" panose="02020603050405020304" pitchFamily="18" charset="0"/>
                <a:cs typeface="Times New Roman" panose="02020603050405020304" pitchFamily="18" charset="0"/>
              </a:rPr>
              <a:t>cuộc </a:t>
            </a:r>
            <a:r>
              <a:rPr lang="en-US" sz="3600" smtClean="0">
                <a:latin typeface="Times New Roman" panose="02020603050405020304" pitchFamily="18" charset="0"/>
                <a:cs typeface="Times New Roman" panose="02020603050405020304" pitchFamily="18" charset="0"/>
              </a:rPr>
              <a:t>sống... Thuốc giúp chúng ta bảo vệ và duy trì sức khỏe. </a:t>
            </a:r>
            <a:endParaRPr lang="en-US" sz="3600">
              <a:latin typeface="Times New Roman" panose="02020603050405020304" pitchFamily="18" charset="0"/>
              <a:cs typeface="Times New Roman" panose="02020603050405020304" pitchFamily="18" charset="0"/>
            </a:endParaRPr>
          </a:p>
          <a:p>
            <a:pPr algn="just"/>
            <a:endParaRPr lang="en-US" sz="3600"/>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19" name="任意多边形 18"/>
          <p:cNvSpPr/>
          <p:nvPr/>
        </p:nvSpPr>
        <p:spPr>
          <a:xfrm>
            <a:off x="1644768" y="2943790"/>
            <a:ext cx="8601797" cy="74575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2050434" y="2482912"/>
            <a:ext cx="8601797" cy="921755"/>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5" name="Rounded Rectangle 4"/>
          <p:cNvSpPr/>
          <p:nvPr/>
        </p:nvSpPr>
        <p:spPr>
          <a:xfrm>
            <a:off x="11028218" y="540327"/>
            <a:ext cx="1163782" cy="235528"/>
          </a:xfrm>
          <a:prstGeom prst="roundRect">
            <a:avLst/>
          </a:prstGeom>
          <a:solidFill>
            <a:srgbClr val="42DAEE"/>
          </a:solidFill>
          <a:ln>
            <a:solidFill>
              <a:srgbClr val="42DA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429361" y="410950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154426" y="4145578"/>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666856" y="32888"/>
            <a:ext cx="1525010" cy="2729768"/>
          </a:xfrm>
          <a:prstGeom prst="rect">
            <a:avLst/>
          </a:prstGeom>
        </p:spPr>
      </p:pic>
      <p:sp>
        <p:nvSpPr>
          <p:cNvPr id="8" name="TextBox 7"/>
          <p:cNvSpPr txBox="1"/>
          <p:nvPr/>
        </p:nvSpPr>
        <p:spPr>
          <a:xfrm>
            <a:off x="1952746" y="1657229"/>
            <a:ext cx="7937199" cy="144655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8800" smtClean="0">
                <a:solidFill>
                  <a:srgbClr val="FF0000"/>
                </a:solidFill>
                <a:effectLst>
                  <a:reflection blurRad="6350" stA="55000" endA="300" endPos="45500" dir="5400000" sy="-100000" algn="bl" rotWithShape="0"/>
                </a:effectLst>
                <a:latin typeface="iCiel Mijas" panose="02000506000000020004" pitchFamily="50" charset="0"/>
              </a:rPr>
              <a:t>KHỞI ĐỘNG</a:t>
            </a:r>
            <a:endParaRPr lang="en-US" sz="8800" dirty="0">
              <a:solidFill>
                <a:srgbClr val="FF0000"/>
              </a:solidFill>
              <a:effectLst>
                <a:reflection blurRad="6350" stA="55000" endA="300" endPos="45500" dir="5400000" sy="-100000" algn="bl" rotWithShape="0"/>
              </a:effectLst>
              <a:latin typeface="iCiel Mijas" panose="02000506000000020004"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1054735" y="2258722"/>
            <a:ext cx="10082530" cy="16556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t>1. </a:t>
            </a:r>
            <a:r>
              <a:rPr lang="en-US" sz="3600" smtClean="0"/>
              <a:t>Em dừng màn hình và kể </a:t>
            </a:r>
            <a:r>
              <a:rPr lang="en-US" sz="3600"/>
              <a:t>tên những hàng hóa cần thiết cho cuộc sống của gia đình em</a:t>
            </a:r>
          </a:p>
        </p:txBody>
      </p:sp>
      <p:sp>
        <p:nvSpPr>
          <p:cNvPr id="3" name="Rounded Rectangle 2"/>
          <p:cNvSpPr/>
          <p:nvPr/>
        </p:nvSpPr>
        <p:spPr>
          <a:xfrm>
            <a:off x="11028218" y="360217"/>
            <a:ext cx="1163782" cy="318655"/>
          </a:xfrm>
          <a:prstGeom prst="round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mtClean="0"/>
              <a:t>TNXH 2</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648413" y="2029037"/>
            <a:ext cx="1080984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600" smtClean="0"/>
              <a:t>Thực phẩm: muối, đường, sữa, rau củ quả, bánh kẹo, thịt cá…. </a:t>
            </a:r>
            <a:endParaRPr lang="en-US" sz="3600"/>
          </a:p>
        </p:txBody>
      </p:sp>
      <p:sp>
        <p:nvSpPr>
          <p:cNvPr id="5" name="TextBox 4"/>
          <p:cNvSpPr txBox="1"/>
          <p:nvPr/>
        </p:nvSpPr>
        <p:spPr>
          <a:xfrm>
            <a:off x="648414" y="3487525"/>
            <a:ext cx="10809848"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600" smtClean="0"/>
              <a:t>Đồ dùng: tủ, giường, bàn ghế, xoong nồi, bát đĩa, sách vở, bút, đèn điện, quần áo…. </a:t>
            </a:r>
            <a:endParaRPr lang="en-US" sz="3600"/>
          </a:p>
        </p:txBody>
      </p:sp>
      <p:sp>
        <p:nvSpPr>
          <p:cNvPr id="6" name="TextBox 5"/>
          <p:cNvSpPr txBox="1"/>
          <p:nvPr/>
        </p:nvSpPr>
        <p:spPr>
          <a:xfrm>
            <a:off x="648416" y="5157544"/>
            <a:ext cx="1080984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600" smtClean="0"/>
              <a:t>Thuốc, nước muối sinh lý, nước súc miệng, kem đánh răng, các vật dụng y tế….</a:t>
            </a:r>
            <a:endParaRPr lang="en-US" sz="3600"/>
          </a:p>
        </p:txBody>
      </p:sp>
      <p:sp>
        <p:nvSpPr>
          <p:cNvPr id="13" name="Rectangle 12"/>
          <p:cNvSpPr/>
          <p:nvPr/>
        </p:nvSpPr>
        <p:spPr>
          <a:xfrm>
            <a:off x="506866" y="832131"/>
            <a:ext cx="10951396"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200" smtClean="0">
                <a:solidFill>
                  <a:srgbClr val="FF0000"/>
                </a:solidFill>
              </a:rPr>
              <a:t>MỘT SỐ HÀNG HÓA CẦN THIẾT CHO CUỘC SỐNG CỦA GIA ĐÌNH.</a:t>
            </a:r>
          </a:p>
        </p:txBody>
      </p:sp>
    </p:spTree>
    <p:extLst>
      <p:ext uri="{BB962C8B-B14F-4D97-AF65-F5344CB8AC3E}">
        <p14:creationId xmlns:p14="http://schemas.microsoft.com/office/powerpoint/2010/main" val="31409150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ounded Rectangle 4"/>
          <p:cNvSpPr/>
          <p:nvPr/>
        </p:nvSpPr>
        <p:spPr>
          <a:xfrm>
            <a:off x="1469072" y="2065973"/>
            <a:ext cx="9503728" cy="20488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a:t>2. </a:t>
            </a:r>
            <a:r>
              <a:rPr lang="en-US" sz="3600" smtClean="0"/>
              <a:t>Theo em, nếu </a:t>
            </a:r>
            <a:r>
              <a:rPr lang="en-US" sz="3600"/>
              <a:t>thiếu hàng hóa đó thì cuộc sống của em và gia đình như thế nào?</a:t>
            </a:r>
          </a:p>
        </p:txBody>
      </p:sp>
    </p:spTree>
    <p:extLst>
      <p:ext uri="{BB962C8B-B14F-4D97-AF65-F5344CB8AC3E}">
        <p14:creationId xmlns:p14="http://schemas.microsoft.com/office/powerpoint/2010/main" val="26499580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97" y="2122503"/>
            <a:ext cx="4029393" cy="3654842"/>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sp>
        <p:nvSpPr>
          <p:cNvPr id="11" name="TextBox 8"/>
          <p:cNvSpPr>
            <a:spLocks noChangeArrowheads="1"/>
          </p:cNvSpPr>
          <p:nvPr/>
        </p:nvSpPr>
        <p:spPr bwMode="auto">
          <a:xfrm>
            <a:off x="6362463" y="948939"/>
            <a:ext cx="3914887"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3600">
                <a:solidFill>
                  <a:schemeClr val="bg1"/>
                </a:solidFill>
                <a:latin typeface="+mj-lt"/>
                <a:ea typeface="Microsoft YaHei" panose="020B0503020204020204" charset="-122"/>
                <a:sym typeface="Microsoft YaHei" panose="020B0503020204020204" charset="-122"/>
              </a:rPr>
              <a:t>Kết luận </a:t>
            </a:r>
            <a:endParaRPr lang="zh-CN" altLang="en-US" sz="3600" dirty="0">
              <a:solidFill>
                <a:schemeClr val="bg1"/>
              </a:solidFill>
              <a:latin typeface="+mj-lt"/>
              <a:ea typeface="Microsoft YaHei" panose="020B0503020204020204" charset="-122"/>
              <a:sym typeface="Microsoft YaHei" panose="020B0503020204020204" charset="-122"/>
            </a:endParaRPr>
          </a:p>
        </p:txBody>
      </p:sp>
      <p:sp>
        <p:nvSpPr>
          <p:cNvPr id="13" name="矩形 12"/>
          <p:cNvSpPr>
            <a:spLocks noChangeArrowheads="1"/>
          </p:cNvSpPr>
          <p:nvPr/>
        </p:nvSpPr>
        <p:spPr bwMode="auto">
          <a:xfrm>
            <a:off x="4672014" y="1711325"/>
            <a:ext cx="700754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6" presetClass="emph" presetSubtype="0" fill="hold" nodeType="afterEffect">
                                  <p:stCondLst>
                                    <p:cond delay="0"/>
                                  </p:stCondLst>
                                  <p:childTnLst>
                                    <p:animScale>
                                      <p:cBhvr>
                                        <p:cTn id="17"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sp>
        <p:nvSpPr>
          <p:cNvPr id="11" name="TextBox 8"/>
          <p:cNvSpPr>
            <a:spLocks noChangeArrowheads="1"/>
          </p:cNvSpPr>
          <p:nvPr/>
        </p:nvSpPr>
        <p:spPr bwMode="auto">
          <a:xfrm>
            <a:off x="6362463" y="948939"/>
            <a:ext cx="3914887" cy="6463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3600" smtClean="0">
                <a:solidFill>
                  <a:schemeClr val="bg1"/>
                </a:solidFill>
                <a:latin typeface="+mj-lt"/>
                <a:ea typeface="Microsoft YaHei" panose="020B0503020204020204" charset="-122"/>
                <a:sym typeface="Microsoft YaHei" panose="020B0503020204020204" charset="-122"/>
              </a:rPr>
              <a:t>Vận dụng</a:t>
            </a:r>
            <a:endParaRPr lang="zh-CN" altLang="en-US" sz="3600" dirty="0">
              <a:solidFill>
                <a:schemeClr val="bg1"/>
              </a:solidFill>
              <a:latin typeface="+mj-lt"/>
              <a:ea typeface="Microsoft YaHei" panose="020B0503020204020204" charset="-122"/>
              <a:sym typeface="Microsoft YaHei" panose="020B0503020204020204" charset="-122"/>
            </a:endParaRPr>
          </a:p>
        </p:txBody>
      </p:sp>
      <p:sp>
        <p:nvSpPr>
          <p:cNvPr id="13" name="矩形 12"/>
          <p:cNvSpPr>
            <a:spLocks noChangeArrowheads="1"/>
          </p:cNvSpPr>
          <p:nvPr/>
        </p:nvSpPr>
        <p:spPr bwMode="auto">
          <a:xfrm>
            <a:off x="5373370" y="2219960"/>
            <a:ext cx="600646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smtClean="0">
                <a:solidFill>
                  <a:srgbClr val="7030A0"/>
                </a:solidFill>
                <a:latin typeface="+mj-lt"/>
                <a:ea typeface="Microsoft YaHei" panose="020B0503020204020204" charset="-122"/>
                <a:sym typeface="Microsoft YaHei" panose="020B0503020204020204" charset="-122"/>
              </a:rPr>
              <a:t>Vẽ một bộ trang phục hoặc một đồ dùng em yêu quý nhất. </a:t>
            </a:r>
          </a:p>
          <a:p>
            <a:pPr algn="just">
              <a:lnSpc>
                <a:spcPct val="150000"/>
              </a:lnSpc>
            </a:pPr>
            <a:r>
              <a:rPr lang="en-US" altLang="zh-CN" sz="3000" smtClean="0">
                <a:solidFill>
                  <a:srgbClr val="7030A0"/>
                </a:solidFill>
                <a:latin typeface="+mj-lt"/>
                <a:ea typeface="Microsoft YaHei" panose="020B0503020204020204" charset="-122"/>
                <a:sym typeface="Microsoft YaHei" panose="020B0503020204020204" charset="-122"/>
              </a:rPr>
              <a:t>Em sẽ làm gì để giữ gìn đồ dùng đó?</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extLst>
      <p:ext uri="{BB962C8B-B14F-4D97-AF65-F5344CB8AC3E}">
        <p14:creationId xmlns:p14="http://schemas.microsoft.com/office/powerpoint/2010/main" val="1399614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6" presetClass="emph" presetSubtype="0" fill="hold" nodeType="afterEffect">
                                  <p:stCondLst>
                                    <p:cond delay="0"/>
                                  </p:stCondLst>
                                  <p:childTnLst>
                                    <p:animScale>
                                      <p:cBhvr>
                                        <p:cTn id="17"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a:spLocks noChangeArrowheads="1"/>
          </p:cNvSpPr>
          <p:nvPr/>
        </p:nvSpPr>
        <p:spPr bwMode="auto">
          <a:xfrm>
            <a:off x="3719276" y="138292"/>
            <a:ext cx="3914887" cy="646331"/>
          </a:xfrm>
          <a:prstGeom prst="rect">
            <a:avLst/>
          </a:prstGeom>
          <a:noFill/>
          <a:ln>
            <a:noFill/>
          </a:ln>
          <a:extLst/>
        </p:spPr>
        <p:txBody>
          <a:bodyPr anchor="ctr">
            <a:prstTxWarp prst="textPlain">
              <a:avLst/>
            </a:prstTxWarp>
            <a:spAutoFit/>
          </a:bodyPr>
          <a:lstStyle/>
          <a:p>
            <a:pPr algn="ctr"/>
            <a:r>
              <a:rPr lang="en-US" altLang="zh-CN" sz="3600" smtClean="0">
                <a:solidFill>
                  <a:srgbClr val="FF0000"/>
                </a:solidFill>
                <a:latin typeface="+mj-lt"/>
                <a:ea typeface="Microsoft YaHei" panose="020B0503020204020204" charset="-122"/>
                <a:sym typeface="Microsoft YaHei" panose="020B0503020204020204" charset="-122"/>
              </a:rPr>
              <a:t>Củng cố</a:t>
            </a:r>
            <a:endParaRPr lang="zh-CN" altLang="en-US" sz="3600" dirty="0">
              <a:solidFill>
                <a:srgbClr val="FF0000"/>
              </a:solidFill>
              <a:latin typeface="+mj-lt"/>
              <a:ea typeface="Microsoft YaHei" panose="020B0503020204020204" charset="-122"/>
              <a:sym typeface="Microsoft YaHei" panose="020B0503020204020204" charset="-122"/>
            </a:endParaRPr>
          </a:p>
        </p:txBody>
      </p:sp>
      <p:sp>
        <p:nvSpPr>
          <p:cNvPr id="13" name="矩形 12"/>
          <p:cNvSpPr>
            <a:spLocks noChangeArrowheads="1"/>
          </p:cNvSpPr>
          <p:nvPr/>
        </p:nvSpPr>
        <p:spPr bwMode="auto">
          <a:xfrm>
            <a:off x="716043" y="964890"/>
            <a:ext cx="1044249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smtClean="0">
                <a:solidFill>
                  <a:srgbClr val="7030A0"/>
                </a:solidFill>
                <a:latin typeface="+mj-lt"/>
                <a:ea typeface="Microsoft YaHei" panose="020B0503020204020204" charset="-122"/>
                <a:sym typeface="Microsoft YaHei" panose="020B0503020204020204" charset="-122"/>
              </a:rPr>
              <a:t>Em đã học được kiến thức gì qua bài học hôm nay? </a:t>
            </a:r>
          </a:p>
        </p:txBody>
      </p:sp>
      <p:sp>
        <p:nvSpPr>
          <p:cNvPr id="6" name="矩形 12"/>
          <p:cNvSpPr>
            <a:spLocks noChangeArrowheads="1"/>
          </p:cNvSpPr>
          <p:nvPr/>
        </p:nvSpPr>
        <p:spPr bwMode="auto">
          <a:xfrm>
            <a:off x="660440" y="1749720"/>
            <a:ext cx="10871120" cy="20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i="1" smtClean="0">
                <a:solidFill>
                  <a:srgbClr val="0070C0"/>
                </a:solidFill>
                <a:latin typeface="+mj-lt"/>
                <a:ea typeface="Microsoft YaHei" panose="020B0503020204020204" charset="-122"/>
                <a:sym typeface="Microsoft YaHei" panose="020B0503020204020204" charset="-122"/>
              </a:rPr>
              <a:t>Em đã kể tên được một số hàng hóa cần thiết cho cuộc sống hàng ngày trong gia đình em và nêu được sự cần thiết của các hàng hóa đó.</a:t>
            </a:r>
          </a:p>
        </p:txBody>
      </p:sp>
      <p:sp>
        <p:nvSpPr>
          <p:cNvPr id="8" name="矩形 12"/>
          <p:cNvSpPr>
            <a:spLocks noChangeArrowheads="1"/>
          </p:cNvSpPr>
          <p:nvPr/>
        </p:nvSpPr>
        <p:spPr bwMode="auto">
          <a:xfrm>
            <a:off x="660440" y="4161013"/>
            <a:ext cx="1108388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smtClean="0">
                <a:solidFill>
                  <a:srgbClr val="FF0000"/>
                </a:solidFill>
                <a:latin typeface="+mj-lt"/>
                <a:ea typeface="Microsoft YaHei" panose="020B0503020204020204" charset="-122"/>
                <a:sym typeface="Microsoft YaHei" panose="020B0503020204020204" charset="-122"/>
              </a:rPr>
              <a:t>Để chuẩn bị cho tiết học sau em hãy tìm hiểu xem hoạt động mua bán thường diễn ra ở đâu và nêu những điểm khác nhau trong cách trưng bày, mua bán hàng hóa ở những nơi đó.</a:t>
            </a:r>
          </a:p>
        </p:txBody>
      </p:sp>
    </p:spTree>
    <p:extLst>
      <p:ext uri="{BB962C8B-B14F-4D97-AF65-F5344CB8AC3E}">
        <p14:creationId xmlns:p14="http://schemas.microsoft.com/office/powerpoint/2010/main" val="18481148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2405500" y="2716398"/>
            <a:ext cx="7589257" cy="2308324"/>
          </a:xfrm>
          <a:prstGeom prst="rect">
            <a:avLst/>
          </a:prstGeom>
          <a:noFill/>
        </p:spPr>
        <p:txBody>
          <a:bodyPr wrap="none" rtlCol="0">
            <a:spAutoFit/>
          </a:bodyPr>
          <a:lstStyle/>
          <a:p>
            <a:pPr algn="ctr"/>
            <a:r>
              <a:rPr lang="en-US" altLang="zh-CN" sz="7200" smtClean="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CHÀO TẠM BIỆT </a:t>
            </a:r>
          </a:p>
          <a:p>
            <a:pPr algn="ctr"/>
            <a:r>
              <a:rPr lang="en-US" altLang="zh-CN" sz="7200" smtClean="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CÁC CON !</a:t>
            </a:r>
            <a:endParaRPr lang="zh-CN" altLang="en-US" sz="72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3"/>
            <a:ext cx="12219146" cy="6848402"/>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173964" y="2363773"/>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smtClean="0">
                <a:ln>
                  <a:noFill/>
                </a:ln>
                <a:solidFill>
                  <a:prstClr val="white"/>
                </a:solidFill>
                <a:effectLst/>
                <a:uLnTx/>
                <a:uFillTx/>
                <a:latin typeface="Times New Roman" pitchFamily="18" charset="0"/>
                <a:cs typeface="Times New Roman" pitchFamily="18" charset="0"/>
              </a:rPr>
              <a:t>BỮA </a:t>
            </a:r>
            <a:r>
              <a:rPr kumimoji="0" lang="en-US" sz="6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TỐI BẤT NGỜ</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812167" y="66039"/>
            <a:ext cx="5519360" cy="2608209"/>
          </a:xfrm>
          <a:prstGeom prst="wedgeEllipseCallout">
            <a:avLst>
              <a:gd name="adj1" fmla="val 57462"/>
              <a:gd name="adj2" fmla="val 3229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Bố</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bữa</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thịnh</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soạn</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chúc</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mừng</a:t>
            </a:r>
            <a:r>
              <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2800" i="0" u="none" strike="noStrike" kern="1200" cap="none" spc="0" normalizeH="0" noProof="0" smtClean="0">
                <a:ln>
                  <a:noFill/>
                </a:ln>
                <a:solidFill>
                  <a:prstClr val="black"/>
                </a:solidFill>
                <a:effectLst/>
                <a:uLnTx/>
                <a:uFillTx/>
                <a:latin typeface="Times New Roman" panose="02020603050405020304" pitchFamily="18" charset="0"/>
                <a:cs typeface="Times New Roman" panose="02020603050405020304" pitchFamily="18" charset="0"/>
              </a:rPr>
              <a:t> nhật </a:t>
            </a:r>
            <a:r>
              <a:rPr kumimoji="0" lang="en-US" sz="280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cho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nhé</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6" name="Oval Callout 35"/>
          <p:cNvSpPr/>
          <p:nvPr/>
        </p:nvSpPr>
        <p:spPr>
          <a:xfrm>
            <a:off x="8533337" y="1593272"/>
            <a:ext cx="2771972" cy="1025253"/>
          </a:xfrm>
          <a:prstGeom prst="wedgeEllipseCallout">
            <a:avLst>
              <a:gd name="adj1" fmla="val -31449"/>
              <a:gd name="adj2" fmla="val 9230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Dạ</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vâng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ạ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3"/>
          <a:stretch>
            <a:fillRect/>
          </a:stretch>
        </p:blipFill>
        <p:spPr>
          <a:xfrm>
            <a:off x="0" y="-16054"/>
            <a:ext cx="12219146" cy="6874053"/>
          </a:xfrm>
          <a:prstGeom prst="rect">
            <a:avLst/>
          </a:prstGeom>
        </p:spPr>
      </p:pic>
      <p:sp>
        <p:nvSpPr>
          <p:cNvPr id="2" name="Vào http://fb.com/nkpowerskills tải game miễn phí"/>
          <p:cNvSpPr/>
          <p:nvPr/>
        </p:nvSpPr>
        <p:spPr>
          <a:xfrm>
            <a:off x="3618701" y="67875"/>
            <a:ext cx="3812614"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406297"/>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18">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19"/>
            <a:srcRect l="48473" t="49374"/>
            <a:stretch/>
          </p:blipFill>
          <p:spPr>
            <a:xfrm>
              <a:off x="11857703" y="-2890684"/>
              <a:ext cx="6354927" cy="9265392"/>
            </a:xfrm>
            <a:prstGeom prst="rect">
              <a:avLst/>
            </a:prstGeom>
          </p:spPr>
        </p:pic>
      </p:grpSp>
      <p:pic>
        <p:nvPicPr>
          <p:cNvPr id="31" name="Vào http://fb.com/nkpowerskills tải game miễn phí">
            <a:hlinkClick r:id="rId20" action="ppaction://hlinksldjump"/>
          </p:cNvPr>
          <p:cNvPicPr>
            <a:picLocks noChangeAspect="1"/>
          </p:cNvPicPr>
          <p:nvPr/>
        </p:nvPicPr>
        <p:blipFill>
          <a:blip r:embed="rId21">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2" action="ppaction://hlinksldjump"/>
          </p:cNvPr>
          <p:cNvPicPr>
            <a:picLocks noChangeAspect="1"/>
          </p:cNvPicPr>
          <p:nvPr/>
        </p:nvPicPr>
        <p:blipFill>
          <a:blip r:embed="rId23">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6308788" y="201734"/>
            <a:ext cx="745740" cy="727949"/>
          </a:xfrm>
          <a:prstGeom prst="rect">
            <a:avLst/>
          </a:prstGeom>
        </p:spPr>
      </p:pic>
      <p:sp>
        <p:nvSpPr>
          <p:cNvPr id="7" name="Rectangle 6">
            <a:hlinkClick r:id="rId28" action="ppaction://hlinksldjump"/>
            <a:extLst>
              <a:ext uri="{FF2B5EF4-FFF2-40B4-BE49-F238E27FC236}">
                <a16:creationId xmlns:a16="http://schemas.microsoft.com/office/drawing/2014/main" id="{8C8103B5-1050-4875-99EA-DB339872BA21}"/>
              </a:ext>
            </a:extLst>
          </p:cNvPr>
          <p:cNvSpPr/>
          <p:nvPr/>
        </p:nvSpPr>
        <p:spPr>
          <a:xfrm>
            <a:off x="9944100" y="6038850"/>
            <a:ext cx="20478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
        <p:nvSpPr>
          <p:cNvPr id="10" name="Cloud 9"/>
          <p:cNvSpPr/>
          <p:nvPr/>
        </p:nvSpPr>
        <p:spPr>
          <a:xfrm>
            <a:off x="8059521" y="576544"/>
            <a:ext cx="3531418" cy="1395351"/>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a:solidFill>
                  <a:prstClr val="black"/>
                </a:solidFill>
                <a:latin typeface="Alex Brush" panose="02000400000000000000" pitchFamily="2" charset="0"/>
              </a:rPr>
              <a:t>Happy Birthday! Mom!</a:t>
            </a:r>
            <a:endParaRPr lang="en-US" sz="2400" b="1" dirty="0">
              <a:solidFill>
                <a:srgbClr val="FF0000"/>
              </a:solidFill>
              <a:latin typeface="Alex Brush" panose="02000400000000000000" pitchFamily="2" charset="0"/>
            </a:endParaRPr>
          </a:p>
        </p:txBody>
      </p:sp>
      <p:sp>
        <p:nvSpPr>
          <p:cNvPr id="11" name="TextBox 10"/>
          <p:cNvSpPr txBox="1"/>
          <p:nvPr/>
        </p:nvSpPr>
        <p:spPr>
          <a:xfrm>
            <a:off x="675036" y="6188905"/>
            <a:ext cx="6591151" cy="707886"/>
          </a:xfrm>
          <a:prstGeom prst="rect">
            <a:avLst/>
          </a:prstGeom>
          <a:noFill/>
        </p:spPr>
        <p:txBody>
          <a:bodyPr wrap="square" rtlCol="0">
            <a:spAutoFit/>
          </a:bodyPr>
          <a:lstStyle/>
          <a:p>
            <a:r>
              <a:rPr lang="en-US" sz="2000" i="1" smtClean="0">
                <a:solidFill>
                  <a:srgbClr val="FF0000"/>
                </a:solidFill>
              </a:rPr>
              <a:t>Con nhấn vào ô số để chọn câu hỏi. Trả lời được câu hỏi, con nhấn hình ngôi nhà để quay lại chọn câu tiếp theo nhé.</a:t>
            </a:r>
            <a:endParaRPr lang="en-US" sz="2000" i="1">
              <a:solidFill>
                <a:srgbClr val="FF0000"/>
              </a:solidFill>
            </a:endParaRPr>
          </a:p>
        </p:txBody>
      </p:sp>
    </p:spTree>
    <p:extLst>
      <p:ext uri="{BB962C8B-B14F-4D97-AF65-F5344CB8AC3E}">
        <p14:creationId xmlns:p14="http://schemas.microsoft.com/office/powerpoint/2010/main" val="10719646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fade">
                                      <p:cBhvr>
                                        <p:cTn id="11" dur="500"/>
                                        <p:tgtEl>
                                          <p:spTgt spid="1034"/>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par>
                                <p:cTn id="12" presetID="10" presetClass="entr" presetSubtype="0" fill="hold" nodeType="with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fade">
                                      <p:cBhvr>
                                        <p:cTn id="14" dur="500"/>
                                        <p:tgtEl>
                                          <p:spTgt spid="1032"/>
                                        </p:tgtEl>
                                      </p:cBhvr>
                                    </p:animEffect>
                                  </p:childTnLst>
                                </p:cTn>
                              </p:par>
                            </p:childTnLst>
                          </p:cTn>
                        </p:par>
                        <p:par>
                          <p:cTn id="15" fill="hold">
                            <p:stCondLst>
                              <p:cond delay="1000"/>
                            </p:stCondLst>
                            <p:childTnLst>
                              <p:par>
                                <p:cTn id="16" presetID="26" presetClass="emph" presetSubtype="0" fill="hold" nodeType="afterEffect">
                                  <p:stCondLst>
                                    <p:cond delay="0"/>
                                  </p:stCondLst>
                                  <p:childTnLst>
                                    <p:animEffect transition="out" filter="fade">
                                      <p:cBhvr>
                                        <p:cTn id="17" dur="500" tmFilter="0, 0; .2, .5; .8, .5; 1, 0"/>
                                        <p:tgtEl>
                                          <p:spTgt spid="1034"/>
                                        </p:tgtEl>
                                      </p:cBhvr>
                                    </p:animEffect>
                                    <p:animScale>
                                      <p:cBhvr>
                                        <p:cTn id="18" dur="250" autoRev="1" fill="hold"/>
                                        <p:tgtEl>
                                          <p:spTgt spid="1034"/>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1032"/>
                                        </p:tgtEl>
                                      </p:cBhvr>
                                    </p:animEffect>
                                    <p:animScale>
                                      <p:cBhvr>
                                        <p:cTn id="21" dur="250" autoRev="1" fill="hold"/>
                                        <p:tgtEl>
                                          <p:spTgt spid="1032"/>
                                        </p:tgtEl>
                                      </p:cBhvr>
                                      <p:by x="105000" y="105000"/>
                                    </p:animScale>
                                  </p:childTnLst>
                                </p:cTn>
                              </p:par>
                            </p:childTnLst>
                          </p:cTn>
                        </p:par>
                        <p:par>
                          <p:cTn id="22" fill="hold">
                            <p:stCondLst>
                              <p:cond delay="1500"/>
                            </p:stCondLst>
                            <p:childTnLst>
                              <p:par>
                                <p:cTn id="23"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24" dur="1000" fill="hold"/>
                                        <p:tgtEl>
                                          <p:spTgt spid="37"/>
                                        </p:tgtEl>
                                        <p:attrNameLst>
                                          <p:attrName>ppt_x</p:attrName>
                                          <p:attrName>ppt_y</p:attrName>
                                        </p:attrNameLst>
                                      </p:cBhvr>
                                      <p:rCtr x="-21237" y="-162"/>
                                    </p:animMotion>
                                  </p:childTnLst>
                                </p:cTn>
                              </p:par>
                              <p:par>
                                <p:cTn id="25"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26" dur="1000" fill="hold"/>
                                        <p:tgtEl>
                                          <p:spTgt spid="1038"/>
                                        </p:tgtEl>
                                        <p:attrNameLst>
                                          <p:attrName>ppt_x</p:attrName>
                                          <p:attrName>ppt_y</p:attrName>
                                        </p:attrNameLst>
                                      </p:cBhvr>
                                    </p:animMotion>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7"/>
                                        </p:tgtEl>
                                        <p:attrNameLst>
                                          <p:attrName>r</p:attrName>
                                        </p:attrNameLst>
                                      </p:cBhvr>
                                    </p:animRot>
                                    <p:animRot by="-240000">
                                      <p:cBhvr>
                                        <p:cTn id="29" dur="200" fill="hold">
                                          <p:stCondLst>
                                            <p:cond delay="200"/>
                                          </p:stCondLst>
                                        </p:cTn>
                                        <p:tgtEl>
                                          <p:spTgt spid="37"/>
                                        </p:tgtEl>
                                        <p:attrNameLst>
                                          <p:attrName>r</p:attrName>
                                        </p:attrNameLst>
                                      </p:cBhvr>
                                    </p:animRot>
                                    <p:animRot by="240000">
                                      <p:cBhvr>
                                        <p:cTn id="30" dur="200" fill="hold">
                                          <p:stCondLst>
                                            <p:cond delay="400"/>
                                          </p:stCondLst>
                                        </p:cTn>
                                        <p:tgtEl>
                                          <p:spTgt spid="37"/>
                                        </p:tgtEl>
                                        <p:attrNameLst>
                                          <p:attrName>r</p:attrName>
                                        </p:attrNameLst>
                                      </p:cBhvr>
                                    </p:animRot>
                                    <p:animRot by="-240000">
                                      <p:cBhvr>
                                        <p:cTn id="31" dur="200" fill="hold">
                                          <p:stCondLst>
                                            <p:cond delay="600"/>
                                          </p:stCondLst>
                                        </p:cTn>
                                        <p:tgtEl>
                                          <p:spTgt spid="37"/>
                                        </p:tgtEl>
                                        <p:attrNameLst>
                                          <p:attrName>r</p:attrName>
                                        </p:attrNameLst>
                                      </p:cBhvr>
                                    </p:animRot>
                                    <p:animRot by="120000">
                                      <p:cBhvr>
                                        <p:cTn id="32" dur="200" fill="hold">
                                          <p:stCondLst>
                                            <p:cond delay="800"/>
                                          </p:stCondLst>
                                        </p:cTn>
                                        <p:tgtEl>
                                          <p:spTgt spid="3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38"/>
                                        </p:tgtEl>
                                        <p:attrNameLst>
                                          <p:attrName>r</p:attrName>
                                        </p:attrNameLst>
                                      </p:cBhvr>
                                    </p:animRot>
                                    <p:animRot by="-240000">
                                      <p:cBhvr>
                                        <p:cTn id="35" dur="200" fill="hold">
                                          <p:stCondLst>
                                            <p:cond delay="200"/>
                                          </p:stCondLst>
                                        </p:cTn>
                                        <p:tgtEl>
                                          <p:spTgt spid="1038"/>
                                        </p:tgtEl>
                                        <p:attrNameLst>
                                          <p:attrName>r</p:attrName>
                                        </p:attrNameLst>
                                      </p:cBhvr>
                                    </p:animRot>
                                    <p:animRot by="240000">
                                      <p:cBhvr>
                                        <p:cTn id="36" dur="200" fill="hold">
                                          <p:stCondLst>
                                            <p:cond delay="400"/>
                                          </p:stCondLst>
                                        </p:cTn>
                                        <p:tgtEl>
                                          <p:spTgt spid="1038"/>
                                        </p:tgtEl>
                                        <p:attrNameLst>
                                          <p:attrName>r</p:attrName>
                                        </p:attrNameLst>
                                      </p:cBhvr>
                                    </p:animRot>
                                    <p:animRot by="-240000">
                                      <p:cBhvr>
                                        <p:cTn id="37" dur="200" fill="hold">
                                          <p:stCondLst>
                                            <p:cond delay="600"/>
                                          </p:stCondLst>
                                        </p:cTn>
                                        <p:tgtEl>
                                          <p:spTgt spid="1038"/>
                                        </p:tgtEl>
                                        <p:attrNameLst>
                                          <p:attrName>r</p:attrName>
                                        </p:attrNameLst>
                                      </p:cBhvr>
                                    </p:animRot>
                                    <p:animRot by="120000">
                                      <p:cBhvr>
                                        <p:cTn id="38" dur="200" fill="hold">
                                          <p:stCondLst>
                                            <p:cond delay="800"/>
                                          </p:stCondLst>
                                        </p:cTn>
                                        <p:tgtEl>
                                          <p:spTgt spid="1038"/>
                                        </p:tgtEl>
                                        <p:attrNameLst>
                                          <p:attrName>r</p:attrName>
                                        </p:attrNameLst>
                                      </p:cBhvr>
                                    </p:animRo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subTnLst>
                                    <p:audio>
                                      <p:cMediaNode>
                                        <p:cTn display="0" masterRel="sameClick">
                                          <p:stCondLst>
                                            <p:cond evt="begin" delay="0">
                                              <p:tn val="54"/>
                                            </p:cond>
                                          </p:stCondLst>
                                          <p:endCondLst>
                                            <p:cond evt="onStopAudio" delay="0">
                                              <p:tgtEl>
                                                <p:sldTgt/>
                                              </p:tgtEl>
                                            </p:cond>
                                          </p:endCondLst>
                                        </p:cTn>
                                        <p:tgtEl>
                                          <p:sndTgt r:embed="rId2" name="Am-thanh-phep-thuat-www_nhacchuongvui_com.wav"/>
                                        </p:tgtEl>
                                      </p:cMediaNode>
                                    </p:audio>
                                  </p:sub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1000"/>
                            </p:stCondLst>
                            <p:childTnLst>
                              <p:par>
                                <p:cTn id="61" presetID="26" presetClass="emph" presetSubtype="0" fill="hold" nodeType="afterEffect">
                                  <p:stCondLst>
                                    <p:cond delay="0"/>
                                  </p:stCondLst>
                                  <p:childTnLst>
                                    <p:animEffect transition="out" filter="fade">
                                      <p:cBhvr>
                                        <p:cTn id="62" dur="500" tmFilter="0, 0; .2, .5; .8, .5; 1, 0"/>
                                        <p:tgtEl>
                                          <p:spTgt spid="19"/>
                                        </p:tgtEl>
                                      </p:cBhvr>
                                    </p:animEffect>
                                    <p:animScale>
                                      <p:cBhvr>
                                        <p:cTn id="63" dur="250" autoRev="1" fill="hold"/>
                                        <p:tgtEl>
                                          <p:spTgt spid="19"/>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500"/>
                            </p:stCondLst>
                            <p:childTnLst>
                              <p:par>
                                <p:cTn id="74" presetID="22" presetClass="entr" presetSubtype="4"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500"/>
                                        <p:tgtEl>
                                          <p:spTgt spid="29"/>
                                        </p:tgtEl>
                                      </p:cBhvr>
                                    </p:animEffect>
                                  </p:childTnLst>
                                  <p:subTnLst>
                                    <p:audio>
                                      <p:cMediaNode>
                                        <p:cTn display="0" masterRel="sameClick">
                                          <p:stCondLst>
                                            <p:cond evt="begin" delay="0">
                                              <p:tn val="74"/>
                                            </p:cond>
                                          </p:stCondLst>
                                          <p:endCondLst>
                                            <p:cond evt="onStopAudio" delay="0">
                                              <p:tgtEl>
                                                <p:sldTgt/>
                                              </p:tgtEl>
                                            </p:cond>
                                          </p:endCondLst>
                                        </p:cTn>
                                        <p:tgtEl>
                                          <p:sndTgt r:embed="rId2" name="Am-thanh-phep-thuat-www_nhacchuongvui_com.wav"/>
                                        </p:tgtEl>
                                      </p:cMediaNode>
                                    </p:audio>
                                  </p:subTnLst>
                                </p:cTn>
                              </p:par>
                            </p:childTnLst>
                          </p:cTn>
                        </p:par>
                        <p:par>
                          <p:cTn id="77" fill="hold">
                            <p:stCondLst>
                              <p:cond delay="1000"/>
                            </p:stCondLst>
                            <p:childTnLst>
                              <p:par>
                                <p:cTn id="78" presetID="26" presetClass="emph" presetSubtype="0" fill="hold" nodeType="afterEffect">
                                  <p:stCondLst>
                                    <p:cond delay="0"/>
                                  </p:stCondLst>
                                  <p:childTnLst>
                                    <p:animEffect transition="out" filter="fade">
                                      <p:cBhvr>
                                        <p:cTn id="79" dur="500" tmFilter="0, 0; .2, .5; .8, .5; 1, 0"/>
                                        <p:tgtEl>
                                          <p:spTgt spid="29"/>
                                        </p:tgtEl>
                                      </p:cBhvr>
                                    </p:animEffect>
                                    <p:animScale>
                                      <p:cBhvr>
                                        <p:cTn id="80"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33"/>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childTnLst>
                                  <p:subTnLst>
                                    <p:audio>
                                      <p:cMediaNode>
                                        <p:cTn display="0" masterRel="sameClick">
                                          <p:stCondLst>
                                            <p:cond evt="begin" delay="0">
                                              <p:tn val="88"/>
                                            </p:cond>
                                          </p:stCondLst>
                                          <p:endCondLst>
                                            <p:cond evt="onStopAudio" delay="0">
                                              <p:tgtEl>
                                                <p:sldTgt/>
                                              </p:tgtEl>
                                            </p:cond>
                                          </p:endCondLst>
                                        </p:cTn>
                                        <p:tgtEl>
                                          <p:sndTgt r:embed="rId2" name="Am-thanh-phep-thuat-www_nhacchuongvui_com.wav"/>
                                        </p:tgtEl>
                                      </p:cMediaNode>
                                    </p:audio>
                                  </p:sub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1000"/>
                            </p:stCondLst>
                            <p:childTnLst>
                              <p:par>
                                <p:cTn id="95" presetID="26" presetClass="emph" presetSubtype="0" fill="hold" nodeType="afterEffect">
                                  <p:stCondLst>
                                    <p:cond delay="0"/>
                                  </p:stCondLst>
                                  <p:childTnLst>
                                    <p:animEffect transition="out" filter="fade">
                                      <p:cBhvr>
                                        <p:cTn id="96" dur="500" tmFilter="0, 0; .2, .5; .8, .5; 1, 0"/>
                                        <p:tgtEl>
                                          <p:spTgt spid="28"/>
                                        </p:tgtEl>
                                      </p:cBhvr>
                                    </p:animEffect>
                                    <p:animScale>
                                      <p:cBhvr>
                                        <p:cTn id="97" dur="250" autoRev="1" fill="hold"/>
                                        <p:tgtEl>
                                          <p:spTgt spid="28"/>
                                        </p:tgtEl>
                                      </p:cBhvr>
                                      <p:by x="105000" y="105000"/>
                                    </p:animScale>
                                  </p:childTnLst>
                                </p:cTn>
                              </p:par>
                              <p:par>
                                <p:cTn id="98" presetID="26" presetClass="emph" presetSubtype="0" fill="hold" nodeType="withEffect">
                                  <p:stCondLst>
                                    <p:cond delay="0"/>
                                  </p:stCondLst>
                                  <p:childTnLst>
                                    <p:animEffect transition="out" filter="fade">
                                      <p:cBhvr>
                                        <p:cTn id="99" dur="500" tmFilter="0, 0; .2, .5; .8, .5; 1, 0"/>
                                        <p:tgtEl>
                                          <p:spTgt spid="16"/>
                                        </p:tgtEl>
                                      </p:cBhvr>
                                    </p:animEffect>
                                    <p:animScale>
                                      <p:cBhvr>
                                        <p:cTn id="100"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with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fade">
                                      <p:cBhvr>
                                        <p:cTn id="110" dur="500"/>
                                        <p:tgtEl>
                                          <p:spTgt spid="17"/>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1000"/>
                            </p:stCondLst>
                            <p:childTnLst>
                              <p:par>
                                <p:cTn id="112" presetID="26" presetClass="emph" presetSubtype="0" fill="hold" nodeType="afterEffect">
                                  <p:stCondLst>
                                    <p:cond delay="0"/>
                                  </p:stCondLst>
                                  <p:childTnLst>
                                    <p:animEffect transition="out" filter="fade">
                                      <p:cBhvr>
                                        <p:cTn id="113" dur="500" tmFilter="0, 0; .2, .5; .8, .5; 1, 0"/>
                                        <p:tgtEl>
                                          <p:spTgt spid="17"/>
                                        </p:tgtEl>
                                      </p:cBhvr>
                                    </p:animEffect>
                                    <p:animScale>
                                      <p:cBhvr>
                                        <p:cTn id="114" dur="250" autoRev="1" fill="hold"/>
                                        <p:tgtEl>
                                          <p:spTgt spid="17"/>
                                        </p:tgtEl>
                                      </p:cBhvr>
                                      <p:by x="105000" y="105000"/>
                                    </p:animScale>
                                  </p:childTnLst>
                                </p:cTn>
                              </p:par>
                            </p:childTnLst>
                          </p:cTn>
                        </p:par>
                      </p:childTnLst>
                    </p:cTn>
                  </p:par>
                </p:childTnLst>
              </p:cTn>
              <p:nextCondLst>
                <p:cond evt="onClick" delay="0">
                  <p:tgtEl>
                    <p:spTgt spid="34"/>
                  </p:tgtEl>
                </p:cond>
              </p:nextCondLst>
            </p:seq>
          </p:childTnLst>
        </p:cTn>
      </p:par>
    </p:tnLst>
    <p:bldLst>
      <p:bldP spid="2"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3985946" y="443783"/>
            <a:ext cx="4239438" cy="2554545"/>
          </a:xfrm>
          <a:prstGeom prst="rect">
            <a:avLst/>
          </a:prstGeom>
          <a:solidFill>
            <a:schemeClr val="bg2">
              <a:lumMod val="90000"/>
            </a:schemeClr>
          </a:solidFill>
        </p:spPr>
        <p:txBody>
          <a:bodyPr wrap="square" rtlCol="0">
            <a:spAutoFit/>
          </a:bodyPr>
          <a:lstStyle/>
          <a:p>
            <a:r>
              <a:rPr lang="en-US" sz="3200" smtClean="0">
                <a:solidFill>
                  <a:sysClr val="windowText" lastClr="000000"/>
                </a:solidFill>
                <a:latin typeface="Times New Roman" panose="02020603050405020304" charset="0"/>
                <a:cs typeface="Times New Roman" panose="02020603050405020304" charset="0"/>
              </a:rPr>
              <a:t>Nhỏ </a:t>
            </a:r>
            <a:r>
              <a:rPr lang="en-US" sz="3200" dirty="0">
                <a:solidFill>
                  <a:sysClr val="windowText" lastClr="000000"/>
                </a:solidFill>
                <a:latin typeface="Times New Roman" panose="02020603050405020304" charset="0"/>
                <a:cs typeface="Times New Roman" panose="02020603050405020304" charset="0"/>
              </a:rPr>
              <a:t>hơn hạt thóc</a:t>
            </a:r>
          </a:p>
          <a:p>
            <a:r>
              <a:rPr lang="en-US" sz="3200" dirty="0">
                <a:solidFill>
                  <a:sysClr val="windowText" lastClr="000000"/>
                </a:solidFill>
                <a:latin typeface="Times New Roman" panose="02020603050405020304" charset="0"/>
                <a:cs typeface="Times New Roman" panose="02020603050405020304" charset="0"/>
              </a:rPr>
              <a:t>Trong ngọc trắng ngà</a:t>
            </a:r>
          </a:p>
          <a:p>
            <a:r>
              <a:rPr lang="en-US" sz="3200" dirty="0">
                <a:solidFill>
                  <a:sysClr val="windowText" lastClr="000000"/>
                </a:solidFill>
                <a:latin typeface="Times New Roman" panose="02020603050405020304" charset="0"/>
                <a:cs typeface="Times New Roman" panose="02020603050405020304" charset="0"/>
              </a:rPr>
              <a:t>Khắp muôn vạn </a:t>
            </a:r>
            <a:r>
              <a:rPr lang="en-US" sz="3200">
                <a:solidFill>
                  <a:sysClr val="windowText" lastClr="000000"/>
                </a:solidFill>
                <a:latin typeface="Times New Roman" panose="02020603050405020304" charset="0"/>
                <a:cs typeface="Times New Roman" panose="02020603050405020304" charset="0"/>
              </a:rPr>
              <a:t>nhà</a:t>
            </a:r>
            <a:r>
              <a:rPr lang="en-US" sz="3200" smtClean="0">
                <a:solidFill>
                  <a:sysClr val="windowText" lastClr="000000"/>
                </a:solidFill>
                <a:latin typeface="Times New Roman" panose="02020603050405020304" charset="0"/>
                <a:cs typeface="Times New Roman" panose="02020603050405020304" charset="0"/>
              </a:rPr>
              <a:t>,</a:t>
            </a:r>
          </a:p>
          <a:p>
            <a:r>
              <a:rPr lang="en-US" sz="3200" smtClean="0">
                <a:solidFill>
                  <a:sysClr val="windowText" lastClr="000000"/>
                </a:solidFill>
                <a:latin typeface="Times New Roman" panose="02020603050405020304" charset="0"/>
                <a:cs typeface="Times New Roman" panose="02020603050405020304" charset="0"/>
              </a:rPr>
              <a:t> </a:t>
            </a:r>
            <a:r>
              <a:rPr lang="en-US" sz="3200" dirty="0">
                <a:solidFill>
                  <a:sysClr val="windowText" lastClr="000000"/>
                </a:solidFill>
                <a:latin typeface="Times New Roman" panose="02020603050405020304" charset="0"/>
                <a:cs typeface="Times New Roman" panose="02020603050405020304" charset="0"/>
              </a:rPr>
              <a:t>Ai ai cũng có</a:t>
            </a:r>
          </a:p>
          <a:p>
            <a:pPr algn="ctr"/>
            <a:r>
              <a:rPr lang="en-US" sz="3200" dirty="0">
                <a:solidFill>
                  <a:sysClr val="windowText" lastClr="000000"/>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3661560" y="406503"/>
            <a:ext cx="4724925" cy="2554545"/>
          </a:xfrm>
          <a:prstGeom prst="rect">
            <a:avLst/>
          </a:prstGeom>
          <a:solidFill>
            <a:schemeClr val="bg2">
              <a:lumMod val="75000"/>
            </a:schemeClr>
          </a:solidFill>
        </p:spPr>
        <p:txBody>
          <a:bodyPr wrap="square" rtlCol="0">
            <a:spAutoFit/>
          </a:bodyPr>
          <a:lstStyle/>
          <a:p>
            <a:r>
              <a:rPr lang="en-US" sz="3200" smtClean="0">
                <a:solidFill>
                  <a:sysClr val="windowText" lastClr="000000"/>
                </a:solidFill>
                <a:latin typeface="Times New Roman" panose="02020603050405020304" charset="0"/>
                <a:cs typeface="Times New Roman" panose="02020603050405020304" charset="0"/>
              </a:rPr>
              <a:t>Có </a:t>
            </a:r>
            <a:r>
              <a:rPr lang="en-US" sz="3200" dirty="0">
                <a:solidFill>
                  <a:sysClr val="windowText" lastClr="000000"/>
                </a:solidFill>
                <a:latin typeface="Times New Roman" panose="02020603050405020304" charset="0"/>
                <a:cs typeface="Times New Roman" panose="02020603050405020304" charset="0"/>
              </a:rPr>
              <a:t>cánh, không biết bay</a:t>
            </a:r>
          </a:p>
          <a:p>
            <a:r>
              <a:rPr lang="en-US" sz="3200" dirty="0">
                <a:solidFill>
                  <a:sysClr val="windowText" lastClr="000000"/>
                </a:solidFill>
                <a:latin typeface="Times New Roman" panose="02020603050405020304" charset="0"/>
                <a:cs typeface="Times New Roman" panose="02020603050405020304" charset="0"/>
              </a:rPr>
              <a:t>Chỉ quay như chong chóng</a:t>
            </a:r>
          </a:p>
          <a:p>
            <a:r>
              <a:rPr lang="en-US" sz="3200" dirty="0">
                <a:solidFill>
                  <a:sysClr val="windowText" lastClr="000000"/>
                </a:solidFill>
                <a:latin typeface="Times New Roman" panose="02020603050405020304" charset="0"/>
                <a:cs typeface="Times New Roman" panose="02020603050405020304" charset="0"/>
              </a:rPr>
              <a:t>Làm gió xua cái nóng</a:t>
            </a:r>
          </a:p>
          <a:p>
            <a:r>
              <a:rPr lang="en-US" sz="3200" dirty="0">
                <a:solidFill>
                  <a:sysClr val="windowText" lastClr="000000"/>
                </a:solidFill>
                <a:latin typeface="Times New Roman" panose="02020603050405020304" charset="0"/>
                <a:cs typeface="Times New Roman" panose="02020603050405020304" charset="0"/>
              </a:rPr>
              <a:t>Mất điện là hết quay</a:t>
            </a:r>
            <a:r>
              <a:rPr lang="en-US" sz="3200">
                <a:solidFill>
                  <a:sysClr val="windowText" lastClr="000000"/>
                </a:solidFill>
                <a:latin typeface="Times New Roman" panose="02020603050405020304" charset="0"/>
                <a:cs typeface="Times New Roman" panose="02020603050405020304" charset="0"/>
              </a:rPr>
              <a:t>. </a:t>
            </a:r>
            <a:endParaRPr lang="en-US" sz="3200" smtClean="0">
              <a:solidFill>
                <a:sysClr val="windowText" lastClr="000000"/>
              </a:solidFill>
              <a:latin typeface="Times New Roman" panose="02020603050405020304" charset="0"/>
              <a:cs typeface="Times New Roman" panose="02020603050405020304" charset="0"/>
            </a:endParaRPr>
          </a:p>
          <a:p>
            <a:r>
              <a:rPr lang="en-US" sz="3200" smtClean="0">
                <a:solidFill>
                  <a:sysClr val="windowText" lastClr="000000"/>
                </a:solidFill>
                <a:latin typeface="Times New Roman" panose="02020603050405020304" charset="0"/>
                <a:cs typeface="Times New Roman" panose="02020603050405020304" charset="0"/>
              </a:rPr>
              <a:t>                           Là cái gì?</a:t>
            </a:r>
            <a:endParaRPr lang="en-US" sz="3200" dirty="0">
              <a:solidFill>
                <a:sysClr val="windowText" lastClr="000000"/>
              </a:solidFill>
              <a:latin typeface="Times New Roman" panose="02020603050405020304" charset="0"/>
              <a:cs typeface="Times New Roman" panose="02020603050405020304" charset="0"/>
            </a:endParaRP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4381642" y="409339"/>
            <a:ext cx="5628525" cy="2554545"/>
          </a:xfrm>
          <a:prstGeom prst="rect">
            <a:avLst/>
          </a:prstGeom>
          <a:solidFill>
            <a:schemeClr val="bg2">
              <a:lumMod val="75000"/>
            </a:schemeClr>
          </a:solidFill>
        </p:spPr>
        <p:txBody>
          <a:bodyPr wrap="square" rtlCol="0">
            <a:spAutoFit/>
          </a:bodyPr>
          <a:lstStyle/>
          <a:p>
            <a:r>
              <a:rPr lang="en-US" sz="3200" smtClean="0">
                <a:solidFill>
                  <a:sysClr val="windowText" lastClr="000000"/>
                </a:solidFill>
                <a:latin typeface="Times New Roman" panose="02020603050405020304" charset="0"/>
                <a:cs typeface="Times New Roman" panose="02020603050405020304" charset="0"/>
              </a:rPr>
              <a:t>Để </a:t>
            </a:r>
            <a:r>
              <a:rPr lang="en-US" sz="3200" dirty="0">
                <a:solidFill>
                  <a:sysClr val="windowText" lastClr="000000"/>
                </a:solidFill>
                <a:latin typeface="Times New Roman" panose="02020603050405020304" charset="0"/>
                <a:cs typeface="Times New Roman" panose="02020603050405020304" charset="0"/>
              </a:rPr>
              <a:t>nguội thì lỏng</a:t>
            </a:r>
          </a:p>
          <a:p>
            <a:r>
              <a:rPr lang="en-US" sz="3200" dirty="0">
                <a:solidFill>
                  <a:sysClr val="windowText" lastClr="000000"/>
                </a:solidFill>
                <a:latin typeface="Times New Roman" panose="02020603050405020304" charset="0"/>
                <a:cs typeface="Times New Roman" panose="02020603050405020304" charset="0"/>
              </a:rPr>
              <a:t>Đun nóng thì đông,</a:t>
            </a:r>
          </a:p>
          <a:p>
            <a:r>
              <a:rPr lang="en-US" sz="3200" dirty="0">
                <a:solidFill>
                  <a:sysClr val="windowText" lastClr="000000"/>
                </a:solidFill>
                <a:latin typeface="Times New Roman" panose="02020603050405020304" charset="0"/>
                <a:cs typeface="Times New Roman" panose="02020603050405020304" charset="0"/>
              </a:rPr>
              <a:t>Một bụng mà có hai lòng,</a:t>
            </a:r>
          </a:p>
          <a:p>
            <a:r>
              <a:rPr lang="en-US" sz="3200" dirty="0">
                <a:solidFill>
                  <a:sysClr val="windowText" lastClr="000000"/>
                </a:solidFill>
                <a:latin typeface="Times New Roman" panose="02020603050405020304" charset="0"/>
                <a:cs typeface="Times New Roman" panose="02020603050405020304" charset="0"/>
              </a:rPr>
              <a:t>Một thân mà có hai vùng </a:t>
            </a:r>
            <a:r>
              <a:rPr lang="en-US" sz="3200">
                <a:solidFill>
                  <a:sysClr val="windowText" lastClr="000000"/>
                </a:solidFill>
                <a:latin typeface="Times New Roman" panose="02020603050405020304" charset="0"/>
                <a:cs typeface="Times New Roman" panose="02020603050405020304" charset="0"/>
              </a:rPr>
              <a:t>nhỏ </a:t>
            </a:r>
            <a:r>
              <a:rPr lang="en-US" sz="3200" smtClean="0">
                <a:solidFill>
                  <a:sysClr val="windowText" lastClr="000000"/>
                </a:solidFill>
                <a:latin typeface="Times New Roman" panose="02020603050405020304" charset="0"/>
                <a:cs typeface="Times New Roman" panose="02020603050405020304" charset="0"/>
              </a:rPr>
              <a:t>to. </a:t>
            </a:r>
          </a:p>
          <a:p>
            <a:pPr algn="ctr"/>
            <a:r>
              <a:rPr lang="en-US" sz="3200" smtClean="0">
                <a:solidFill>
                  <a:sysClr val="windowText" lastClr="000000"/>
                </a:solidFill>
                <a:latin typeface="Times New Roman" panose="02020603050405020304" charset="0"/>
                <a:cs typeface="Times New Roman" panose="02020603050405020304" charset="0"/>
              </a:rPr>
              <a:t>- </a:t>
            </a:r>
            <a:r>
              <a:rPr lang="en-US" sz="3200" dirty="0">
                <a:solidFill>
                  <a:sysClr val="windowText" lastClr="000000"/>
                </a:solidFill>
                <a:latin typeface="Times New Roman" panose="02020603050405020304" charset="0"/>
                <a:cs typeface="Times New Roman" panose="02020603050405020304" charset="0"/>
              </a:rPr>
              <a:t>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Bát</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ăn</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cơm</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nồi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thìa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solidFill>
            <a:schemeClr val="bg2">
              <a:lumMod val="75000"/>
            </a:schemeClr>
          </a:solidFill>
        </p:spPr>
        <p:txBody>
          <a:bodyPr wrap="square" rtlCol="0">
            <a:spAutoFit/>
          </a:bodyPr>
          <a:lstStyle/>
          <a:p>
            <a:pPr lvl="0" algn="ctr"/>
            <a:r>
              <a:rPr lang="en-US" sz="3200" dirty="0" err="1">
                <a:solidFill>
                  <a:sysClr val="windowText" lastClr="000000"/>
                </a:solidFill>
                <a:latin typeface="Times New Roman" panose="02020603050405020304" pitchFamily="18" charset="0"/>
                <a:cs typeface="Times New Roman" panose="02020603050405020304" pitchFamily="18" charset="0"/>
              </a:rPr>
              <a:t>Tròn</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vành</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vạch</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trắng</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phau</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phau</a:t>
            </a:r>
            <a:r>
              <a:rPr lang="en-US" sz="3200" dirty="0">
                <a:solidFill>
                  <a:sysClr val="windowText" lastClr="000000"/>
                </a:solidFill>
                <a:latin typeface="Times New Roman" panose="02020603050405020304" pitchFamily="18" charset="0"/>
                <a:cs typeface="Times New Roman" panose="02020603050405020304" pitchFamily="18" charset="0"/>
              </a:rPr>
              <a:t>,</a:t>
            </a:r>
          </a:p>
          <a:p>
            <a:pPr lvl="0" algn="ctr"/>
            <a:r>
              <a:rPr lang="en-US" sz="3200" dirty="0" err="1">
                <a:solidFill>
                  <a:sysClr val="windowText" lastClr="000000"/>
                </a:solidFill>
                <a:latin typeface="Times New Roman" panose="02020603050405020304" pitchFamily="18" charset="0"/>
                <a:cs typeface="Times New Roman" panose="02020603050405020304" pitchFamily="18" charset="0"/>
              </a:rPr>
              <a:t>Ăn</a:t>
            </a:r>
            <a:r>
              <a:rPr lang="en-US" sz="3200" dirty="0">
                <a:solidFill>
                  <a:sysClr val="windowText" lastClr="000000"/>
                </a:solidFill>
                <a:latin typeface="Times New Roman" panose="02020603050405020304" pitchFamily="18" charset="0"/>
                <a:cs typeface="Times New Roman" panose="02020603050405020304" pitchFamily="18" charset="0"/>
              </a:rPr>
              <a:t> no </a:t>
            </a:r>
            <a:r>
              <a:rPr lang="en-US" sz="3200" dirty="0" err="1">
                <a:solidFill>
                  <a:sysClr val="windowText" lastClr="000000"/>
                </a:solidFill>
                <a:latin typeface="Times New Roman" panose="02020603050405020304" pitchFamily="18" charset="0"/>
                <a:cs typeface="Times New Roman" panose="02020603050405020304" pitchFamily="18" charset="0"/>
              </a:rPr>
              <a:t>tắm</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mát</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rủ</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nhau</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đi</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nằm</a:t>
            </a:r>
            <a:endParaRPr lang="en-US" sz="3200" dirty="0">
              <a:solidFill>
                <a:sysClr val="windowText" lastClr="000000"/>
              </a:solidFill>
              <a:latin typeface="Times New Roman" panose="02020603050405020304" pitchFamily="18" charset="0"/>
              <a:cs typeface="Times New Roman" panose="02020603050405020304" pitchFamily="18" charset="0"/>
            </a:endParaRPr>
          </a:p>
          <a:p>
            <a:pPr lvl="0" algn="ctr"/>
            <a:r>
              <a:rPr lang="en-US" sz="3200" dirty="0" err="1">
                <a:solidFill>
                  <a:sysClr val="windowText" lastClr="000000"/>
                </a:solidFill>
                <a:latin typeface="Times New Roman" panose="02020603050405020304" pitchFamily="18" charset="0"/>
                <a:cs typeface="Times New Roman" panose="02020603050405020304" pitchFamily="18" charset="0"/>
              </a:rPr>
              <a:t>Là</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cái</a:t>
            </a:r>
            <a:r>
              <a:rPr lang="en-US" sz="3200" dirty="0">
                <a:solidFill>
                  <a:sysClr val="windowText" lastClr="000000"/>
                </a:solidFill>
                <a:latin typeface="Times New Roman" panose="02020603050405020304" pitchFamily="18" charset="0"/>
                <a:cs typeface="Times New Roman" panose="02020603050405020304" pitchFamily="18" charset="0"/>
              </a:rPr>
              <a:t> </a:t>
            </a:r>
            <a:r>
              <a:rPr lang="en-US" sz="3200" dirty="0" err="1">
                <a:solidFill>
                  <a:sysClr val="windowText" lastClr="000000"/>
                </a:solidFill>
                <a:latin typeface="Times New Roman" panose="02020603050405020304" pitchFamily="18" charset="0"/>
                <a:cs typeface="Times New Roman" panose="02020603050405020304" pitchFamily="18" charset="0"/>
              </a:rPr>
              <a:t>gì</a:t>
            </a:r>
            <a:r>
              <a:rPr lang="en-US" sz="3200" dirty="0">
                <a:solidFill>
                  <a:sysClr val="windowText" lastClr="00000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838</Words>
  <Application>Microsoft Office PowerPoint</Application>
  <PresentationFormat>Widescreen</PresentationFormat>
  <Paragraphs>113</Paragraphs>
  <Slides>26</Slides>
  <Notes>10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Microsoft YaHei</vt:lpstr>
      <vt:lpstr>宋体</vt:lpstr>
      <vt:lpstr>Alex Brush</vt:lpstr>
      <vt:lpstr>Arial</vt:lpstr>
      <vt:lpstr>Calibri</vt:lpstr>
      <vt:lpstr>Calibri Light</vt:lpstr>
      <vt:lpstr>等线</vt:lpstr>
      <vt:lpstr>HP001 4 hàng</vt:lpstr>
      <vt:lpstr>HP001 5H</vt:lpstr>
      <vt:lpstr>iCiel Mijas</vt:lpstr>
      <vt:lpstr>Montserrat Alternates Black</vt:lpstr>
      <vt:lpstr>黑体</vt:lpstr>
      <vt:lpstr>Times New Roman</vt:lpstr>
      <vt:lpstr>字魂59号-创粗黑</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Abc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Windows User</cp:lastModifiedBy>
  <cp:revision>31</cp:revision>
  <dcterms:created xsi:type="dcterms:W3CDTF">2021-06-04T09:28:00Z</dcterms:created>
  <dcterms:modified xsi:type="dcterms:W3CDTF">2021-11-19T03:28:27Z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