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496" r:id="rId3"/>
    <p:sldId id="296" r:id="rId4"/>
    <p:sldId id="497" r:id="rId5"/>
    <p:sldId id="299" r:id="rId6"/>
    <p:sldId id="498" r:id="rId7"/>
    <p:sldId id="499" r:id="rId8"/>
    <p:sldId id="503" r:id="rId9"/>
    <p:sldId id="501" r:id="rId10"/>
    <p:sldId id="504" r:id="rId11"/>
    <p:sldId id="517" r:id="rId12"/>
    <p:sldId id="506" r:id="rId13"/>
    <p:sldId id="508" r:id="rId14"/>
    <p:sldId id="518" r:id="rId15"/>
    <p:sldId id="521" r:id="rId16"/>
    <p:sldId id="522" r:id="rId17"/>
    <p:sldId id="523" r:id="rId18"/>
    <p:sldId id="524" r:id="rId19"/>
    <p:sldId id="514" r:id="rId20"/>
    <p:sldId id="526" r:id="rId21"/>
    <p:sldId id="515" r:id="rId22"/>
    <p:sldId id="52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04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38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9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00758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26607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874084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81740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80384"/>
      </p:ext>
    </p:extLst>
  </p:cSld>
  <p:clrMapOvr>
    <a:masterClrMapping/>
  </p:clrMapOvr>
  <p:transition spd="med" advClick="0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9725"/>
      </p:ext>
    </p:extLst>
  </p:cSld>
  <p:clrMapOvr>
    <a:masterClrMapping/>
  </p:clrMapOvr>
  <p:transition spd="med" advClick="0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412838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2876"/>
      </p:ext>
    </p:extLst>
  </p:cSld>
  <p:clrMapOvr>
    <a:masterClrMapping/>
  </p:clrMapOvr>
  <p:transition spd="med" advClick="0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42204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09350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233498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87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11111"/>
          <a:stretch/>
        </p:blipFill>
        <p:spPr>
          <a:xfrm>
            <a:off x="2147454" y="1027906"/>
            <a:ext cx="8326581" cy="4264530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2221" r="4445" b="17776"/>
          <a:stretch>
            <a:fillRect/>
          </a:stretch>
        </p:blipFill>
        <p:spPr bwMode="auto">
          <a:xfrm>
            <a:off x="4527460" y="4613565"/>
            <a:ext cx="3209745" cy="242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2"/>
          <a:stretch>
            <a:fillRect/>
          </a:stretch>
        </p:blipFill>
        <p:spPr bwMode="auto">
          <a:xfrm>
            <a:off x="6208636" y="5015685"/>
            <a:ext cx="1387466" cy="147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482972" y="2190675"/>
            <a:ext cx="236978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 err="1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Tập</a:t>
            </a:r>
            <a:r>
              <a:rPr lang="en-US" sz="6000" b="0" cap="none" spc="0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viết</a:t>
            </a:r>
            <a:endParaRPr lang="en-US" sz="6000" b="0" cap="none" spc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10744" y="2611720"/>
            <a:ext cx="4621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Chữ</a:t>
            </a:r>
            <a:r>
              <a:rPr lang="en-US" sz="4800" dirty="0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hoa</a:t>
            </a:r>
            <a:r>
              <a:rPr lang="en-US" sz="4800" dirty="0" smtClean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G</a:t>
            </a:r>
            <a:endParaRPr lang="en-US" sz="4800" dirty="0">
              <a:solidFill>
                <a:srgbClr val="0070C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1516" y="275943"/>
            <a:ext cx="4599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8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mph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3911" y="429491"/>
            <a:ext cx="11358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dừng màn hình, viết 2 dòng chữ hoa G cỡ vừa ( theo mẫu).</a:t>
            </a:r>
          </a:p>
          <a:p>
            <a:r>
              <a:rPr lang="en-US" sz="3200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 lưu ý</a:t>
            </a:r>
            <a:r>
              <a:rPr lang="en-US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ra nháp thành thạo rồi viết vào vở tập viết nhé.)</a:t>
            </a:r>
            <a:endParaRPr lang="en-US" sz="32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" t="2264"/>
          <a:stretch/>
        </p:blipFill>
        <p:spPr>
          <a:xfrm>
            <a:off x="972456" y="1911927"/>
            <a:ext cx="10222015" cy="405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1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420"/>
            <a:ext cx="12192000" cy="5098474"/>
          </a:xfrm>
          <a:prstGeom prst="rect">
            <a:avLst/>
          </a:prstGeom>
        </p:spPr>
      </p:pic>
      <p:cxnSp>
        <p:nvCxnSpPr>
          <p:cNvPr id="42" name="Straight Connector 41"/>
          <p:cNvCxnSpPr/>
          <p:nvPr/>
        </p:nvCxnSpPr>
        <p:spPr>
          <a:xfrm>
            <a:off x="6317673" y="659476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/>
          <a:srcRect l="17481" b="19437"/>
          <a:stretch/>
        </p:blipFill>
        <p:spPr>
          <a:xfrm>
            <a:off x="7275947" y="2299296"/>
            <a:ext cx="4381821" cy="29763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49" y="2033167"/>
            <a:ext cx="7227598" cy="1518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256" y="3787493"/>
            <a:ext cx="6785436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5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9693"/>
          </a:xfrm>
        </p:spPr>
      </p:pic>
      <p:pic>
        <p:nvPicPr>
          <p:cNvPr id="3" name="y2mate.com - HƯỚNG DẪN VIẾT CHỮ HOA G  CỠ CHỮ 25 LY  KIẾN THỨC TIỂU HỌC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788166"/>
            <a:ext cx="11582400" cy="6069834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313267" y="163107"/>
            <a:ext cx="9066428" cy="738664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1575" b="1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Em hãy quan sát video hướng dẫn viết chữ hoa G cỡ nhỏ.</a:t>
            </a:r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74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9220" y="1274619"/>
            <a:ext cx="11358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dừng màn hình, viết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dòng chữ hoa G cỡ nhỏ (theo mẫu).</a:t>
            </a:r>
          </a:p>
          <a:p>
            <a:r>
              <a:rPr lang="en-US" sz="3200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 lưu ý</a:t>
            </a:r>
            <a:r>
              <a:rPr lang="en-US" sz="3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ra nháp thành thạo rồi viết vào vở tập viết nhé.)</a:t>
            </a:r>
            <a:endParaRPr lang="en-US" sz="32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9"/>
          <a:stretch/>
        </p:blipFill>
        <p:spPr>
          <a:xfrm>
            <a:off x="609600" y="3103419"/>
            <a:ext cx="10809183" cy="193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6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11158" y="287835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UTM Cookies" panose="020406030505060202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UTM Cookies" panose="020406030505060202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601773" y="3346062"/>
            <a:ext cx="81597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 chữ nào cao 2,5 ô li?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c. Những chữ cái nào cao 2</a:t>
            </a:r>
            <a:r>
              <a:rPr lang="en-US" sz="280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ô li ?</a:t>
            </a:r>
            <a:endParaRPr lang="vi-VN" sz="2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sz="280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 chữ cái nào cao 1,5 ô li ?</a:t>
            </a:r>
            <a:endParaRPr lang="vi-VN" sz="2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e. Những chữ cái nào cao 1 ô li ?</a:t>
            </a:r>
            <a:endParaRPr lang="vi-VN" sz="2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5973545" y="5203738"/>
            <a:ext cx="815976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UTM Avo" panose="02040603050506020204" pitchFamily="18" charset="0"/>
                <a:sym typeface="Wingdings" panose="05000000000000000000" pitchFamily="2" charset="2"/>
              </a:rPr>
              <a:t>Chữ </a:t>
            </a:r>
            <a:r>
              <a:rPr lang="en-US" sz="2800">
                <a:latin typeface="HP001 5H" panose="020B0603050302020204" pitchFamily="34" charset="0"/>
                <a:cs typeface="HP001 5H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5973545" y="3412766"/>
            <a:ext cx="2685545" cy="660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smtClean="0">
                <a:latin typeface="UTM Avo" panose="02040603050506020204" pitchFamily="18" charset="0"/>
                <a:sym typeface="Wingdings" panose="05000000000000000000" pitchFamily="2" charset="2"/>
              </a:rPr>
              <a:t>Chữ </a:t>
            </a:r>
            <a:r>
              <a:rPr lang="en-US" sz="2800" smtClean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5973545" y="4000999"/>
            <a:ext cx="8159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smtClean="0">
                <a:latin typeface="UTM Avo" panose="02040603050506020204" pitchFamily="18" charset="0"/>
              </a:rPr>
              <a:t>Chữ </a:t>
            </a:r>
            <a:r>
              <a:rPr lang="en-US" sz="2800" smtClean="0">
                <a:solidFill>
                  <a:srgbClr val="FF0000"/>
                </a:solidFill>
                <a:latin typeface="UTM Avo" panose="02040603050506020204" pitchFamily="18" charset="0"/>
              </a:rPr>
              <a:t>G, h, g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5973545" y="5888541"/>
            <a:ext cx="8159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â, ư, c, i,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e, n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m, 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5973545" y="4631639"/>
            <a:ext cx="8159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smtClean="0">
                <a:latin typeface="UTM Avo" panose="02040603050506020204" pitchFamily="18" charset="0"/>
              </a:rPr>
              <a:t>Chữ </a:t>
            </a:r>
            <a:r>
              <a:rPr lang="en-US" sz="2800" smtClean="0">
                <a:solidFill>
                  <a:srgbClr val="FF0000"/>
                </a:solidFill>
                <a:latin typeface="UTM Avo" panose="02040603050506020204" pitchFamily="18" charset="0"/>
              </a:rPr>
              <a:t>đ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4243"/>
            <a:ext cx="1200406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0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4" grpId="0" uiExpand="1"/>
      <p:bldP spid="15" grpId="0"/>
      <p:bldP spid="16" grpId="0" uiExpand="1"/>
      <p:bldP spid="17" grpId="0" uiExpand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68307" y="207010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UTM Cookies" panose="020406030505060202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UTM Cookies" panose="020406030505060202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66" y="1447394"/>
            <a:ext cx="11370124" cy="16411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C876170-DDE8-4115-A142-4F9DDF7BB327}"/>
              </a:ext>
            </a:extLst>
          </p:cNvPr>
          <p:cNvSpPr txBox="1"/>
          <p:nvPr/>
        </p:nvSpPr>
        <p:spPr>
          <a:xfrm>
            <a:off x="4689990" y="4354764"/>
            <a:ext cx="3118677" cy="819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altLang="en-US" sz="3151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151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2222691" y="5085293"/>
            <a:ext cx="6292195" cy="41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Khoảng cách giữa các chữ là bao nhiêu?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221797" y="5560753"/>
            <a:ext cx="92846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Khoảng cách giữa các chữ ghi tiếng là một chữ o.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2238656" y="3510601"/>
            <a:ext cx="7200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Các dấu thanh đặt ở những vị trí nào?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2222691" y="4255013"/>
            <a:ext cx="9969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Các dấu thanh đặt ở trên/ dưới âm chính của tiếng.</a:t>
            </a:r>
          </a:p>
        </p:txBody>
      </p:sp>
    </p:spTree>
    <p:extLst>
      <p:ext uri="{BB962C8B-B14F-4D97-AF65-F5344CB8AC3E}">
        <p14:creationId xmlns:p14="http://schemas.microsoft.com/office/powerpoint/2010/main" val="387570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82375" y="160368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UTM Cookies" panose="020406030505060202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UTM Cookies" panose="020406030505060202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07" y="1261268"/>
            <a:ext cx="11385323" cy="15553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C876170-DDE8-4115-A142-4F9DDF7BB327}"/>
              </a:ext>
            </a:extLst>
          </p:cNvPr>
          <p:cNvSpPr txBox="1"/>
          <p:nvPr/>
        </p:nvSpPr>
        <p:spPr>
          <a:xfrm>
            <a:off x="4689990" y="4354764"/>
            <a:ext cx="3118677" cy="819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altLang="en-US" sz="3151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151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1266088" y="3356468"/>
            <a:ext cx="7200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Ý nghĩa của câu tục ngữ là gì?</a:t>
            </a:r>
            <a:endParaRPr lang="en-US" altLang="en-US" sz="32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1111344" y="3995723"/>
            <a:ext cx="9969309" cy="257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Nghĩa đen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: mực có màu đen, nên dễ khiến cho những vật tiếp xúc cũng bị nhuộm màu đen; ngược lại, đèn sáng nên những thứ xung quanh đèn cũng được chiếu sáng. </a:t>
            </a:r>
            <a:endParaRPr lang="en-US" sz="2800" i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2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 </a:t>
            </a:r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: nếu ở gần môi trường xấu, những người xấu (làm những việc xấu) thì ta có thể bị ảnh hưởng xấu; ngược lại, nếu ở gần những người tốt (làm những việc tốt) thì ta cũng học được những điều tốt đẹp. </a:t>
            </a:r>
            <a:endParaRPr lang="en-US" alt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04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641835" y="420811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FF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Tư thế ngồi viết</a:t>
            </a:r>
            <a:endParaRPr lang="en-US" sz="4800" dirty="0">
              <a:solidFill>
                <a:srgbClr val="FFFF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835" y="1741246"/>
            <a:ext cx="4890753" cy="440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6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63236"/>
            <a:ext cx="12191999" cy="6608618"/>
            <a:chOff x="0" y="263236"/>
            <a:chExt cx="12191999" cy="6608618"/>
          </a:xfrm>
        </p:grpSpPr>
        <p:sp>
          <p:nvSpPr>
            <p:cNvPr id="6" name="Rectangle 5"/>
            <p:cNvSpPr/>
            <p:nvPr/>
          </p:nvSpPr>
          <p:spPr>
            <a:xfrm>
              <a:off x="0" y="4304500"/>
              <a:ext cx="12191999" cy="2567354"/>
            </a:xfrm>
            <a:custGeom>
              <a:avLst/>
              <a:gdLst>
                <a:gd name="connsiteX0" fmla="*/ 0 w 12191999"/>
                <a:gd name="connsiteY0" fmla="*/ 0 h 2202873"/>
                <a:gd name="connsiteX1" fmla="*/ 12191999 w 12191999"/>
                <a:gd name="connsiteY1" fmla="*/ 0 h 2202873"/>
                <a:gd name="connsiteX2" fmla="*/ 12191999 w 12191999"/>
                <a:gd name="connsiteY2" fmla="*/ 2202873 h 2202873"/>
                <a:gd name="connsiteX3" fmla="*/ 0 w 12191999"/>
                <a:gd name="connsiteY3" fmla="*/ 2202873 h 2202873"/>
                <a:gd name="connsiteX4" fmla="*/ 0 w 12191999"/>
                <a:gd name="connsiteY4" fmla="*/ 0 h 2202873"/>
                <a:gd name="connsiteX0" fmla="*/ 0 w 12191999"/>
                <a:gd name="connsiteY0" fmla="*/ 30373 h 2233246"/>
                <a:gd name="connsiteX1" fmla="*/ 4026877 w 12191999"/>
                <a:gd name="connsiteY1" fmla="*/ 0 h 2233246"/>
                <a:gd name="connsiteX2" fmla="*/ 12191999 w 12191999"/>
                <a:gd name="connsiteY2" fmla="*/ 30373 h 2233246"/>
                <a:gd name="connsiteX3" fmla="*/ 12191999 w 12191999"/>
                <a:gd name="connsiteY3" fmla="*/ 2233246 h 2233246"/>
                <a:gd name="connsiteX4" fmla="*/ 0 w 12191999"/>
                <a:gd name="connsiteY4" fmla="*/ 2233246 h 2233246"/>
                <a:gd name="connsiteX5" fmla="*/ 0 w 12191999"/>
                <a:gd name="connsiteY5" fmla="*/ 30373 h 2233246"/>
                <a:gd name="connsiteX0" fmla="*/ 0 w 12191999"/>
                <a:gd name="connsiteY0" fmla="*/ 364481 h 2567354"/>
                <a:gd name="connsiteX1" fmla="*/ 4079631 w 12191999"/>
                <a:gd name="connsiteY1" fmla="*/ 0 h 2567354"/>
                <a:gd name="connsiteX2" fmla="*/ 12191999 w 12191999"/>
                <a:gd name="connsiteY2" fmla="*/ 364481 h 2567354"/>
                <a:gd name="connsiteX3" fmla="*/ 12191999 w 12191999"/>
                <a:gd name="connsiteY3" fmla="*/ 2567354 h 2567354"/>
                <a:gd name="connsiteX4" fmla="*/ 0 w 12191999"/>
                <a:gd name="connsiteY4" fmla="*/ 2567354 h 2567354"/>
                <a:gd name="connsiteX5" fmla="*/ 0 w 12191999"/>
                <a:gd name="connsiteY5" fmla="*/ 364481 h 2567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2567354">
                  <a:moveTo>
                    <a:pt x="0" y="364481"/>
                  </a:moveTo>
                  <a:lnTo>
                    <a:pt x="4079631" y="0"/>
                  </a:lnTo>
                  <a:lnTo>
                    <a:pt x="12191999" y="364481"/>
                  </a:lnTo>
                  <a:lnTo>
                    <a:pt x="12191999" y="2567354"/>
                  </a:lnTo>
                  <a:lnTo>
                    <a:pt x="0" y="2567354"/>
                  </a:lnTo>
                  <a:lnTo>
                    <a:pt x="0" y="364481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" t="2232" r="3650" b="4665"/>
            <a:stretch>
              <a:fillRect/>
            </a:stretch>
          </p:blipFill>
          <p:spPr bwMode="auto">
            <a:xfrm>
              <a:off x="0" y="263236"/>
              <a:ext cx="4200450" cy="572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4278923" y="1596746"/>
            <a:ext cx="590362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THỰC HÀNH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95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rgbClr val="E5CD76"/>
            </a:gs>
            <a:gs pos="50000">
              <a:srgbClr val="FFC000"/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931948" y="343370"/>
            <a:ext cx="10218056" cy="40011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Em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luyện viết câu ứng dụng vào vở tập viết và hoàn thành </a:t>
            </a:r>
            <a:r>
              <a:rPr lang="en-US" altLang="en-US" sz="2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trang 18, 19 (theo mẫu)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nhé.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29" y="1042564"/>
            <a:ext cx="10058400" cy="552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26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172" y="2298989"/>
            <a:ext cx="7572375" cy="3268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Khởi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động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2448357" y="2266010"/>
            <a:ext cx="7572375" cy="16673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9600" smtClean="0">
                <a:solidFill>
                  <a:srgbClr val="FF0000"/>
                </a:solidFill>
              </a:rPr>
              <a:t>Khởi động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20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60618" y="0"/>
            <a:ext cx="480698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Vận</a:t>
            </a:r>
            <a:r>
              <a:rPr lang="en-US" sz="5400" b="1" cap="none" spc="0" dirty="0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dụng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1348" y="3429000"/>
            <a:ext cx="10283483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smtClean="0"/>
              <a:t>	Em hãy luyện viết chữ hoa G cho thật đẹp và đúng mẫu nhé.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2195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2444158" y="1771311"/>
            <a:ext cx="7616508" cy="2045708"/>
          </a:xfrm>
          <a:prstGeom prst="rect">
            <a:avLst/>
          </a:prstGeom>
          <a:noFill/>
        </p:spPr>
        <p:txBody>
          <a:bodyPr wrap="none" lIns="68580" tIns="34291" rIns="68580" bIns="34291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CHÚC CÁC CON </a:t>
            </a:r>
          </a:p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CHĂM NGOAN HỌC GIỎI</a:t>
            </a:r>
            <a:endParaRPr lang="en-US" sz="495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045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10203" y="8838"/>
            <a:ext cx="6571589" cy="124445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>
                <a:gd name="adj1" fmla="val 8670"/>
                <a:gd name="adj2" fmla="val -211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Chữ</a:t>
            </a:r>
            <a:r>
              <a:rPr lang="en-US" sz="4000" b="1" cap="none" spc="0" dirty="0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đẹp</a:t>
            </a:r>
            <a:r>
              <a:rPr lang="en-US" sz="4000" b="1" cap="none" spc="0" dirty="0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mà</a:t>
            </a:r>
            <a:r>
              <a:rPr lang="en-US" sz="4000" b="1" cap="none" spc="0" dirty="0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nết</a:t>
            </a:r>
            <a:r>
              <a:rPr lang="en-US" sz="4000" b="1" cap="none" spc="0" dirty="0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càng</a:t>
            </a:r>
            <a:r>
              <a:rPr lang="en-US" sz="4000" b="1" cap="none" spc="0" dirty="0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ngoan</a:t>
            </a:r>
            <a:endParaRPr lang="en-US" sz="4000" b="1" cap="none" spc="0" dirty="0">
              <a:ln/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6" name="y2mate.com - Chữ đẹp mà nết càng ngoan  Karaoke  HTKB MUSIC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1369147"/>
            <a:ext cx="12192001" cy="54888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609" y="513930"/>
            <a:ext cx="26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Hát</a:t>
            </a:r>
            <a:r>
              <a:rPr lang="en-US" sz="36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múa</a:t>
            </a:r>
            <a:r>
              <a:rPr lang="en-US" sz="36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  <a:endParaRPr lang="en-US" sz="36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9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978" y="24979"/>
            <a:ext cx="2429021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06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619" y="2300284"/>
            <a:ext cx="7572375" cy="166731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Khám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phá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33649" y="0"/>
            <a:ext cx="1458351" cy="1659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98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340" y="881862"/>
            <a:ext cx="3136254" cy="432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11739" y="842199"/>
            <a:ext cx="74863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 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0240" y="2930296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 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60696" y="3850099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8 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30240" y="3914544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02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340" y="881862"/>
            <a:ext cx="3136254" cy="470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11739" y="842199"/>
            <a:ext cx="77380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 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9707" y="4249075"/>
            <a:ext cx="21451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6 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30240" y="3145103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053881" y="3209548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3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340" y="895930"/>
            <a:ext cx="3136254" cy="470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68191" y="818093"/>
            <a:ext cx="59907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19864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0240" y="3057854"/>
            <a:ext cx="2097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3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02213" y="4009018"/>
            <a:ext cx="19559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02213" y="2178884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ình Chữ nhật 91"/>
          <p:cNvSpPr>
            <a:spLocks noChangeArrowheads="1"/>
          </p:cNvSpPr>
          <p:nvPr/>
        </p:nvSpPr>
        <p:spPr bwMode="auto">
          <a:xfrm>
            <a:off x="2657067" y="2923917"/>
            <a:ext cx="6943324" cy="20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cong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cong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nối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liền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vòng</a:t>
            </a:r>
            <a:r>
              <a:rPr lang="en-US" altLang="en-US" sz="360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smtClean="0">
                <a:solidFill>
                  <a:srgbClr val="6600CC"/>
                </a:solidFill>
                <a:latin typeface="Times New Roman" panose="02020603050405020304" pitchFamily="18" charset="0"/>
              </a:rPr>
              <a:t>xoắn.  </a:t>
            </a:r>
            <a:endParaRPr lang="en-US" altLang="en-US" sz="3600" dirty="0" smtClean="0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Hình Chữ nhật 91"/>
          <p:cNvSpPr>
            <a:spLocks noChangeArrowheads="1"/>
          </p:cNvSpPr>
          <p:nvPr/>
        </p:nvSpPr>
        <p:spPr bwMode="auto">
          <a:xfrm>
            <a:off x="2657067" y="4891804"/>
            <a:ext cx="6943324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khuyết</a:t>
            </a:r>
            <a:r>
              <a:rPr lang="en-US" altLang="en-US" sz="360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smtClean="0">
                <a:solidFill>
                  <a:srgbClr val="6600CC"/>
                </a:solidFill>
                <a:latin typeface="Times New Roman" panose="02020603050405020304" pitchFamily="18" charset="0"/>
              </a:rPr>
              <a:t>dưới.</a:t>
            </a:r>
            <a:endParaRPr lang="en-US" altLang="en-US" sz="3600" dirty="0" smtClean="0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78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8" grpId="1"/>
      <p:bldP spid="9" grpId="0"/>
      <p:bldP spid="9" grpId="1"/>
      <p:bldP spid="10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</p:spPr>
      </p:pic>
      <p:pic>
        <p:nvPicPr>
          <p:cNvPr id="5" name="Picture 114" descr="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381" y="141263"/>
            <a:ext cx="2743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5" descr="c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0338"/>
            <a:ext cx="2286000" cy="275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94457" y="4135813"/>
            <a:ext cx="92416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94457" y="5089804"/>
            <a:ext cx="84593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80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</p:spPr>
      </p:pic>
      <p:pic>
        <p:nvPicPr>
          <p:cNvPr id="3" name="y2mate.com - Hướng dẫn viết chữ G hoa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7820" y="0"/>
            <a:ext cx="8049490" cy="64008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124690" y="0"/>
            <a:ext cx="3893130" cy="3713019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i="1">
                <a:solidFill>
                  <a:schemeClr val="tx1"/>
                </a:solidFill>
                <a:latin typeface="Times New Roman" panose="02020603050405020304" pitchFamily="18" charset="0"/>
              </a:rPr>
              <a:t>Em hãy quan sát và lắng nghe hướng dẫn viết chữ hoa G cỡ vừa.</a:t>
            </a:r>
          </a:p>
        </p:txBody>
      </p:sp>
    </p:spTree>
    <p:extLst>
      <p:ext uri="{BB962C8B-B14F-4D97-AF65-F5344CB8AC3E}">
        <p14:creationId xmlns:p14="http://schemas.microsoft.com/office/powerpoint/2010/main" val="19826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540</Words>
  <Application>Microsoft Office PowerPoint</Application>
  <PresentationFormat>Widescreen</PresentationFormat>
  <Paragraphs>63</Paragraphs>
  <Slides>21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微软雅黑</vt:lpstr>
      <vt:lpstr>SimSun</vt:lpstr>
      <vt:lpstr>Arial</vt:lpstr>
      <vt:lpstr>Arial-Rounded</vt:lpstr>
      <vt:lpstr>Calibri</vt:lpstr>
      <vt:lpstr>等线</vt:lpstr>
      <vt:lpstr>等线 Light</vt:lpstr>
      <vt:lpstr>Gadugi</vt:lpstr>
      <vt:lpstr>HP001</vt:lpstr>
      <vt:lpstr>HP001 4 hàng</vt:lpstr>
      <vt:lpstr>HP001 5H</vt:lpstr>
      <vt:lpstr>Times New Roman</vt:lpstr>
      <vt:lpstr>UTM Avo</vt:lpstr>
      <vt:lpstr>UTM Cookies</vt:lpstr>
      <vt:lpstr>Wingdings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80</cp:revision>
  <dcterms:created xsi:type="dcterms:W3CDTF">2021-06-19T03:09:12Z</dcterms:created>
  <dcterms:modified xsi:type="dcterms:W3CDTF">2021-10-26T02:57:33Z</dcterms:modified>
</cp:coreProperties>
</file>