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14" r:id="rId2"/>
  </p:sldMasterIdLst>
  <p:notesMasterIdLst>
    <p:notesMasterId r:id="rId23"/>
  </p:notesMasterIdLst>
  <p:sldIdLst>
    <p:sldId id="496" r:id="rId3"/>
    <p:sldId id="296" r:id="rId4"/>
    <p:sldId id="497" r:id="rId5"/>
    <p:sldId id="299" r:id="rId6"/>
    <p:sldId id="498" r:id="rId7"/>
    <p:sldId id="499" r:id="rId8"/>
    <p:sldId id="503" r:id="rId9"/>
    <p:sldId id="519" r:id="rId10"/>
    <p:sldId id="518" r:id="rId11"/>
    <p:sldId id="520" r:id="rId12"/>
    <p:sldId id="506" r:id="rId13"/>
    <p:sldId id="523" r:id="rId14"/>
    <p:sldId id="508" r:id="rId15"/>
    <p:sldId id="524" r:id="rId16"/>
    <p:sldId id="532" r:id="rId17"/>
    <p:sldId id="526" r:id="rId18"/>
    <p:sldId id="528" r:id="rId19"/>
    <p:sldId id="514" r:id="rId20"/>
    <p:sldId id="529" r:id="rId21"/>
    <p:sldId id="530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CCFF"/>
    <a:srgbClr val="00CC66"/>
    <a:srgbClr val="00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78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C68A1F-9C89-448C-AD9B-F84853DCD3B2}" type="datetimeFigureOut">
              <a:rPr lang="en-US" smtClean="0"/>
              <a:t>10/25/2021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AE5B29-53DE-441E-8300-A4E89A72FB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76921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7528E3-22CE-4E57-92DE-D1C0E0B3AB9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3045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AE5B29-53DE-441E-8300-A4E89A72FB3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23388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AE5B29-53DE-441E-8300-A4E89A72FB3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4605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AE5B29-53DE-441E-8300-A4E89A72FB3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67976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2021/10/25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12700758"/>
      </p:ext>
    </p:extLst>
  </p:cSld>
  <p:clrMapOvr>
    <a:masterClrMapping/>
  </p:clrMapOvr>
  <p:transition spd="med" advClick="0" advTm="4000">
    <p:pull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2021/10/25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0626607"/>
      </p:ext>
    </p:extLst>
  </p:cSld>
  <p:clrMapOvr>
    <a:masterClrMapping/>
  </p:clrMapOvr>
  <p:transition spd="med" advClick="0" advTm="4000">
    <p:pull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2021/10/25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20874084"/>
      </p:ext>
    </p:extLst>
  </p:cSld>
  <p:clrMapOvr>
    <a:masterClrMapping/>
  </p:clrMapOvr>
  <p:transition spd="med" advClick="0" advTm="4000">
    <p:pull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3800">
                <a:solidFill>
                  <a:srgbClr val="262626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5194" y="4352544"/>
            <a:ext cx="6801612" cy="1239894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10/25/2021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065834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10/25/2021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09812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3800">
                <a:solidFill>
                  <a:srgbClr val="262626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5194" y="4352465"/>
            <a:ext cx="6801612" cy="1265082"/>
          </a:xfrm>
        </p:spPr>
        <p:txBody>
          <a:bodyPr anchor="t" anchorCtr="1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10/25/2021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853677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81912" y="2638044"/>
            <a:ext cx="4271771" cy="310198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315" y="2638044"/>
            <a:ext cx="4270247" cy="310198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10/25/2021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989411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8343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83436" y="3143250"/>
            <a:ext cx="4270248" cy="2596776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8316" y="3143250"/>
            <a:ext cx="4253484" cy="2596776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33831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10/25/2021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870331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10/25/2021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629606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10/25/2021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918789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4672" y="2243828"/>
            <a:ext cx="4486656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6080" y="804672"/>
            <a:ext cx="4815840" cy="5248656"/>
          </a:xfrm>
        </p:spPr>
        <p:txBody>
          <a:bodyPr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6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10/25/2021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58414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2021/10/25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10881740"/>
      </p:ext>
    </p:extLst>
  </p:cSld>
  <p:clrMapOvr>
    <a:masterClrMapping/>
  </p:clrMapOvr>
  <p:transition spd="med" advClick="0" advTm="4000">
    <p:pull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60959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8523" y="2243828"/>
            <a:ext cx="4494998" cy="113464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9" y="0"/>
            <a:ext cx="6102097" cy="6858000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fld id="{89C1C773-6C50-47CB-B854-40F0C6CE8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10/25/2021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097220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10/25/2021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150200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3112" y="937260"/>
            <a:ext cx="1298608" cy="498348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31136" y="937260"/>
            <a:ext cx="6198489" cy="4983480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10/25/2021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432504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1_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/>
          <p:cNvSpPr/>
          <p:nvPr userDrawn="1"/>
        </p:nvSpPr>
        <p:spPr>
          <a:xfrm>
            <a:off x="415879" y="258924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16" name="Group 15"/>
          <p:cNvGrpSpPr/>
          <p:nvPr userDrawn="1"/>
        </p:nvGrpSpPr>
        <p:grpSpPr>
          <a:xfrm>
            <a:off x="392501" y="1789175"/>
            <a:ext cx="11409131" cy="4745840"/>
            <a:chOff x="220782" y="1331119"/>
            <a:chExt cx="6436810" cy="3602496"/>
          </a:xfrm>
        </p:grpSpPr>
        <p:sp>
          <p:nvSpPr>
            <p:cNvPr id="17" name="Freeform 16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8" name="Freeform 17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6" name="Group 5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7" name="Oval 6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8" name="Oval 7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9" name="Oval 8"/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3490812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2021/10/25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0180384"/>
      </p:ext>
    </p:extLst>
  </p:cSld>
  <p:clrMapOvr>
    <a:masterClrMapping/>
  </p:clrMapOvr>
  <p:transition spd="med" advClick="0" advTm="4000">
    <p:pull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2021/10/25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7879725"/>
      </p:ext>
    </p:extLst>
  </p:cSld>
  <p:clrMapOvr>
    <a:masterClrMapping/>
  </p:clrMapOvr>
  <p:transition spd="med" advClick="0" advTm="4000">
    <p:pull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2021/10/25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24412838"/>
      </p:ext>
    </p:extLst>
  </p:cSld>
  <p:clrMapOvr>
    <a:masterClrMapping/>
  </p:clrMapOvr>
  <p:transition spd="med" advClick="0" advTm="4000">
    <p:pull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2021/10/25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4462876"/>
      </p:ext>
    </p:extLst>
  </p:cSld>
  <p:clrMapOvr>
    <a:masterClrMapping/>
  </p:clrMapOvr>
  <p:transition spd="med" advClick="0" advTm="4000">
    <p:pull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2021/10/25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7442204"/>
      </p:ext>
    </p:extLst>
  </p:cSld>
  <p:clrMapOvr>
    <a:masterClrMapping/>
  </p:clrMapOvr>
  <p:transition spd="med" advClick="0" advTm="4000">
    <p:pull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2021/10/25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4309350"/>
      </p:ext>
    </p:extLst>
  </p:cSld>
  <p:clrMapOvr>
    <a:masterClrMapping/>
  </p:clrMapOvr>
  <p:transition spd="med" advClick="0" advTm="4000">
    <p:pull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2021/10/25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81233498"/>
      </p:ext>
    </p:extLst>
  </p:cSld>
  <p:clrMapOvr>
    <a:masterClrMapping/>
  </p:clrMapOvr>
  <p:transition spd="med" advClick="0" advTm="4000">
    <p:pull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E5B826-6809-49B3-9B4B-177D412235B0}" type="datetimeFigureOut">
              <a:rPr lang="zh-CN" altLang="en-US" smtClean="0"/>
              <a:t>2021/10/25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37590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med" advClick="0" advTm="4000">
    <p:pull/>
  </p:transition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black">
          <a:xfrm>
            <a:off x="2231136" y="964692"/>
            <a:ext cx="7729728" cy="1188720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31136" y="2638044"/>
            <a:ext cx="7729728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9CE5B826-6809-49B3-9B4B-177D412235B0}" type="datetimeFigureOut">
              <a:rPr lang="zh-CN" altLang="en-US" smtClean="0"/>
              <a:t>2021/10/25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</a:defRPr>
            </a:lvl1pPr>
          </a:lstStyle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621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  <p:sldLayoutId id="2147483726" r:id="rId12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800" kern="1200" cap="all" spc="200" baseline="0">
          <a:solidFill>
            <a:srgbClr val="262626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286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431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82775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3.png"/><Relationship Id="rId5" Type="http://schemas.openxmlformats.org/officeDocument/2006/relationships/image" Target="../media/image10.png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26.png"/><Relationship Id="rId4" Type="http://schemas.openxmlformats.org/officeDocument/2006/relationships/image" Target="../media/image25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2.xml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3.xml"/><Relationship Id="rId4" Type="http://schemas.openxmlformats.org/officeDocument/2006/relationships/image" Target="../media/image33.jp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microsoft.com/office/2007/relationships/hdphoto" Target="../media/hdphoto1.wdp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3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5.png"/><Relationship Id="rId5" Type="http://schemas.openxmlformats.org/officeDocument/2006/relationships/image" Target="../media/image10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7.png"/><Relationship Id="rId4" Type="http://schemas.openxmlformats.org/officeDocument/2006/relationships/image" Target="../media/image16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9.png"/><Relationship Id="rId4" Type="http://schemas.openxmlformats.org/officeDocument/2006/relationships/image" Target="../media/image1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31" y="-20782"/>
            <a:ext cx="12192001" cy="6878782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81" t="11111"/>
          <a:stretch/>
        </p:blipFill>
        <p:spPr>
          <a:xfrm>
            <a:off x="2147454" y="1027906"/>
            <a:ext cx="8326581" cy="4264530"/>
          </a:xfrm>
          <a:prstGeom prst="rect">
            <a:avLst/>
          </a:prstGeom>
        </p:spPr>
      </p:pic>
      <p:pic>
        <p:nvPicPr>
          <p:cNvPr id="6" name="Picture 9"/>
          <p:cNvPicPr>
            <a:picLocks noChangeAspect="1"/>
          </p:cNvPicPr>
          <p:nvPr/>
        </p:nvPicPr>
        <p:blipFill>
          <a:blip r:embed="rId4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11" t="22221" r="4445" b="17776"/>
          <a:stretch>
            <a:fillRect/>
          </a:stretch>
        </p:blipFill>
        <p:spPr bwMode="auto">
          <a:xfrm>
            <a:off x="4527460" y="4613565"/>
            <a:ext cx="3209745" cy="2429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32"/>
          <a:stretch>
            <a:fillRect/>
          </a:stretch>
        </p:blipFill>
        <p:spPr bwMode="auto">
          <a:xfrm>
            <a:off x="6208636" y="5015685"/>
            <a:ext cx="1387466" cy="1476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3576748" y="2096757"/>
            <a:ext cx="2369789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000" b="0" cap="none" spc="0" dirty="0" err="1" smtClean="0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</a:rPr>
              <a:t>Tập</a:t>
            </a:r>
            <a:r>
              <a:rPr lang="en-US" sz="6000" b="0" cap="none" spc="0" dirty="0" smtClean="0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6000" b="0" cap="none" spc="0" dirty="0" err="1" smtClean="0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</a:rPr>
              <a:t>viết</a:t>
            </a:r>
            <a:endParaRPr lang="en-US" sz="6000" b="0" cap="none" spc="0" dirty="0">
              <a:ln w="0"/>
              <a:solidFill>
                <a:srgbClr val="7030A0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292644" y="3066253"/>
            <a:ext cx="46212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solidFill>
                  <a:srgbClr val="0070C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Chữ</a:t>
            </a:r>
            <a:r>
              <a:rPr lang="en-US" sz="3600" dirty="0" smtClean="0">
                <a:solidFill>
                  <a:srgbClr val="0070C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hoa</a:t>
            </a:r>
            <a:r>
              <a:rPr lang="en-US" sz="3600" dirty="0" smtClean="0">
                <a:solidFill>
                  <a:srgbClr val="0070C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4800" dirty="0" smtClean="0">
                <a:solidFill>
                  <a:srgbClr val="FF000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E-Ê</a:t>
            </a:r>
            <a:endParaRPr lang="en-US" sz="4800" dirty="0">
              <a:solidFill>
                <a:srgbClr val="FF0000"/>
              </a:solidFill>
              <a:latin typeface="HP001 5H" panose="020B0603050302020204" pitchFamily="34" charset="0"/>
              <a:cs typeface="HP001 5H" panose="020B06030503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071516" y="275943"/>
            <a:ext cx="45997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13: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lắm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730980" y="1784652"/>
            <a:ext cx="37822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 smtClean="0">
                <a:solidFill>
                  <a:srgbClr val="FFC00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Tiết</a:t>
            </a:r>
            <a:r>
              <a:rPr lang="en-US" sz="5400" dirty="0" smtClean="0">
                <a:solidFill>
                  <a:srgbClr val="FFC00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3</a:t>
            </a:r>
            <a:endParaRPr lang="en-US" sz="5400" dirty="0">
              <a:solidFill>
                <a:srgbClr val="FFC000"/>
              </a:solidFill>
              <a:latin typeface="HP001 5H" panose="020B0603050302020204" pitchFamily="34" charset="0"/>
              <a:cs typeface="HP001 5H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9880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mph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1"/>
      <p:bldP spid="10" grpId="0"/>
      <p:bldP spid="10" grpId="1"/>
      <p:bldP spid="1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0000">
              <a:srgbClr val="92D050"/>
            </a:gs>
            <a:gs pos="0">
              <a:schemeClr val="accent1">
                <a:lumMod val="5000"/>
                <a:lumOff val="9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68"/>
          <a:stretch/>
        </p:blipFill>
        <p:spPr>
          <a:xfrm>
            <a:off x="1576601" y="2264227"/>
            <a:ext cx="9192999" cy="329474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74057" y="609600"/>
            <a:ext cx="107550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 dừng màn hình, viết 1 dòng chữ hoa E và 1 dòng chữ hoa Ê cỡ vừa ( theo mẫu).</a:t>
            </a:r>
            <a:endParaRPr 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9779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8058"/>
            <a:ext cx="12192000" cy="3084348"/>
          </a:xfrm>
          <a:prstGeom prst="rect">
            <a:avLst/>
          </a:prstGeom>
        </p:spPr>
      </p:pic>
      <p:cxnSp>
        <p:nvCxnSpPr>
          <p:cNvPr id="42" name="Straight Connector 41"/>
          <p:cNvCxnSpPr/>
          <p:nvPr/>
        </p:nvCxnSpPr>
        <p:spPr>
          <a:xfrm>
            <a:off x="6317673" y="6594764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13283" t="23806" r="13130" b="24160"/>
          <a:stretch/>
        </p:blipFill>
        <p:spPr>
          <a:xfrm>
            <a:off x="5805713" y="2104569"/>
            <a:ext cx="1886858" cy="214811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65944" y="759108"/>
            <a:ext cx="3514056" cy="349357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4252" y="4704243"/>
            <a:ext cx="11857748" cy="96934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2584" y="5785011"/>
            <a:ext cx="12321084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6852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hu 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334000" y="0"/>
            <a:ext cx="6858000" cy="6858000"/>
          </a:xfrm>
          <a:prstGeom prst="rect">
            <a:avLst/>
          </a:prstGeom>
        </p:spPr>
      </p:pic>
      <p:sp>
        <p:nvSpPr>
          <p:cNvPr id="5" name="Text Box 10"/>
          <p:cNvSpPr txBox="1">
            <a:spLocks noChangeArrowheads="1"/>
          </p:cNvSpPr>
          <p:nvPr/>
        </p:nvSpPr>
        <p:spPr bwMode="auto">
          <a:xfrm>
            <a:off x="0" y="5550463"/>
            <a:ext cx="5334000" cy="1307537"/>
          </a:xfrm>
          <a:prstGeom prst="rect">
            <a:avLst/>
          </a:prstGeom>
          <a:ln/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50000"/>
              </a:spcBef>
            </a:pPr>
            <a:r>
              <a:rPr lang="en-US" altLang="en-US" sz="1575" b="1">
                <a:solidFill>
                  <a:srgbClr val="0000FF"/>
                </a:solidFill>
                <a:latin typeface="Times New Roman" panose="02020603050405020304" pitchFamily="18" charset="0"/>
              </a:rPr>
              <a:t>  </a:t>
            </a:r>
            <a:r>
              <a:rPr lang="en-US" altLang="en-US" sz="2800" b="1" smtClean="0">
                <a:solidFill>
                  <a:srgbClr val="0000FF"/>
                </a:solidFill>
                <a:latin typeface="Times New Roman" panose="02020603050405020304" pitchFamily="18" charset="0"/>
              </a:rPr>
              <a:t>Em hãy quan sát video hướng dẫn viết chữ hoa E cỡ nhỏ.</a:t>
            </a:r>
            <a:endParaRPr lang="en-US" altLang="en-US" sz="2800" b="1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9369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74451" y="1747430"/>
            <a:ext cx="2219325" cy="2124075"/>
          </a:xfrm>
          <a:prstGeom prst="rect">
            <a:avLst/>
          </a:prstGeom>
        </p:spPr>
      </p:pic>
      <p:pic>
        <p:nvPicPr>
          <p:cNvPr id="9" name="HƯỚNG DẪN VIẾT CHỮ HOA Ê - CỠ CHỮ 2,5 LY - -KIẾN THỨC TIỂU HỌC-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9600" y="1167645"/>
            <a:ext cx="7492867" cy="5407720"/>
          </a:xfrm>
          <a:prstGeom prst="rect">
            <a:avLst/>
          </a:prstGeom>
        </p:spPr>
      </p:pic>
      <p:sp>
        <p:nvSpPr>
          <p:cNvPr id="11" name="Text Box 10"/>
          <p:cNvSpPr txBox="1">
            <a:spLocks noChangeArrowheads="1"/>
          </p:cNvSpPr>
          <p:nvPr/>
        </p:nvSpPr>
        <p:spPr bwMode="auto">
          <a:xfrm>
            <a:off x="1340976" y="331190"/>
            <a:ext cx="9066428" cy="738664"/>
          </a:xfrm>
          <a:prstGeom prst="rect">
            <a:avLst/>
          </a:prstGeom>
          <a:ln/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50000"/>
              </a:spcBef>
            </a:pPr>
            <a:r>
              <a:rPr lang="en-US" altLang="en-US" sz="1575" b="1">
                <a:solidFill>
                  <a:srgbClr val="0000FF"/>
                </a:solidFill>
                <a:latin typeface="Times New Roman" panose="02020603050405020304" pitchFamily="18" charset="0"/>
              </a:rPr>
              <a:t>  </a:t>
            </a:r>
            <a:r>
              <a:rPr lang="en-US" altLang="en-US" sz="2800" b="1" smtClean="0">
                <a:solidFill>
                  <a:srgbClr val="0000FF"/>
                </a:solidFill>
                <a:latin typeface="Times New Roman" panose="02020603050405020304" pitchFamily="18" charset="0"/>
              </a:rPr>
              <a:t>Em hãy quan sát video hướng dẫn viết chữ hoa Ê cỡ nhỏ.</a:t>
            </a:r>
            <a:endParaRPr lang="en-US" altLang="en-US" sz="2800" b="1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1744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22514" y="197165"/>
            <a:ext cx="10972800" cy="141020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64"/>
          <a:stretch/>
        </p:blipFill>
        <p:spPr>
          <a:xfrm>
            <a:off x="1394519" y="2336800"/>
            <a:ext cx="9607310" cy="2569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8141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090CBE52-488B-43ED-B921-C6338D91C5E2}"/>
              </a:ext>
            </a:extLst>
          </p:cNvPr>
          <p:cNvSpPr txBox="1"/>
          <p:nvPr/>
        </p:nvSpPr>
        <p:spPr>
          <a:xfrm>
            <a:off x="3774891" y="655064"/>
            <a:ext cx="75916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>
                <a:solidFill>
                  <a:schemeClr val="bg1"/>
                </a:solidFill>
                <a:latin typeface="UTM Cookies" panose="02040603050506020204" pitchFamily="18" charset="0"/>
              </a:rPr>
              <a:t>VIẾT</a:t>
            </a:r>
            <a:r>
              <a:rPr lang="en-US" sz="4800">
                <a:solidFill>
                  <a:schemeClr val="bg1"/>
                </a:solidFill>
                <a:latin typeface="UTM Cookies" panose="02040603050506020204" pitchFamily="18" charset="0"/>
              </a:rPr>
              <a:t> CÂU</a:t>
            </a:r>
            <a:r>
              <a:rPr lang="vi-VN" sz="4800">
                <a:solidFill>
                  <a:schemeClr val="bg1"/>
                </a:solidFill>
                <a:latin typeface="UTM Cookies" panose="02040603050506020204" pitchFamily="18" charset="0"/>
              </a:rPr>
              <a:t> </a:t>
            </a:r>
            <a:r>
              <a:rPr lang="vi-VN" sz="4800" dirty="0">
                <a:solidFill>
                  <a:schemeClr val="bg1"/>
                </a:solidFill>
                <a:latin typeface="UTM Cookies" panose="02040603050506020204" pitchFamily="18" charset="0"/>
              </a:rPr>
              <a:t>ỨNG DỤNG</a:t>
            </a:r>
            <a:endParaRPr lang="en-US" sz="4800" dirty="0">
              <a:solidFill>
                <a:schemeClr val="bg1"/>
              </a:solidFill>
              <a:latin typeface="HP001" panose="020B0603050302020204" pitchFamily="34" charset="0"/>
              <a:ea typeface="HP001" panose="020B06030503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5A14ACB-BA2A-42D1-98F7-CA57672DDE68}"/>
              </a:ext>
            </a:extLst>
          </p:cNvPr>
          <p:cNvSpPr txBox="1"/>
          <p:nvPr/>
        </p:nvSpPr>
        <p:spPr>
          <a:xfrm>
            <a:off x="1488463" y="4069215"/>
            <a:ext cx="8159768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000" dirty="0">
                <a:latin typeface="UTM Avo" panose="02040603050506020204" pitchFamily="18" charset="0"/>
              </a:rPr>
              <a:t>a. </a:t>
            </a:r>
            <a:r>
              <a:rPr lang="en-US" sz="2000" dirty="0" err="1">
                <a:latin typeface="UTM Avo" panose="02040603050506020204" pitchFamily="18" charset="0"/>
              </a:rPr>
              <a:t>Chữ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cái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nào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được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viết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hoa</a:t>
            </a:r>
            <a:r>
              <a:rPr lang="en-US" sz="2000" dirty="0">
                <a:latin typeface="UTM Avo" panose="02040603050506020204" pitchFamily="18" charset="0"/>
              </a:rPr>
              <a:t>? </a:t>
            </a:r>
          </a:p>
          <a:p>
            <a:pPr algn="just">
              <a:lnSpc>
                <a:spcPct val="150000"/>
              </a:lnSpc>
            </a:pPr>
            <a:r>
              <a:rPr lang="vi-VN" sz="2000">
                <a:latin typeface="UTM Avo" panose="02040603050506020204" pitchFamily="18" charset="0"/>
              </a:rPr>
              <a:t>b. </a:t>
            </a:r>
            <a:r>
              <a:rPr lang="en-US" sz="2000">
                <a:latin typeface="UTM Avo" panose="02040603050506020204" pitchFamily="18" charset="0"/>
              </a:rPr>
              <a:t>Những chữ nào cao 2,5 ô li?</a:t>
            </a:r>
          </a:p>
          <a:p>
            <a:pPr algn="just">
              <a:lnSpc>
                <a:spcPct val="150000"/>
              </a:lnSpc>
            </a:pPr>
            <a:r>
              <a:rPr lang="en-US" sz="2000" smtClean="0">
                <a:latin typeface="UTM Avo" panose="02040603050506020204" pitchFamily="18" charset="0"/>
              </a:rPr>
              <a:t>c. </a:t>
            </a:r>
            <a:r>
              <a:rPr lang="en-US" sz="2000">
                <a:latin typeface="UTM Avo" panose="02040603050506020204" pitchFamily="18" charset="0"/>
              </a:rPr>
              <a:t>Những chữ cái nào cao 1,5 ô li ?</a:t>
            </a:r>
            <a:endParaRPr lang="vi-VN" sz="200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000">
                <a:latin typeface="UTM Avo" panose="02040603050506020204" pitchFamily="18" charset="0"/>
              </a:rPr>
              <a:t>e. Những chữ cái nào cao 1 ô li ?</a:t>
            </a:r>
            <a:endParaRPr lang="vi-VN" sz="200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endParaRPr lang="vi-VN" sz="2000" dirty="0">
              <a:latin typeface="UTM Avo" panose="020406030505060202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00E950B-C8BB-4935-91C5-B7A3E6C7EADE}"/>
              </a:ext>
            </a:extLst>
          </p:cNvPr>
          <p:cNvSpPr txBox="1"/>
          <p:nvPr/>
        </p:nvSpPr>
        <p:spPr>
          <a:xfrm>
            <a:off x="5568346" y="5074530"/>
            <a:ext cx="8159768" cy="5155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00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</a:t>
            </a:r>
            <a:r>
              <a:rPr lang="en-US" sz="200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2000">
                <a:latin typeface="UTM Avo" panose="02040603050506020204" pitchFamily="18" charset="0"/>
                <a:sym typeface="Wingdings" panose="05000000000000000000" pitchFamily="2" charset="2"/>
              </a:rPr>
              <a:t>Chữ </a:t>
            </a:r>
            <a:r>
              <a:rPr lang="en-US" sz="2000">
                <a:latin typeface="HP001 5H" panose="020B0603050302020204" pitchFamily="34" charset="0"/>
                <a:cs typeface="HP001 5H" panose="020B0603050302020204" pitchFamily="34" charset="0"/>
                <a:sym typeface="Wingdings" panose="05000000000000000000" pitchFamily="2" charset="2"/>
              </a:rPr>
              <a:t> </a:t>
            </a:r>
            <a:r>
              <a:rPr lang="en-US" sz="20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</a:t>
            </a:r>
            <a:endParaRPr lang="vi-VN" sz="2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1A12120-69C0-4ED1-8941-E290F22F507E}"/>
              </a:ext>
            </a:extLst>
          </p:cNvPr>
          <p:cNvSpPr txBox="1"/>
          <p:nvPr/>
        </p:nvSpPr>
        <p:spPr>
          <a:xfrm>
            <a:off x="5568346" y="4083018"/>
            <a:ext cx="1781184" cy="4983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0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</a:t>
            </a:r>
            <a:r>
              <a:rPr lang="en-US" sz="20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2000" err="1">
                <a:latin typeface="UTM Avo" panose="02040603050506020204" pitchFamily="18" charset="0"/>
                <a:sym typeface="Wingdings" panose="05000000000000000000" pitchFamily="2" charset="2"/>
              </a:rPr>
              <a:t>Chữ</a:t>
            </a:r>
            <a:r>
              <a:rPr lang="en-US" sz="2000">
                <a:latin typeface="UTM Avo" panose="02040603050506020204" pitchFamily="18" charset="0"/>
                <a:sym typeface="Wingdings" panose="05000000000000000000" pitchFamily="2" charset="2"/>
              </a:rPr>
              <a:t>  </a:t>
            </a:r>
            <a:r>
              <a:rPr lang="en-US" sz="20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E, C</a:t>
            </a:r>
            <a:endParaRPr lang="vi-VN" sz="2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72CBE13-D5C9-4C68-A64A-97B98D96ED0B}"/>
              </a:ext>
            </a:extLst>
          </p:cNvPr>
          <p:cNvSpPr txBox="1"/>
          <p:nvPr/>
        </p:nvSpPr>
        <p:spPr>
          <a:xfrm>
            <a:off x="5568346" y="4637016"/>
            <a:ext cx="8159768" cy="4983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00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 </a:t>
            </a:r>
            <a:r>
              <a:rPr lang="en-US" sz="2000" smtClean="0">
                <a:latin typeface="UTM Avo" panose="02040603050506020204" pitchFamily="18" charset="0"/>
              </a:rPr>
              <a:t>Chữ </a:t>
            </a:r>
            <a:r>
              <a:rPr lang="en-US" sz="2000" smtClean="0">
                <a:solidFill>
                  <a:srgbClr val="FF0000"/>
                </a:solidFill>
                <a:latin typeface="UTM Avo" panose="02040603050506020204" pitchFamily="18" charset="0"/>
              </a:rPr>
              <a:t>E, C, h, g, y</a:t>
            </a:r>
            <a:endParaRPr lang="vi-VN" sz="2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00E950B-C8BB-4935-91C5-B7A3E6C7EADE}"/>
              </a:ext>
            </a:extLst>
          </p:cNvPr>
          <p:cNvSpPr txBox="1"/>
          <p:nvPr/>
        </p:nvSpPr>
        <p:spPr>
          <a:xfrm>
            <a:off x="5568347" y="5511174"/>
            <a:ext cx="8159768" cy="4983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00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</a:t>
            </a:r>
            <a:r>
              <a:rPr lang="en-US" sz="200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Chữ  </a:t>
            </a:r>
            <a:r>
              <a:rPr lang="en-US" sz="20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i, </a:t>
            </a:r>
            <a:r>
              <a:rPr lang="en-US" sz="2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a</a:t>
            </a:r>
            <a:r>
              <a:rPr lang="en-US" sz="20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â, </a:t>
            </a:r>
            <a:r>
              <a:rPr lang="en-US" sz="2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o, c, m, </a:t>
            </a:r>
            <a:r>
              <a:rPr lang="en-US" sz="20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n, u, ư, ơ, ê</a:t>
            </a:r>
            <a:endParaRPr lang="vi-VN" sz="2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2185" t="2073" r="1121" b="3258"/>
          <a:stretch/>
        </p:blipFill>
        <p:spPr>
          <a:xfrm>
            <a:off x="3195259" y="1813977"/>
            <a:ext cx="5994401" cy="226904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385037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  <p:bldP spid="14" grpId="0" uiExpand="1"/>
      <p:bldP spid="18" grpId="0"/>
      <p:bldP spid="19" grpId="0"/>
      <p:bldP spid="22" grpId="0" uiExpan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090CBE52-488B-43ED-B921-C6338D91C5E2}"/>
              </a:ext>
            </a:extLst>
          </p:cNvPr>
          <p:cNvSpPr txBox="1"/>
          <p:nvPr/>
        </p:nvSpPr>
        <p:spPr>
          <a:xfrm>
            <a:off x="3774891" y="655064"/>
            <a:ext cx="75916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>
                <a:solidFill>
                  <a:schemeClr val="bg1"/>
                </a:solidFill>
                <a:latin typeface="UTM Cookies" panose="02040603050506020204" pitchFamily="18" charset="0"/>
              </a:rPr>
              <a:t>VIẾT</a:t>
            </a:r>
            <a:r>
              <a:rPr lang="en-US" sz="4800">
                <a:solidFill>
                  <a:schemeClr val="bg1"/>
                </a:solidFill>
                <a:latin typeface="UTM Cookies" panose="02040603050506020204" pitchFamily="18" charset="0"/>
              </a:rPr>
              <a:t> CÂU</a:t>
            </a:r>
            <a:r>
              <a:rPr lang="vi-VN" sz="4800">
                <a:solidFill>
                  <a:schemeClr val="bg1"/>
                </a:solidFill>
                <a:latin typeface="UTM Cookies" panose="02040603050506020204" pitchFamily="18" charset="0"/>
              </a:rPr>
              <a:t> </a:t>
            </a:r>
            <a:r>
              <a:rPr lang="vi-VN" sz="4800" dirty="0">
                <a:solidFill>
                  <a:schemeClr val="bg1"/>
                </a:solidFill>
                <a:latin typeface="UTM Cookies" panose="02040603050506020204" pitchFamily="18" charset="0"/>
              </a:rPr>
              <a:t>ỨNG DỤNG</a:t>
            </a:r>
            <a:endParaRPr lang="en-US" sz="4800" dirty="0">
              <a:solidFill>
                <a:schemeClr val="bg1"/>
              </a:solidFill>
              <a:latin typeface="HP001" panose="020B0603050302020204" pitchFamily="34" charset="0"/>
              <a:ea typeface="HP001" panose="020B06030503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C876170-DDE8-4115-A142-4F9DDF7BB327}"/>
              </a:ext>
            </a:extLst>
          </p:cNvPr>
          <p:cNvSpPr txBox="1"/>
          <p:nvPr/>
        </p:nvSpPr>
        <p:spPr>
          <a:xfrm>
            <a:off x="5646593" y="5255097"/>
            <a:ext cx="3118677" cy="8196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l-GR" altLang="en-US" sz="3151" b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endParaRPr lang="en-US" altLang="en-US" sz="3151" b="1" dirty="0">
              <a:solidFill>
                <a:srgbClr val="7030A0"/>
              </a:solidFill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021" y="423652"/>
            <a:ext cx="2526465" cy="1778839"/>
          </a:xfrm>
          <a:prstGeom prst="ellipse">
            <a:avLst/>
          </a:prstGeom>
        </p:spPr>
      </p:pic>
      <p:sp>
        <p:nvSpPr>
          <p:cNvPr id="18" name="Text Box 10"/>
          <p:cNvSpPr txBox="1">
            <a:spLocks noChangeArrowheads="1"/>
          </p:cNvSpPr>
          <p:nvPr/>
        </p:nvSpPr>
        <p:spPr bwMode="auto">
          <a:xfrm>
            <a:off x="3195259" y="5540421"/>
            <a:ext cx="6292195" cy="3347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75000"/>
              </a:lnSpc>
              <a:spcBef>
                <a:spcPct val="50000"/>
              </a:spcBef>
            </a:pPr>
            <a:r>
              <a:rPr lang="en-US" altLang="en-US" sz="2100" b="1">
                <a:solidFill>
                  <a:srgbClr val="0000FF"/>
                </a:solidFill>
                <a:latin typeface="Times New Roman" panose="02020603050405020304" pitchFamily="18" charset="0"/>
              </a:rPr>
              <a:t>Khoảng cách giữa các chữ là bao nhiêu?</a:t>
            </a:r>
          </a:p>
        </p:txBody>
      </p:sp>
      <p:sp>
        <p:nvSpPr>
          <p:cNvPr id="19" name="Text Box 10"/>
          <p:cNvSpPr txBox="1">
            <a:spLocks noChangeArrowheads="1"/>
          </p:cNvSpPr>
          <p:nvPr/>
        </p:nvSpPr>
        <p:spPr bwMode="auto">
          <a:xfrm>
            <a:off x="3193995" y="5907602"/>
            <a:ext cx="8023871" cy="577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50000"/>
              </a:spcBef>
            </a:pPr>
            <a:r>
              <a:rPr lang="en-US" altLang="en-US" sz="2100" b="1">
                <a:solidFill>
                  <a:srgbClr val="FF0000"/>
                </a:solidFill>
                <a:latin typeface="Times New Roman" panose="02020603050405020304" pitchFamily="18" charset="0"/>
              </a:rPr>
              <a:t>Khoảng cách giữa các chữ ghi tiếng là một chữ o.</a:t>
            </a:r>
          </a:p>
        </p:txBody>
      </p:sp>
      <p:sp>
        <p:nvSpPr>
          <p:cNvPr id="10" name="Text Box 10"/>
          <p:cNvSpPr txBox="1">
            <a:spLocks noChangeArrowheads="1"/>
          </p:cNvSpPr>
          <p:nvPr/>
        </p:nvSpPr>
        <p:spPr bwMode="auto">
          <a:xfrm>
            <a:off x="3195259" y="4410934"/>
            <a:ext cx="6292195" cy="3347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75000"/>
              </a:lnSpc>
              <a:spcBef>
                <a:spcPct val="50000"/>
              </a:spcBef>
            </a:pPr>
            <a:r>
              <a:rPr lang="en-US" altLang="en-US" sz="2100" b="1">
                <a:solidFill>
                  <a:srgbClr val="0000FF"/>
                </a:solidFill>
                <a:latin typeface="Times New Roman" panose="02020603050405020304" pitchFamily="18" charset="0"/>
              </a:rPr>
              <a:t>Các dấu thanh đặt ở những vị trí nào?</a:t>
            </a:r>
          </a:p>
        </p:txBody>
      </p:sp>
      <p:sp>
        <p:nvSpPr>
          <p:cNvPr id="11" name="Text Box 10"/>
          <p:cNvSpPr txBox="1">
            <a:spLocks noChangeArrowheads="1"/>
          </p:cNvSpPr>
          <p:nvPr/>
        </p:nvSpPr>
        <p:spPr bwMode="auto">
          <a:xfrm>
            <a:off x="3179294" y="4920390"/>
            <a:ext cx="6292195" cy="3347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75000"/>
              </a:lnSpc>
              <a:spcBef>
                <a:spcPct val="50000"/>
              </a:spcBef>
            </a:pPr>
            <a:r>
              <a:rPr lang="en-US" altLang="en-US" sz="2100" b="1">
                <a:solidFill>
                  <a:srgbClr val="FF0000"/>
                </a:solidFill>
                <a:latin typeface="Times New Roman" panose="02020603050405020304" pitchFamily="18" charset="0"/>
              </a:rPr>
              <a:t>Các dấu thanh đặt ở trên/ dưới âm chính của tiếng.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/>
          <a:srcRect l="2185" t="2073" r="1121" b="3258"/>
          <a:stretch/>
        </p:blipFill>
        <p:spPr>
          <a:xfrm>
            <a:off x="3195259" y="1813977"/>
            <a:ext cx="5994401" cy="226904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850356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10" grpId="0"/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090CBE52-488B-43ED-B921-C6338D91C5E2}"/>
              </a:ext>
            </a:extLst>
          </p:cNvPr>
          <p:cNvSpPr txBox="1"/>
          <p:nvPr/>
        </p:nvSpPr>
        <p:spPr>
          <a:xfrm>
            <a:off x="3774891" y="655065"/>
            <a:ext cx="75916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>
                <a:solidFill>
                  <a:schemeClr val="accent2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Tư thế ngồi viết</a:t>
            </a:r>
            <a:endParaRPr lang="en-US" sz="4800" dirty="0">
              <a:solidFill>
                <a:schemeClr val="accent2"/>
              </a:solidFill>
              <a:latin typeface="Gadugi" panose="020B0502040204020203" pitchFamily="34" charset="0"/>
              <a:ea typeface="Gadugi" panose="020B0502040204020203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0309" y="1842651"/>
            <a:ext cx="4890753" cy="440750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8474" y="405654"/>
            <a:ext cx="1737711" cy="1778839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687757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249382"/>
            <a:ext cx="12191999" cy="6608618"/>
            <a:chOff x="0" y="263236"/>
            <a:chExt cx="12191999" cy="6608618"/>
          </a:xfrm>
        </p:grpSpPr>
        <p:sp>
          <p:nvSpPr>
            <p:cNvPr id="6" name="Rectangle 5"/>
            <p:cNvSpPr/>
            <p:nvPr/>
          </p:nvSpPr>
          <p:spPr>
            <a:xfrm>
              <a:off x="0" y="4304500"/>
              <a:ext cx="12191999" cy="2567354"/>
            </a:xfrm>
            <a:custGeom>
              <a:avLst/>
              <a:gdLst>
                <a:gd name="connsiteX0" fmla="*/ 0 w 12191999"/>
                <a:gd name="connsiteY0" fmla="*/ 0 h 2202873"/>
                <a:gd name="connsiteX1" fmla="*/ 12191999 w 12191999"/>
                <a:gd name="connsiteY1" fmla="*/ 0 h 2202873"/>
                <a:gd name="connsiteX2" fmla="*/ 12191999 w 12191999"/>
                <a:gd name="connsiteY2" fmla="*/ 2202873 h 2202873"/>
                <a:gd name="connsiteX3" fmla="*/ 0 w 12191999"/>
                <a:gd name="connsiteY3" fmla="*/ 2202873 h 2202873"/>
                <a:gd name="connsiteX4" fmla="*/ 0 w 12191999"/>
                <a:gd name="connsiteY4" fmla="*/ 0 h 2202873"/>
                <a:gd name="connsiteX0" fmla="*/ 0 w 12191999"/>
                <a:gd name="connsiteY0" fmla="*/ 30373 h 2233246"/>
                <a:gd name="connsiteX1" fmla="*/ 4026877 w 12191999"/>
                <a:gd name="connsiteY1" fmla="*/ 0 h 2233246"/>
                <a:gd name="connsiteX2" fmla="*/ 12191999 w 12191999"/>
                <a:gd name="connsiteY2" fmla="*/ 30373 h 2233246"/>
                <a:gd name="connsiteX3" fmla="*/ 12191999 w 12191999"/>
                <a:gd name="connsiteY3" fmla="*/ 2233246 h 2233246"/>
                <a:gd name="connsiteX4" fmla="*/ 0 w 12191999"/>
                <a:gd name="connsiteY4" fmla="*/ 2233246 h 2233246"/>
                <a:gd name="connsiteX5" fmla="*/ 0 w 12191999"/>
                <a:gd name="connsiteY5" fmla="*/ 30373 h 2233246"/>
                <a:gd name="connsiteX0" fmla="*/ 0 w 12191999"/>
                <a:gd name="connsiteY0" fmla="*/ 364481 h 2567354"/>
                <a:gd name="connsiteX1" fmla="*/ 4079631 w 12191999"/>
                <a:gd name="connsiteY1" fmla="*/ 0 h 2567354"/>
                <a:gd name="connsiteX2" fmla="*/ 12191999 w 12191999"/>
                <a:gd name="connsiteY2" fmla="*/ 364481 h 2567354"/>
                <a:gd name="connsiteX3" fmla="*/ 12191999 w 12191999"/>
                <a:gd name="connsiteY3" fmla="*/ 2567354 h 2567354"/>
                <a:gd name="connsiteX4" fmla="*/ 0 w 12191999"/>
                <a:gd name="connsiteY4" fmla="*/ 2567354 h 2567354"/>
                <a:gd name="connsiteX5" fmla="*/ 0 w 12191999"/>
                <a:gd name="connsiteY5" fmla="*/ 364481 h 2567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1999" h="2567354">
                  <a:moveTo>
                    <a:pt x="0" y="364481"/>
                  </a:moveTo>
                  <a:lnTo>
                    <a:pt x="4079631" y="0"/>
                  </a:lnTo>
                  <a:lnTo>
                    <a:pt x="12191999" y="364481"/>
                  </a:lnTo>
                  <a:lnTo>
                    <a:pt x="12191999" y="2567354"/>
                  </a:lnTo>
                  <a:lnTo>
                    <a:pt x="0" y="2567354"/>
                  </a:lnTo>
                  <a:lnTo>
                    <a:pt x="0" y="364481"/>
                  </a:lnTo>
                  <a:close/>
                </a:path>
              </a:pathLst>
            </a:custGeom>
            <a:solidFill>
              <a:srgbClr val="00B050"/>
            </a:solidFill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9900"/>
                </a:solidFill>
              </a:endParaRPr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50" t="2232" r="3650" b="4665"/>
            <a:stretch>
              <a:fillRect/>
            </a:stretch>
          </p:blipFill>
          <p:spPr bwMode="auto">
            <a:xfrm>
              <a:off x="0" y="263236"/>
              <a:ext cx="4200450" cy="57272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7" name="Rectangle 6"/>
          <p:cNvSpPr/>
          <p:nvPr/>
        </p:nvSpPr>
        <p:spPr>
          <a:xfrm>
            <a:off x="5120752" y="993926"/>
            <a:ext cx="5903626" cy="2119084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Triangle">
              <a:avLst>
                <a:gd name="adj" fmla="val 33404"/>
              </a:avLst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 smtClean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THỰC HÀNH</a:t>
            </a:r>
            <a:endParaRPr lang="en-US" sz="5400" b="1" cap="none" spc="0" dirty="0">
              <a:ln/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19532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0"/>
          <p:cNvSpPr txBox="1">
            <a:spLocks noChangeArrowheads="1"/>
          </p:cNvSpPr>
          <p:nvPr/>
        </p:nvSpPr>
        <p:spPr bwMode="auto">
          <a:xfrm>
            <a:off x="1175658" y="160490"/>
            <a:ext cx="10218056" cy="830997"/>
          </a:xfrm>
          <a:prstGeom prst="rect">
            <a:avLst/>
          </a:prstGeom>
          <a:ln/>
          <a:ex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>
                <a:solidFill>
                  <a:srgbClr val="0000FF"/>
                </a:solidFill>
                <a:latin typeface="Times New Roman" panose="02020603050405020304" pitchFamily="18" charset="0"/>
              </a:rPr>
              <a:t>Em hãy luyện viết câu ứng dụng vào vở tập viết và hoàn thành </a:t>
            </a:r>
            <a:r>
              <a:rPr lang="en-US" altLang="en-US" sz="2400" b="1" smtClean="0">
                <a:solidFill>
                  <a:srgbClr val="0000FF"/>
                </a:solidFill>
                <a:latin typeface="Times New Roman" panose="02020603050405020304" pitchFamily="18" charset="0"/>
              </a:rPr>
              <a:t>trang 16, 17 (theo mẫu) </a:t>
            </a:r>
            <a:r>
              <a:rPr lang="en-US" altLang="en-US" sz="2400" b="1">
                <a:solidFill>
                  <a:srgbClr val="0000FF"/>
                </a:solidFill>
                <a:latin typeface="Times New Roman" panose="02020603050405020304" pitchFamily="18" charset="0"/>
              </a:rPr>
              <a:t>nhé.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613" y="1207805"/>
            <a:ext cx="10058400" cy="5527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42010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2D1403-B7AB-4440-A9B5-3E71737860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2063" y="3206337"/>
            <a:ext cx="4688774" cy="1270659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sz="9600" dirty="0" err="1">
                <a:solidFill>
                  <a:srgbClr val="FF0000"/>
                </a:solidFill>
              </a:rPr>
              <a:t>Khởi</a:t>
            </a:r>
            <a:r>
              <a:rPr lang="en-US" sz="9600" dirty="0">
                <a:solidFill>
                  <a:srgbClr val="FF0000"/>
                </a:solidFill>
              </a:rPr>
              <a:t> </a:t>
            </a:r>
            <a:r>
              <a:rPr lang="en-US" sz="9600" dirty="0" err="1">
                <a:solidFill>
                  <a:srgbClr val="FF0000"/>
                </a:solidFill>
              </a:rPr>
              <a:t>động</a:t>
            </a:r>
            <a:endParaRPr lang="en-US" sz="9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14206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F52E4E8-B5E7-4677-A96C-56C7E9EF7F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DDB786E-AACD-47A3-BA91-9A4A8DC7A014}"/>
              </a:ext>
            </a:extLst>
          </p:cNvPr>
          <p:cNvSpPr/>
          <p:nvPr/>
        </p:nvSpPr>
        <p:spPr>
          <a:xfrm>
            <a:off x="2444158" y="1771311"/>
            <a:ext cx="7616508" cy="2045708"/>
          </a:xfrm>
          <a:prstGeom prst="rect">
            <a:avLst/>
          </a:prstGeom>
          <a:noFill/>
        </p:spPr>
        <p:txBody>
          <a:bodyPr wrap="none" lIns="68580" tIns="34291" rIns="68580" bIns="34291" numCol="1">
            <a:prstTxWarp prst="textTriangle">
              <a:avLst>
                <a:gd name="adj" fmla="val 30003"/>
              </a:avLst>
            </a:prstTxWarp>
            <a:spAutoFit/>
          </a:bodyPr>
          <a:lstStyle/>
          <a:p>
            <a:pPr algn="ctr" defTabSz="685783"/>
            <a:r>
              <a:rPr lang="vi-VN" sz="495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Arial" panose="020B0604020202020204" pitchFamily="34" charset="0"/>
              </a:rPr>
              <a:t>CHÚC CÁC CON </a:t>
            </a:r>
          </a:p>
          <a:p>
            <a:pPr algn="ctr" defTabSz="685783"/>
            <a:r>
              <a:rPr lang="vi-VN" sz="495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Arial" panose="020B0604020202020204" pitchFamily="34" charset="0"/>
              </a:rPr>
              <a:t>CHĂM NGOAN HỌC GIỎI</a:t>
            </a:r>
            <a:endParaRPr lang="en-US" sz="4951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406719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810203" y="8838"/>
            <a:ext cx="6571589" cy="1244456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Wave2">
              <a:avLst>
                <a:gd name="adj1" fmla="val 8670"/>
                <a:gd name="adj2" fmla="val -211"/>
              </a:avLst>
            </a:prstTxWarp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4000" b="1" cap="none" spc="0" dirty="0" err="1" smtClean="0">
                <a:ln/>
                <a:solidFill>
                  <a:srgbClr val="FFC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Chữ</a:t>
            </a:r>
            <a:r>
              <a:rPr lang="en-US" sz="4000" b="1" cap="none" spc="0" dirty="0" smtClean="0">
                <a:ln/>
                <a:solidFill>
                  <a:srgbClr val="FFC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4000" b="1" cap="none" spc="0" dirty="0" err="1" smtClean="0">
                <a:ln/>
                <a:solidFill>
                  <a:srgbClr val="FFC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đẹp</a:t>
            </a:r>
            <a:r>
              <a:rPr lang="en-US" sz="4000" b="1" cap="none" spc="0" dirty="0" smtClean="0">
                <a:ln/>
                <a:solidFill>
                  <a:srgbClr val="FFC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4000" b="1" cap="none" spc="0" dirty="0" err="1" smtClean="0">
                <a:ln/>
                <a:solidFill>
                  <a:srgbClr val="FFC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mà</a:t>
            </a:r>
            <a:r>
              <a:rPr lang="en-US" sz="4000" b="1" cap="none" spc="0" dirty="0" smtClean="0">
                <a:ln/>
                <a:solidFill>
                  <a:srgbClr val="FFC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4000" b="1" cap="none" spc="0" dirty="0" err="1" smtClean="0">
                <a:ln/>
                <a:solidFill>
                  <a:srgbClr val="FFC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nết</a:t>
            </a:r>
            <a:r>
              <a:rPr lang="en-US" sz="4000" b="1" cap="none" spc="0" dirty="0" smtClean="0">
                <a:ln/>
                <a:solidFill>
                  <a:srgbClr val="FFC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4000" b="1" cap="none" spc="0" dirty="0" err="1" smtClean="0">
                <a:ln/>
                <a:solidFill>
                  <a:srgbClr val="FFC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càng</a:t>
            </a:r>
            <a:r>
              <a:rPr lang="en-US" sz="4000" b="1" cap="none" spc="0" dirty="0" smtClean="0">
                <a:ln/>
                <a:solidFill>
                  <a:srgbClr val="FFC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4000" b="1" cap="none" spc="0" dirty="0" err="1" smtClean="0">
                <a:ln/>
                <a:solidFill>
                  <a:srgbClr val="FFC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ngoan</a:t>
            </a:r>
            <a:endParaRPr lang="en-US" sz="4000" b="1" cap="none" spc="0" dirty="0">
              <a:ln/>
              <a:solidFill>
                <a:srgbClr val="FFC000"/>
              </a:solidFill>
              <a:effectLst>
                <a:reflection blurRad="6350" stA="55000" endA="300" endPos="45500" dir="5400000" sy="-100000" algn="bl" rotWithShape="0"/>
              </a:effectLst>
            </a:endParaRPr>
          </a:p>
        </p:txBody>
      </p:sp>
      <p:pic>
        <p:nvPicPr>
          <p:cNvPr id="6" name="y2mate.com - Chữ đẹp mà nết càng ngoan  Karaoke  HTKB MUSIC_360p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2" y="1369147"/>
            <a:ext cx="12192001" cy="548885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26609" y="513930"/>
            <a:ext cx="26728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solidFill>
                  <a:srgbClr val="FF000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Hát</a:t>
            </a:r>
            <a:r>
              <a:rPr lang="en-US" sz="3600" dirty="0" smtClean="0">
                <a:solidFill>
                  <a:srgbClr val="FF000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, </a:t>
            </a:r>
            <a:r>
              <a:rPr lang="en-US" sz="3600" dirty="0" err="1" smtClean="0">
                <a:solidFill>
                  <a:srgbClr val="FF000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múa</a:t>
            </a:r>
            <a:r>
              <a:rPr lang="en-US" sz="3600" dirty="0" smtClean="0">
                <a:solidFill>
                  <a:srgbClr val="FF000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:</a:t>
            </a:r>
            <a:endParaRPr lang="en-US" sz="3600" dirty="0">
              <a:solidFill>
                <a:srgbClr val="FF0000"/>
              </a:solidFill>
              <a:latin typeface="HP001 5H" panose="020B0603050302020204" pitchFamily="34" charset="0"/>
              <a:cs typeface="HP001 5H" panose="020B06030503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8299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2978" y="24979"/>
            <a:ext cx="2429021" cy="1344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28068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2D1403-B7AB-4440-A9B5-3E71737860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38769" y="2738434"/>
            <a:ext cx="7572375" cy="166731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9600" dirty="0" err="1">
                <a:solidFill>
                  <a:srgbClr val="FF0000"/>
                </a:solidFill>
              </a:rPr>
              <a:t>Khám</a:t>
            </a:r>
            <a:r>
              <a:rPr lang="en-US" sz="9600" dirty="0">
                <a:solidFill>
                  <a:srgbClr val="FF0000"/>
                </a:solidFill>
              </a:rPr>
              <a:t> </a:t>
            </a:r>
            <a:r>
              <a:rPr lang="en-US" sz="9600" dirty="0" err="1">
                <a:solidFill>
                  <a:srgbClr val="FF0000"/>
                </a:solidFill>
              </a:rPr>
              <a:t>phá</a:t>
            </a:r>
            <a:endParaRPr lang="en-US" sz="9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73981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44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130240" y="2041131"/>
            <a:ext cx="203453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4 ô li</a:t>
            </a:r>
            <a:endParaRPr lang="en-US" sz="4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130240" y="2930296"/>
            <a:ext cx="200407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5 ô li</a:t>
            </a:r>
            <a:endParaRPr lang="en-US" sz="4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160696" y="3850099"/>
            <a:ext cx="200407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6 ô li</a:t>
            </a:r>
            <a:endParaRPr lang="en-US" sz="4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4130240" y="2994741"/>
            <a:ext cx="704996" cy="704996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AutoShape 2" descr="Chữ E Hoa Sáng Tạo Nhất ❤️ Mẫu Chữ E Kí Tự Đặc Biệ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64663" y="2041131"/>
            <a:ext cx="2866520" cy="291351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78345" y="714139"/>
            <a:ext cx="8711939" cy="1176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54029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4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130240" y="2041131"/>
            <a:ext cx="203453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3 ô li</a:t>
            </a:r>
            <a:endParaRPr lang="en-US" sz="4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059707" y="4249075"/>
            <a:ext cx="214513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 4 ô li</a:t>
            </a:r>
            <a:endParaRPr lang="en-US" sz="4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130240" y="3145103"/>
            <a:ext cx="242726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3.5 ô li</a:t>
            </a:r>
            <a:endParaRPr lang="en-US" sz="4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4053881" y="3209548"/>
            <a:ext cx="704996" cy="704996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96892" y="1972244"/>
            <a:ext cx="2866520" cy="291351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94256" y="763392"/>
            <a:ext cx="9126503" cy="1176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2834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130240" y="2041131"/>
            <a:ext cx="198644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1 </a:t>
            </a: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endParaRPr lang="en-US" sz="4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130240" y="3057854"/>
            <a:ext cx="209704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 2 </a:t>
            </a: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endParaRPr lang="en-US" sz="4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102213" y="4009018"/>
            <a:ext cx="195598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3 </a:t>
            </a: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endParaRPr lang="en-US" sz="4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4102213" y="2178884"/>
            <a:ext cx="704996" cy="704996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Hình Chữ nhật 91"/>
          <p:cNvSpPr>
            <a:spLocks noChangeArrowheads="1"/>
          </p:cNvSpPr>
          <p:nvPr/>
        </p:nvSpPr>
        <p:spPr bwMode="auto">
          <a:xfrm>
            <a:off x="756062" y="2834761"/>
            <a:ext cx="8372104" cy="27515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ts val="0"/>
              </a:spcBef>
              <a:buFontTx/>
              <a:buNone/>
            </a:pPr>
            <a:r>
              <a:rPr lang="en-US" altLang="en-US" sz="3600" dirty="0" err="1" smtClean="0">
                <a:solidFill>
                  <a:srgbClr val="6600CC"/>
                </a:solidFill>
                <a:latin typeface="Times New Roman" panose="02020603050405020304" pitchFamily="18" charset="0"/>
              </a:rPr>
              <a:t>Chữ</a:t>
            </a:r>
            <a:r>
              <a:rPr lang="en-US" altLang="en-US" sz="3600" dirty="0" smtClean="0">
                <a:solidFill>
                  <a:srgbClr val="66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solidFill>
                  <a:srgbClr val="6600CC"/>
                </a:solidFill>
                <a:latin typeface="Times New Roman" panose="02020603050405020304" pitchFamily="18" charset="0"/>
              </a:rPr>
              <a:t>hoa</a:t>
            </a:r>
            <a:r>
              <a:rPr lang="en-US" altLang="en-US" sz="3600" dirty="0" smtClean="0">
                <a:solidFill>
                  <a:srgbClr val="6600CC"/>
                </a:solidFill>
                <a:latin typeface="Times New Roman" panose="02020603050405020304" pitchFamily="18" charset="0"/>
              </a:rPr>
              <a:t> E </a:t>
            </a:r>
            <a:r>
              <a:rPr lang="en-US" altLang="en-US" sz="3600" dirty="0" err="1" smtClean="0">
                <a:solidFill>
                  <a:srgbClr val="6600CC"/>
                </a:solidFill>
                <a:latin typeface="Times New Roman" panose="02020603050405020304" pitchFamily="18" charset="0"/>
              </a:rPr>
              <a:t>gồm</a:t>
            </a:r>
            <a:r>
              <a:rPr lang="en-US" altLang="en-US" sz="3600" dirty="0" smtClean="0">
                <a:solidFill>
                  <a:srgbClr val="6600CC"/>
                </a:solidFill>
                <a:latin typeface="Times New Roman" panose="02020603050405020304" pitchFamily="18" charset="0"/>
              </a:rPr>
              <a:t> 1 </a:t>
            </a:r>
            <a:r>
              <a:rPr lang="en-US" altLang="en-US" sz="3600" dirty="0" err="1" smtClean="0">
                <a:solidFill>
                  <a:srgbClr val="6600CC"/>
                </a:solidFill>
                <a:latin typeface="Times New Roman" panose="02020603050405020304" pitchFamily="18" charset="0"/>
              </a:rPr>
              <a:t>nét</a:t>
            </a:r>
            <a:r>
              <a:rPr lang="en-US" altLang="en-US" sz="3600" dirty="0" smtClean="0">
                <a:solidFill>
                  <a:srgbClr val="6600CC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3600" dirty="0" err="1" smtClean="0">
                <a:solidFill>
                  <a:srgbClr val="6600CC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en-US" sz="3600" dirty="0" smtClean="0">
                <a:solidFill>
                  <a:srgbClr val="66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solidFill>
                  <a:srgbClr val="6600CC"/>
                </a:solidFill>
                <a:latin typeface="Times New Roman" panose="02020603050405020304" pitchFamily="18" charset="0"/>
              </a:rPr>
              <a:t>sự</a:t>
            </a:r>
            <a:r>
              <a:rPr lang="en-US" altLang="en-US" sz="3600" dirty="0" smtClean="0">
                <a:solidFill>
                  <a:srgbClr val="66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solidFill>
                  <a:srgbClr val="6600CC"/>
                </a:solidFill>
                <a:latin typeface="Times New Roman" panose="02020603050405020304" pitchFamily="18" charset="0"/>
              </a:rPr>
              <a:t>kết</a:t>
            </a:r>
            <a:r>
              <a:rPr lang="en-US" altLang="en-US" sz="3600" dirty="0" smtClean="0">
                <a:solidFill>
                  <a:srgbClr val="66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solidFill>
                  <a:srgbClr val="6600CC"/>
                </a:solidFill>
                <a:latin typeface="Times New Roman" panose="02020603050405020304" pitchFamily="18" charset="0"/>
              </a:rPr>
              <a:t>hợp</a:t>
            </a:r>
            <a:r>
              <a:rPr lang="en-US" altLang="en-US" sz="3600" dirty="0" smtClean="0">
                <a:solidFill>
                  <a:srgbClr val="66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solidFill>
                  <a:srgbClr val="6600CC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sz="3600" dirty="0" smtClean="0">
                <a:solidFill>
                  <a:srgbClr val="6600CC"/>
                </a:solidFill>
                <a:latin typeface="Times New Roman" panose="02020603050405020304" pitchFamily="18" charset="0"/>
              </a:rPr>
              <a:t> 3 </a:t>
            </a:r>
            <a:r>
              <a:rPr lang="en-US" altLang="en-US" sz="3600" dirty="0" err="1" smtClean="0">
                <a:solidFill>
                  <a:srgbClr val="6600CC"/>
                </a:solidFill>
                <a:latin typeface="Times New Roman" panose="02020603050405020304" pitchFamily="18" charset="0"/>
              </a:rPr>
              <a:t>nét</a:t>
            </a:r>
            <a:r>
              <a:rPr lang="en-US" altLang="en-US" sz="3600" dirty="0" smtClean="0">
                <a:solidFill>
                  <a:srgbClr val="66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solidFill>
                  <a:srgbClr val="6600CC"/>
                </a:solidFill>
                <a:latin typeface="Times New Roman" panose="02020603050405020304" pitchFamily="18" charset="0"/>
              </a:rPr>
              <a:t>cơ</a:t>
            </a:r>
            <a:r>
              <a:rPr lang="en-US" altLang="en-US" sz="3600" dirty="0" smtClean="0">
                <a:solidFill>
                  <a:srgbClr val="66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solidFill>
                  <a:srgbClr val="6600CC"/>
                </a:solidFill>
                <a:latin typeface="Times New Roman" panose="02020603050405020304" pitchFamily="18" charset="0"/>
              </a:rPr>
              <a:t>bản</a:t>
            </a:r>
            <a:r>
              <a:rPr lang="en-US" altLang="en-US" sz="3600" dirty="0" smtClean="0">
                <a:solidFill>
                  <a:srgbClr val="6600CC"/>
                </a:solidFill>
                <a:latin typeface="Times New Roman" panose="02020603050405020304" pitchFamily="18" charset="0"/>
              </a:rPr>
              <a:t>: </a:t>
            </a:r>
            <a:r>
              <a:rPr lang="en-US" altLang="en-US" sz="3600" dirty="0" err="1" smtClean="0">
                <a:solidFill>
                  <a:srgbClr val="6600CC"/>
                </a:solidFill>
                <a:latin typeface="Times New Roman" panose="02020603050405020304" pitchFamily="18" charset="0"/>
              </a:rPr>
              <a:t>một</a:t>
            </a:r>
            <a:r>
              <a:rPr lang="en-US" altLang="en-US" sz="3600" dirty="0" smtClean="0">
                <a:solidFill>
                  <a:srgbClr val="66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solidFill>
                  <a:srgbClr val="6600CC"/>
                </a:solidFill>
                <a:latin typeface="Times New Roman" panose="02020603050405020304" pitchFamily="18" charset="0"/>
              </a:rPr>
              <a:t>nét</a:t>
            </a:r>
            <a:r>
              <a:rPr lang="en-US" altLang="en-US" sz="3600" dirty="0" smtClean="0">
                <a:solidFill>
                  <a:srgbClr val="66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solidFill>
                  <a:srgbClr val="6600CC"/>
                </a:solidFill>
                <a:latin typeface="Times New Roman" panose="02020603050405020304" pitchFamily="18" charset="0"/>
              </a:rPr>
              <a:t>cong</a:t>
            </a:r>
            <a:r>
              <a:rPr lang="en-US" altLang="en-US" sz="3600" dirty="0" smtClean="0">
                <a:solidFill>
                  <a:srgbClr val="66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solidFill>
                  <a:srgbClr val="6600CC"/>
                </a:solidFill>
                <a:latin typeface="Times New Roman" panose="02020603050405020304" pitchFamily="18" charset="0"/>
              </a:rPr>
              <a:t>dưới</a:t>
            </a:r>
            <a:r>
              <a:rPr lang="en-US" altLang="en-US" sz="3600" dirty="0">
                <a:solidFill>
                  <a:srgbClr val="66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solidFill>
                  <a:srgbClr val="6600CC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en-US" sz="3600" dirty="0" smtClean="0">
                <a:solidFill>
                  <a:srgbClr val="6600CC"/>
                </a:solidFill>
                <a:latin typeface="Times New Roman" panose="02020603050405020304" pitchFamily="18" charset="0"/>
              </a:rPr>
              <a:t> 2 </a:t>
            </a:r>
            <a:r>
              <a:rPr lang="en-US" altLang="en-US" sz="3600" dirty="0" err="1" smtClean="0">
                <a:solidFill>
                  <a:srgbClr val="6600CC"/>
                </a:solidFill>
                <a:latin typeface="Times New Roman" panose="02020603050405020304" pitchFamily="18" charset="0"/>
              </a:rPr>
              <a:t>nét</a:t>
            </a:r>
            <a:r>
              <a:rPr lang="en-US" altLang="en-US" sz="3600" dirty="0" smtClean="0">
                <a:solidFill>
                  <a:srgbClr val="66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solidFill>
                  <a:srgbClr val="6600CC"/>
                </a:solidFill>
                <a:latin typeface="Times New Roman" panose="02020603050405020304" pitchFamily="18" charset="0"/>
              </a:rPr>
              <a:t>cong</a:t>
            </a:r>
            <a:r>
              <a:rPr lang="en-US" altLang="en-US" sz="3600" dirty="0" smtClean="0">
                <a:solidFill>
                  <a:srgbClr val="66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solidFill>
                  <a:srgbClr val="6600CC"/>
                </a:solidFill>
                <a:latin typeface="Times New Roman" panose="02020603050405020304" pitchFamily="18" charset="0"/>
              </a:rPr>
              <a:t>trái</a:t>
            </a:r>
            <a:r>
              <a:rPr lang="en-US" altLang="en-US" sz="3600" dirty="0" smtClean="0">
                <a:solidFill>
                  <a:srgbClr val="66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solidFill>
                  <a:srgbClr val="6600CC"/>
                </a:solidFill>
                <a:latin typeface="Times New Roman" panose="02020603050405020304" pitchFamily="18" charset="0"/>
              </a:rPr>
              <a:t>nối</a:t>
            </a:r>
            <a:r>
              <a:rPr lang="en-US" altLang="en-US" sz="3600" dirty="0" smtClean="0">
                <a:solidFill>
                  <a:srgbClr val="66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solidFill>
                  <a:srgbClr val="6600CC"/>
                </a:solidFill>
                <a:latin typeface="Times New Roman" panose="02020603050405020304" pitchFamily="18" charset="0"/>
              </a:rPr>
              <a:t>liền</a:t>
            </a:r>
            <a:r>
              <a:rPr lang="en-US" altLang="en-US" sz="3600" dirty="0" smtClean="0">
                <a:solidFill>
                  <a:srgbClr val="66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solidFill>
                  <a:srgbClr val="6600CC"/>
                </a:solidFill>
                <a:latin typeface="Times New Roman" panose="02020603050405020304" pitchFamily="18" charset="0"/>
              </a:rPr>
              <a:t>nhau</a:t>
            </a:r>
            <a:r>
              <a:rPr lang="en-US" altLang="en-US" sz="3600" dirty="0" smtClean="0">
                <a:solidFill>
                  <a:srgbClr val="66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solidFill>
                  <a:srgbClr val="6600CC"/>
                </a:solidFill>
                <a:latin typeface="Times New Roman" panose="02020603050405020304" pitchFamily="18" charset="0"/>
              </a:rPr>
              <a:t>tạo</a:t>
            </a:r>
            <a:r>
              <a:rPr lang="en-US" altLang="en-US" sz="3600" dirty="0" smtClean="0">
                <a:solidFill>
                  <a:srgbClr val="66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solidFill>
                  <a:srgbClr val="6600CC"/>
                </a:solidFill>
                <a:latin typeface="Times New Roman" panose="02020603050405020304" pitchFamily="18" charset="0"/>
              </a:rPr>
              <a:t>thành</a:t>
            </a:r>
            <a:r>
              <a:rPr lang="en-US" altLang="en-US" sz="3600" dirty="0" smtClean="0">
                <a:solidFill>
                  <a:srgbClr val="66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solidFill>
                  <a:srgbClr val="6600CC"/>
                </a:solidFill>
                <a:latin typeface="Times New Roman" panose="02020603050405020304" pitchFamily="18" charset="0"/>
              </a:rPr>
              <a:t>vòng</a:t>
            </a:r>
            <a:r>
              <a:rPr lang="en-US" altLang="en-US" sz="3600" dirty="0" smtClean="0">
                <a:solidFill>
                  <a:srgbClr val="66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solidFill>
                  <a:srgbClr val="6600CC"/>
                </a:solidFill>
                <a:latin typeface="Times New Roman" panose="02020603050405020304" pitchFamily="18" charset="0"/>
              </a:rPr>
              <a:t>xoắn</a:t>
            </a:r>
            <a:r>
              <a:rPr lang="en-US" altLang="en-US" sz="3600" dirty="0" smtClean="0">
                <a:solidFill>
                  <a:srgbClr val="6600CC"/>
                </a:solidFill>
                <a:latin typeface="Times New Roman" panose="02020603050405020304" pitchFamily="18" charset="0"/>
              </a:rPr>
              <a:t> ở </a:t>
            </a:r>
            <a:r>
              <a:rPr lang="en-US" altLang="en-US" sz="3600" dirty="0" err="1" smtClean="0">
                <a:solidFill>
                  <a:srgbClr val="6600CC"/>
                </a:solidFill>
                <a:latin typeface="Times New Roman" panose="02020603050405020304" pitchFamily="18" charset="0"/>
              </a:rPr>
              <a:t>thân</a:t>
            </a:r>
            <a:r>
              <a:rPr lang="en-US" altLang="en-US" sz="3600" dirty="0" smtClean="0">
                <a:solidFill>
                  <a:srgbClr val="66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solidFill>
                  <a:srgbClr val="6600CC"/>
                </a:solidFill>
                <a:latin typeface="Times New Roman" panose="02020603050405020304" pitchFamily="18" charset="0"/>
              </a:rPr>
              <a:t>chữ</a:t>
            </a:r>
            <a:r>
              <a:rPr lang="en-US" altLang="en-US" sz="3600" dirty="0" smtClean="0">
                <a:solidFill>
                  <a:srgbClr val="6600CC"/>
                </a:solidFill>
                <a:latin typeface="Times New Roman" panose="02020603050405020304" pitchFamily="18" charset="0"/>
              </a:rPr>
              <a:t>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75863" y="1870200"/>
            <a:ext cx="2866520" cy="291351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17925" y="795625"/>
            <a:ext cx="7267062" cy="1176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5788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8" grpId="1"/>
      <p:bldP spid="9" grpId="0"/>
      <p:bldP spid="9" grpId="1"/>
      <p:bldP spid="10" grpId="0" animBg="1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89693"/>
          </a:xfrm>
        </p:spPr>
      </p:pic>
      <p:pic>
        <p:nvPicPr>
          <p:cNvPr id="3" name="Hướng dẫn viết chữ E hoa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86492" y="1630341"/>
            <a:ext cx="9918536" cy="4915602"/>
          </a:xfrm>
          <a:prstGeom prst="rect">
            <a:avLst/>
          </a:prstGeom>
        </p:spPr>
      </p:pic>
      <p:sp>
        <p:nvSpPr>
          <p:cNvPr id="8" name="Text Box 10"/>
          <p:cNvSpPr txBox="1">
            <a:spLocks noChangeArrowheads="1"/>
          </p:cNvSpPr>
          <p:nvPr/>
        </p:nvSpPr>
        <p:spPr bwMode="auto">
          <a:xfrm>
            <a:off x="2101931" y="216451"/>
            <a:ext cx="8287657" cy="1081065"/>
          </a:xfrm>
          <a:prstGeom prst="rect">
            <a:avLst/>
          </a:prstGeom>
          <a:ln/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75000"/>
              </a:lnSpc>
              <a:spcBef>
                <a:spcPct val="50000"/>
              </a:spcBef>
            </a:pPr>
            <a:r>
              <a:rPr lang="en-US" altLang="en-US" sz="1575" b="1">
                <a:solidFill>
                  <a:srgbClr val="0000FF"/>
                </a:solidFill>
                <a:latin typeface="Times New Roman" panose="02020603050405020304" pitchFamily="18" charset="0"/>
              </a:rPr>
              <a:t>  </a:t>
            </a:r>
            <a:r>
              <a:rPr lang="en-US" altLang="en-US" sz="3200" b="1" smtClean="0">
                <a:solidFill>
                  <a:srgbClr val="0000FF"/>
                </a:solidFill>
                <a:latin typeface="Times New Roman" panose="02020603050405020304" pitchFamily="18" charset="0"/>
              </a:rPr>
              <a:t>Em hãy quan sát và lắng nghe hướng dẫn viết </a:t>
            </a:r>
          </a:p>
          <a:p>
            <a:pPr algn="ctr" eaLnBrk="1" hangingPunct="1">
              <a:lnSpc>
                <a:spcPct val="75000"/>
              </a:lnSpc>
              <a:spcBef>
                <a:spcPct val="50000"/>
              </a:spcBef>
            </a:pPr>
            <a:r>
              <a:rPr lang="en-US" altLang="en-US" sz="3200" b="1" smtClean="0">
                <a:solidFill>
                  <a:srgbClr val="0000FF"/>
                </a:solidFill>
                <a:latin typeface="Times New Roman" panose="02020603050405020304" pitchFamily="18" charset="0"/>
              </a:rPr>
              <a:t>chữ hoa E cỡ vừa.</a:t>
            </a:r>
            <a:endParaRPr lang="en-US" altLang="en-US" sz="3200" b="1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8816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289" y="-117084"/>
            <a:ext cx="121920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468191" y="818093"/>
            <a:ext cx="592822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Ê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130240" y="2041131"/>
            <a:ext cx="198644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1 </a:t>
            </a: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endParaRPr lang="en-US" sz="4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130240" y="3057854"/>
            <a:ext cx="209704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 2 </a:t>
            </a: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endParaRPr lang="en-US" sz="4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102213" y="4009018"/>
            <a:ext cx="195598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3 </a:t>
            </a: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endParaRPr lang="en-US" sz="4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4102213" y="3130048"/>
            <a:ext cx="704996" cy="704996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Hình Chữ nhật 91"/>
          <p:cNvSpPr>
            <a:spLocks noChangeArrowheads="1"/>
          </p:cNvSpPr>
          <p:nvPr/>
        </p:nvSpPr>
        <p:spPr bwMode="auto">
          <a:xfrm>
            <a:off x="992712" y="2702386"/>
            <a:ext cx="8372104" cy="208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ts val="0"/>
              </a:spcBef>
              <a:buFontTx/>
              <a:buNone/>
            </a:pPr>
            <a:r>
              <a:rPr lang="en-US" altLang="en-US" sz="3600" dirty="0" err="1" smtClean="0">
                <a:solidFill>
                  <a:srgbClr val="6600CC"/>
                </a:solidFill>
                <a:latin typeface="Times New Roman" panose="02020603050405020304" pitchFamily="18" charset="0"/>
              </a:rPr>
              <a:t>Chữ</a:t>
            </a:r>
            <a:r>
              <a:rPr lang="en-US" altLang="en-US" sz="3600" dirty="0" smtClean="0">
                <a:solidFill>
                  <a:srgbClr val="66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err="1" smtClean="0">
                <a:solidFill>
                  <a:srgbClr val="6600CC"/>
                </a:solidFill>
                <a:latin typeface="Times New Roman" panose="02020603050405020304" pitchFamily="18" charset="0"/>
              </a:rPr>
              <a:t>hoa</a:t>
            </a:r>
            <a:r>
              <a:rPr lang="en-US" altLang="en-US" sz="3600" smtClean="0">
                <a:solidFill>
                  <a:srgbClr val="66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>
                <a:solidFill>
                  <a:srgbClr val="6600CC"/>
                </a:solidFill>
                <a:latin typeface="Times New Roman" panose="02020603050405020304" pitchFamily="18" charset="0"/>
              </a:rPr>
              <a:t>Ê</a:t>
            </a:r>
            <a:r>
              <a:rPr lang="en-US" altLang="en-US" sz="3600" smtClean="0">
                <a:solidFill>
                  <a:srgbClr val="66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solidFill>
                  <a:srgbClr val="6600CC"/>
                </a:solidFill>
                <a:latin typeface="Times New Roman" panose="02020603050405020304" pitchFamily="18" charset="0"/>
              </a:rPr>
              <a:t>gồm</a:t>
            </a:r>
            <a:r>
              <a:rPr lang="en-US" altLang="en-US" sz="3600" dirty="0" smtClean="0">
                <a:solidFill>
                  <a:srgbClr val="6600CC"/>
                </a:solidFill>
                <a:latin typeface="Times New Roman" panose="02020603050405020304" pitchFamily="18" charset="0"/>
              </a:rPr>
              <a:t> 2 </a:t>
            </a:r>
            <a:r>
              <a:rPr lang="en-US" altLang="en-US" sz="3600" dirty="0" err="1" smtClean="0">
                <a:solidFill>
                  <a:srgbClr val="6600CC"/>
                </a:solidFill>
                <a:latin typeface="Times New Roman" panose="02020603050405020304" pitchFamily="18" charset="0"/>
              </a:rPr>
              <a:t>nét</a:t>
            </a:r>
            <a:endParaRPr lang="en-US" altLang="en-US" sz="3600" dirty="0" smtClean="0">
              <a:solidFill>
                <a:srgbClr val="6600CC"/>
              </a:solidFill>
              <a:latin typeface="Times New Roman" panose="02020603050405020304" pitchFamily="18" charset="0"/>
            </a:endParaRPr>
          </a:p>
          <a:p>
            <a:pPr eaLnBrk="1" hangingPunct="1">
              <a:lnSpc>
                <a:spcPct val="120000"/>
              </a:lnSpc>
              <a:spcBef>
                <a:spcPts val="0"/>
              </a:spcBef>
              <a:buFontTx/>
              <a:buNone/>
            </a:pPr>
            <a:r>
              <a:rPr lang="en-US" altLang="en-US" sz="3600" dirty="0" err="1" smtClean="0">
                <a:solidFill>
                  <a:srgbClr val="6600CC"/>
                </a:solidFill>
                <a:latin typeface="Times New Roman" panose="02020603050405020304" pitchFamily="18" charset="0"/>
              </a:rPr>
              <a:t>Nét</a:t>
            </a:r>
            <a:r>
              <a:rPr lang="en-US" altLang="en-US" sz="3600" dirty="0" smtClean="0">
                <a:solidFill>
                  <a:srgbClr val="6600CC"/>
                </a:solidFill>
                <a:latin typeface="Times New Roman" panose="02020603050405020304" pitchFamily="18" charset="0"/>
              </a:rPr>
              <a:t> 1 </a:t>
            </a:r>
            <a:r>
              <a:rPr lang="en-US" altLang="en-US" sz="3600" dirty="0" err="1" smtClean="0">
                <a:solidFill>
                  <a:srgbClr val="6600CC"/>
                </a:solidFill>
                <a:latin typeface="Times New Roman" panose="02020603050405020304" pitchFamily="18" charset="0"/>
              </a:rPr>
              <a:t>giống</a:t>
            </a:r>
            <a:r>
              <a:rPr lang="en-US" altLang="en-US" sz="3600" dirty="0" smtClean="0">
                <a:solidFill>
                  <a:srgbClr val="66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solidFill>
                  <a:srgbClr val="6600CC"/>
                </a:solidFill>
                <a:latin typeface="Times New Roman" panose="02020603050405020304" pitchFamily="18" charset="0"/>
              </a:rPr>
              <a:t>như</a:t>
            </a:r>
            <a:r>
              <a:rPr lang="en-US" altLang="en-US" sz="3600" dirty="0" smtClean="0">
                <a:solidFill>
                  <a:srgbClr val="66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solidFill>
                  <a:srgbClr val="6600CC"/>
                </a:solidFill>
                <a:latin typeface="Times New Roman" panose="02020603050405020304" pitchFamily="18" charset="0"/>
              </a:rPr>
              <a:t>chữ</a:t>
            </a:r>
            <a:r>
              <a:rPr lang="en-US" altLang="en-US" sz="3600" dirty="0" smtClean="0">
                <a:solidFill>
                  <a:srgbClr val="6600CC"/>
                </a:solidFill>
                <a:latin typeface="Times New Roman" panose="02020603050405020304" pitchFamily="18" charset="0"/>
              </a:rPr>
              <a:t> E. </a:t>
            </a:r>
          </a:p>
          <a:p>
            <a:pPr eaLnBrk="1" hangingPunct="1">
              <a:lnSpc>
                <a:spcPct val="120000"/>
              </a:lnSpc>
              <a:spcBef>
                <a:spcPts val="0"/>
              </a:spcBef>
              <a:buFontTx/>
              <a:buNone/>
            </a:pPr>
            <a:r>
              <a:rPr lang="en-US" altLang="en-US" sz="3600" dirty="0" err="1" smtClean="0">
                <a:solidFill>
                  <a:srgbClr val="6600CC"/>
                </a:solidFill>
                <a:latin typeface="Times New Roman" panose="02020603050405020304" pitchFamily="18" charset="0"/>
              </a:rPr>
              <a:t>Nét</a:t>
            </a:r>
            <a:r>
              <a:rPr lang="en-US" altLang="en-US" sz="3600" dirty="0" smtClean="0">
                <a:solidFill>
                  <a:srgbClr val="6600CC"/>
                </a:solidFill>
                <a:latin typeface="Times New Roman" panose="02020603050405020304" pitchFamily="18" charset="0"/>
              </a:rPr>
              <a:t> 2: </a:t>
            </a:r>
            <a:r>
              <a:rPr lang="en-US" altLang="en-US" sz="3600" dirty="0" err="1" smtClean="0">
                <a:solidFill>
                  <a:srgbClr val="6600CC"/>
                </a:solidFill>
                <a:latin typeface="Times New Roman" panose="02020603050405020304" pitchFamily="18" charset="0"/>
              </a:rPr>
              <a:t>Thêm</a:t>
            </a:r>
            <a:r>
              <a:rPr lang="en-US" altLang="en-US" sz="3600" dirty="0" smtClean="0">
                <a:solidFill>
                  <a:srgbClr val="66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solidFill>
                  <a:srgbClr val="6600CC"/>
                </a:solidFill>
                <a:latin typeface="Times New Roman" panose="02020603050405020304" pitchFamily="18" charset="0"/>
              </a:rPr>
              <a:t>dấu</a:t>
            </a:r>
            <a:r>
              <a:rPr lang="en-US" altLang="en-US" sz="3600" dirty="0" smtClean="0">
                <a:solidFill>
                  <a:srgbClr val="66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solidFill>
                  <a:srgbClr val="6600CC"/>
                </a:solidFill>
                <a:latin typeface="Times New Roman" panose="02020603050405020304" pitchFamily="18" charset="0"/>
              </a:rPr>
              <a:t>mũ</a:t>
            </a:r>
            <a:r>
              <a:rPr lang="en-US" altLang="en-US" sz="3600" dirty="0" smtClean="0">
                <a:solidFill>
                  <a:srgbClr val="66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solidFill>
                  <a:srgbClr val="6600CC"/>
                </a:solidFill>
                <a:latin typeface="Times New Roman" panose="02020603050405020304" pitchFamily="18" charset="0"/>
              </a:rPr>
              <a:t>nằm</a:t>
            </a:r>
            <a:r>
              <a:rPr lang="en-US" altLang="en-US" sz="3600" dirty="0" smtClean="0">
                <a:solidFill>
                  <a:srgbClr val="66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solidFill>
                  <a:srgbClr val="6600CC"/>
                </a:solidFill>
                <a:latin typeface="Times New Roman" panose="02020603050405020304" pitchFamily="18" charset="0"/>
              </a:rPr>
              <a:t>trên</a:t>
            </a:r>
            <a:r>
              <a:rPr lang="en-US" altLang="en-US" sz="3600" dirty="0" smtClean="0">
                <a:solidFill>
                  <a:srgbClr val="66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solidFill>
                  <a:srgbClr val="6600CC"/>
                </a:solidFill>
                <a:latin typeface="Times New Roman" panose="02020603050405020304" pitchFamily="18" charset="0"/>
              </a:rPr>
              <a:t>đỉnh</a:t>
            </a:r>
            <a:r>
              <a:rPr lang="en-US" altLang="en-US" sz="3600" dirty="0" smtClean="0">
                <a:solidFill>
                  <a:srgbClr val="66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solidFill>
                  <a:srgbClr val="6600CC"/>
                </a:solidFill>
                <a:latin typeface="Times New Roman" panose="02020603050405020304" pitchFamily="18" charset="0"/>
              </a:rPr>
              <a:t>chữ</a:t>
            </a:r>
            <a:r>
              <a:rPr lang="en-US" altLang="en-US" sz="3600" dirty="0" smtClean="0">
                <a:solidFill>
                  <a:srgbClr val="6600CC"/>
                </a:solidFill>
                <a:latin typeface="Times New Roman" panose="02020603050405020304" pitchFamily="18" charset="0"/>
              </a:rPr>
              <a:t>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41726" y="818093"/>
            <a:ext cx="3809590" cy="4438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3000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8" grpId="1"/>
      <p:bldP spid="9" grpId="0"/>
      <p:bldP spid="9" grpId="1"/>
      <p:bldP spid="10" grpId="0" animBg="1"/>
      <p:bldP spid="10" grpId="1" animBg="1"/>
      <p:bldP spid="11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2">
      <a:majorFont>
        <a:latin typeface="等线 Light"/>
        <a:ea typeface="微软雅黑"/>
        <a:cs typeface=""/>
      </a:majorFont>
      <a:minorFont>
        <a:latin typeface="等线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Parcel">
  <a:themeElements>
    <a:clrScheme name="Parcel">
      <a:dk1>
        <a:srgbClr val="000000"/>
      </a:dk1>
      <a:lt1>
        <a:srgbClr val="FFFFFF"/>
      </a:lt1>
      <a:dk2>
        <a:srgbClr val="4A5356"/>
      </a:dk2>
      <a:lt2>
        <a:srgbClr val="E8E3CE"/>
      </a:lt2>
      <a:accent1>
        <a:srgbClr val="F6A21D"/>
      </a:accent1>
      <a:accent2>
        <a:srgbClr val="9BAFB5"/>
      </a:accent2>
      <a:accent3>
        <a:srgbClr val="C96731"/>
      </a:accent3>
      <a:accent4>
        <a:srgbClr val="9CA383"/>
      </a:accent4>
      <a:accent5>
        <a:srgbClr val="87795D"/>
      </a:accent5>
      <a:accent6>
        <a:srgbClr val="A0988C"/>
      </a:accent6>
      <a:hlink>
        <a:srgbClr val="00B0F0"/>
      </a:hlink>
      <a:folHlink>
        <a:srgbClr val="738F97"/>
      </a:folHlink>
    </a:clrScheme>
    <a:fontScheme name="Parcel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arcel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cel" id="{8BEC4385-4EB9-4D53-BFB5-0EA123736B6D}" vid="{4DB32801-28C0-48B0-8C1D-A9A58613615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857</TotalTime>
  <Words>408</Words>
  <Application>Microsoft Office PowerPoint</Application>
  <PresentationFormat>Widescreen</PresentationFormat>
  <Paragraphs>55</Paragraphs>
  <Slides>20</Slides>
  <Notes>4</Notes>
  <HiddenSlides>0</HiddenSlides>
  <MMClips>4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38" baseType="lpstr">
      <vt:lpstr>微软雅黑</vt:lpstr>
      <vt:lpstr>Arial</vt:lpstr>
      <vt:lpstr>Arial-Rounded</vt:lpstr>
      <vt:lpstr>Calibri</vt:lpstr>
      <vt:lpstr>等线</vt:lpstr>
      <vt:lpstr>等线 Light</vt:lpstr>
      <vt:lpstr>Gadugi</vt:lpstr>
      <vt:lpstr>Gill Sans MT</vt:lpstr>
      <vt:lpstr>HP001</vt:lpstr>
      <vt:lpstr>HP001 4 hàng</vt:lpstr>
      <vt:lpstr>HP001 5H</vt:lpstr>
      <vt:lpstr>华文中宋</vt:lpstr>
      <vt:lpstr>Times New Roman</vt:lpstr>
      <vt:lpstr>UTM Avo</vt:lpstr>
      <vt:lpstr>UTM Cookies</vt:lpstr>
      <vt:lpstr>Wingdings</vt:lpstr>
      <vt:lpstr>Office 主题​​</vt:lpstr>
      <vt:lpstr>Parcel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Windows User</cp:lastModifiedBy>
  <cp:revision>94</cp:revision>
  <dcterms:created xsi:type="dcterms:W3CDTF">2021-06-19T03:09:12Z</dcterms:created>
  <dcterms:modified xsi:type="dcterms:W3CDTF">2021-10-25T16:34:48Z</dcterms:modified>
</cp:coreProperties>
</file>