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7" r:id="rId2"/>
  </p:sldMasterIdLst>
  <p:notesMasterIdLst>
    <p:notesMasterId r:id="rId21"/>
  </p:notesMasterIdLst>
  <p:sldIdLst>
    <p:sldId id="257" r:id="rId3"/>
    <p:sldId id="261" r:id="rId4"/>
    <p:sldId id="258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299" r:id="rId14"/>
    <p:sldId id="270" r:id="rId15"/>
    <p:sldId id="326" r:id="rId16"/>
    <p:sldId id="325" r:id="rId17"/>
    <p:sldId id="288" r:id="rId18"/>
    <p:sldId id="300" r:id="rId19"/>
    <p:sldId id="327" r:id="rId20"/>
  </p:sldIdLst>
  <p:sldSz cx="12192000" cy="6858000"/>
  <p:notesSz cx="6858000" cy="9144000"/>
  <p:embeddedFontLs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#9Slide07 IcielKoni" pitchFamily="2" charset="0"/>
      <p:bold r:id="rId26"/>
    </p:embeddedFont>
    <p:embeddedFont>
      <p:font typeface="#9Slide07 SVNBango" panose="020000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AllRoundGothic" panose="020B0703020202020104" pitchFamily="34" charset="0"/>
      <p:regular r:id="rId32"/>
    </p:embeddedFont>
    <p:embeddedFont>
      <p:font typeface=".VnArial" panose="020B72000000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01D5E-4AC3-46E7-8036-1A3F5A4D613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D9B79-5CAC-4BD2-B778-4DAA0248B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23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99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40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g77cf0412cd_0_4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0" name="Google Shape;4670;g77cf0412cd_0_4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734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77cf0412cd_0_3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77cf0412cd_0_3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39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7cf0412cd_0_3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7cf0412cd_0_3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179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" name="Google Shape;4741;g77cf0412cd_0_19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2" name="Google Shape;4742;g77cf0412cd_0_19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71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48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0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6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7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00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398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631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51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7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61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01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68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44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7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63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13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133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83" r:id="rId15"/>
    <p:sldLayoutId id="21474836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4294967295" pos="2880">
          <p15:clr>
            <a:srgbClr val="EA4335"/>
          </p15:clr>
        </p15:guide>
        <p15:guide id="4294967295">
          <p15:clr>
            <a:srgbClr val="EA4335"/>
          </p15:clr>
        </p15:guide>
        <p15:guide id="4294967295" pos="5760">
          <p15:clr>
            <a:srgbClr val="EA4335"/>
          </p15:clr>
        </p15:guide>
        <p15:guide id="4294967295" pos="449">
          <p15:clr>
            <a:srgbClr val="EA4335"/>
          </p15:clr>
        </p15:guide>
        <p15:guide id="4294967295" pos="5311">
          <p15:clr>
            <a:srgbClr val="EA4335"/>
          </p15:clr>
        </p15:guide>
        <p15:guide id="4294967295" orient="horz" pos="1620">
          <p15:clr>
            <a:srgbClr val="EA4335"/>
          </p15:clr>
        </p15:guide>
        <p15:guide id="4294967295" orient="horz" pos="340">
          <p15:clr>
            <a:srgbClr val="EA4335"/>
          </p15:clr>
        </p15:guide>
        <p15:guide id="4294967295" orient="horz">
          <p15:clr>
            <a:srgbClr val="EA4335"/>
          </p15:clr>
        </p15:guide>
        <p15:guide id="4294967295" orient="horz" pos="2897">
          <p15:clr>
            <a:srgbClr val="EA4335"/>
          </p15:clr>
        </p15:guide>
        <p15:guide id="4294967295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5888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3.pn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hyperlink" Target="http://images.google.com.vn/imgres?imgurl=http://mobi.vietbao.vn/images/vn2/khoa-hoc/20715839_images1358021_chimsaoda.jpg&amp;imgrefurl=http://mobi.vietbao.vn/Suc-khoe/Chuyen-ngoai-tinh-cua-dong-vat/20715839/70/&amp;usg=__bEEy5F-H5ZKFppjGSI753RMmUkE=&amp;h=300&amp;w=300&amp;sz=41&amp;hl=vi&amp;start=6&amp;tbnid=L97HQEySjTYoOM:&amp;tbnh=116&amp;tbnw=116&amp;prev=/images%3Fq%3Dchim%2Bsao%26gbv%3D2%26hl%3Dvi%26sa%3DG" TargetMode="Externa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images.google.com.vn/imgres?imgurl=http://www.truongviet.net/music/92007/58_1190158354.jpg&amp;imgrefurl=http://www.bacbaphi.com.vn/entertainment/showthread.php%3Fnojs%3D1%26t%3D202889&amp;usg=__oOi-RIo3RMOBqc15C6u5CwAhujE=&amp;h=361&amp;w=400&amp;sz=48&amp;hl=vi&amp;start=18&amp;tbnid=0X6OjhShz32FLM:&amp;tbnh=112&amp;tbnw=124&amp;prev=/images%3Fq%3DCacloai%2Bchim%26gbv%3D2%26hl%3Dvi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g"/><Relationship Id="rId4" Type="http://schemas.openxmlformats.org/officeDocument/2006/relationships/hyperlink" Target="http://images.google.com.vn/imgres?imgurl=http://a8.vietbao.vn/images/vn888/2008/kenken.jpg&amp;imgrefurl=http://vietbao.vn/Khoa-hoc/Bang-cach-nao-chim-ken-ken-tim-duoc-xac-chet/80100834/523/&amp;usg=__MKEP1dsjyxHVE0rXg1SyaZzi9jY=&amp;h=364&amp;w=395&amp;sz=17&amp;hl=vi&amp;start=56&amp;tbnid=se-ld8dmkWpDlM:&amp;tbnh=114&amp;tbnw=124&amp;prev=/images%3Fq%3DCacloai%2Bchim%26start%3D40%26gbv%3D2%26ndsp%3D20%26hl%3Dvi%26sa%3DN" TargetMode="External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g"/><Relationship Id="rId5" Type="http://schemas.openxmlformats.org/officeDocument/2006/relationships/image" Target="../media/image52.jpe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9.jpg"/><Relationship Id="rId3" Type="http://schemas.openxmlformats.org/officeDocument/2006/relationships/audio" Target="../media/audio1.wav"/><Relationship Id="rId7" Type="http://schemas.openxmlformats.org/officeDocument/2006/relationships/image" Target="../media/image4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eg"/><Relationship Id="rId11" Type="http://schemas.openxmlformats.org/officeDocument/2006/relationships/image" Target="../media/image58.jpg"/><Relationship Id="rId5" Type="http://schemas.openxmlformats.org/officeDocument/2006/relationships/image" Target="../media/image53.jpg"/><Relationship Id="rId10" Type="http://schemas.openxmlformats.org/officeDocument/2006/relationships/image" Target="../media/image57.jpg"/><Relationship Id="rId4" Type="http://schemas.openxmlformats.org/officeDocument/2006/relationships/audio" Target="../media/audio2.wav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095333" y="1510382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822" y="4467912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9" name="Google Shape;489;p40">
            <a:hlinkClick r:id="rId3" action="ppaction://hlinksldjump"/>
          </p:cNvPr>
          <p:cNvSpPr/>
          <p:nvPr/>
        </p:nvSpPr>
        <p:spPr>
          <a:xfrm>
            <a:off x="4443345" y="5507363"/>
            <a:ext cx="3398000" cy="7636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3694991" y="604901"/>
            <a:ext cx="4855946" cy="245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prstTxWarp prst="textArchUp">
              <a:avLst>
                <a:gd name="adj" fmla="val 11580248"/>
              </a:avLst>
            </a:prstTxWarp>
            <a:no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ĐỨC GIANG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" name="TextBox 13"/>
          <p:cNvSpPr txBox="1">
            <a:spLocks noChangeArrowheads="1"/>
          </p:cNvSpPr>
          <p:nvPr/>
        </p:nvSpPr>
        <p:spPr bwMode="auto">
          <a:xfrm>
            <a:off x="2072411" y="3163477"/>
            <a:ext cx="8448675" cy="107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Từ ngữ về loài chim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chấm, dấu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7" name="TextBox 14"/>
          <p:cNvSpPr txBox="1">
            <a:spLocks noChangeArrowheads="1"/>
          </p:cNvSpPr>
          <p:nvPr/>
        </p:nvSpPr>
        <p:spPr bwMode="auto">
          <a:xfrm>
            <a:off x="2072411" y="2486574"/>
            <a:ext cx="8448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</a:p>
        </p:txBody>
      </p:sp>
      <p:sp>
        <p:nvSpPr>
          <p:cNvPr id="2" name="Rectangle 1"/>
          <p:cNvSpPr/>
          <p:nvPr/>
        </p:nvSpPr>
        <p:spPr>
          <a:xfrm>
            <a:off x="3765543" y="1809636"/>
            <a:ext cx="50624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PHÂN MÔN: LT&amp;C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4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Cú</a:t>
            </a:r>
            <a:r>
              <a:rPr lang="en-US" sz="3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mèo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757" y="2147037"/>
            <a:ext cx="2481455" cy="25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147035"/>
            <a:ext cx="2482850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4468" y="2147034"/>
            <a:ext cx="3077309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u m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2147036"/>
            <a:ext cx="2568209" cy="2590799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715839_images1358021_chimsao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52" y="271622"/>
            <a:ext cx="1939140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12273" y="1895725"/>
            <a:ext cx="1357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sáo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4" descr="kenk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90" y="241837"/>
            <a:ext cx="1794043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58_119015835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99" y="2413317"/>
            <a:ext cx="1794043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2438" y="3984625"/>
            <a:ext cx="1584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.VnTime" panose="020B7200000000000000" pitchFamily="34" charset="0"/>
              </a:rPr>
              <a:t>    </a:t>
            </a:r>
            <a:r>
              <a:rPr lang="en-US">
                <a:solidFill>
                  <a:srgbClr val="FF0000"/>
                </a:solidFill>
                <a:cs typeface="Times New Roman" panose="02020603050405020304" pitchFamily="18" charset="0"/>
              </a:rPr>
              <a:t>sếu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640013" y="3984625"/>
            <a:ext cx="1584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cs typeface="Times New Roman" panose="02020603050405020304" pitchFamily="18" charset="0"/>
              </a:rPr>
              <a:t>    </a:t>
            </a:r>
            <a:r>
              <a:rPr lang="en-US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77763" y="3984625"/>
            <a:ext cx="1131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bói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574198" y="4046072"/>
            <a:ext cx="1582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điểu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25136" y="6196891"/>
            <a:ext cx="2036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yến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708868" y="6227846"/>
            <a:ext cx="1584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én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052672" y="6286939"/>
            <a:ext cx="2112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cắt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847428" y="6258803"/>
            <a:ext cx="603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gà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4" descr="se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5" y="2376921"/>
            <a:ext cx="2028312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vang a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94" y="229015"/>
            <a:ext cx="1866582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01" y="2413317"/>
            <a:ext cx="1939140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 descr="bo n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5" y="233679"/>
            <a:ext cx="2011662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93" y="4592955"/>
            <a:ext cx="1787778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yế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2" y="4592955"/>
            <a:ext cx="1926757" cy="164592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34059" y="1880883"/>
            <a:ext cx="173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bồ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nông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076630" y="1879599"/>
            <a:ext cx="1811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anh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7546709" y="1872555"/>
            <a:ext cx="1582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kền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kền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9" name="Picture 23" descr="boi c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94" y="2376647"/>
            <a:ext cx="2045213" cy="164592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images[2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28" y="4592955"/>
            <a:ext cx="1855818" cy="164592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5" descr="cắ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28" y="4592955"/>
            <a:ext cx="1864512" cy="164592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him sau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48" y="2338705"/>
            <a:ext cx="1794043" cy="164592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568" y="271622"/>
            <a:ext cx="1795554" cy="164592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9615738" y="1845102"/>
            <a:ext cx="1582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chim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sâu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9659233" y="3948881"/>
            <a:ext cx="1582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chim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ruồi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2036" y="4589780"/>
            <a:ext cx="1715292" cy="164592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9578977" y="6302156"/>
            <a:ext cx="1772443" cy="46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chích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chòe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/>
      <p:bldP spid="27" grpId="0"/>
      <p:bldP spid="28" grpId="0"/>
      <p:bldP spid="34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82"/>
          <p:cNvGrpSpPr/>
          <p:nvPr/>
        </p:nvGrpSpPr>
        <p:grpSpPr>
          <a:xfrm>
            <a:off x="486596" y="2807759"/>
            <a:ext cx="1721001" cy="3219192"/>
            <a:chOff x="35658225" y="12492275"/>
            <a:chExt cx="1104150" cy="2065350"/>
          </a:xfrm>
        </p:grpSpPr>
        <p:sp>
          <p:nvSpPr>
            <p:cNvPr id="4677" name="Google Shape;4677;p82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8" name="Google Shape;4678;p82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9" name="Google Shape;4679;p82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0" name="Google Shape;4680;p82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1" name="Google Shape;4681;p82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2" name="Google Shape;4682;p82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3" name="Google Shape;4683;p82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4" name="Google Shape;4684;p82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5" name="Google Shape;4685;p82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6" name="Google Shape;4686;p82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7" name="Google Shape;4687;p82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8" name="Google Shape;4688;p82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9" name="Google Shape;4689;p82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0" name="Google Shape;4690;p82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1" name="Google Shape;4691;p82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2" name="Google Shape;4692;p82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3" name="Google Shape;4693;p82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4" name="Google Shape;4694;p82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5" name="Google Shape;4695;p82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6" name="Google Shape;4696;p82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7" name="Google Shape;4697;p82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8" name="Google Shape;4698;p82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9" name="Google Shape;4699;p82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0" name="Google Shape;4700;p82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1" name="Google Shape;4701;p82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2" name="Google Shape;4702;p82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3" name="Google Shape;4703;p82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4" name="Google Shape;4704;p82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5" name="Google Shape;4705;p82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6" name="Google Shape;4706;p82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7" name="Google Shape;4707;p82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8" name="Google Shape;4708;p82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9" name="Google Shape;4709;p82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0" name="Google Shape;4710;p82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1" name="Google Shape;4711;p82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2" name="Google Shape;4712;p82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3" name="Google Shape;4713;p82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4" name="Google Shape;4714;p82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5" name="Google Shape;4715;p82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6" name="Google Shape;4716;p82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7" name="Google Shape;4717;p82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8" name="Google Shape;4718;p82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9" name="Google Shape;4719;p82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0" name="Google Shape;4720;p82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1" name="Google Shape;4721;p82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2" name="Google Shape;4722;p82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3" name="Google Shape;4723;p82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4" name="Google Shape;4724;p82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5" name="Google Shape;4725;p82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6" name="Google Shape;4726;p82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7" name="Google Shape;4727;p82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8" name="Google Shape;4728;p82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9" name="Google Shape;4729;p82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0" name="Google Shape;4730;p82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1" name="Google Shape;4731;p82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2" name="Google Shape;4732;p82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3" name="Google Shape;4733;p82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4" name="Google Shape;4734;p82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5" name="Google Shape;4735;p82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6" name="Google Shape;4736;p82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7" name="Google Shape;4737;p82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8" name="Google Shape;4738;p82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9" name="Google Shape;4739;p82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2557478" y="2702813"/>
            <a:ext cx="905192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300" b="1" dirty="0" err="1">
                <a:solidFill>
                  <a:srgbClr val="002060"/>
                </a:solidFill>
              </a:rPr>
              <a:t>Trong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thế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giới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loài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chim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có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rất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nhiều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chim</a:t>
            </a:r>
            <a:r>
              <a:rPr lang="en-US" sz="4300" b="1" dirty="0">
                <a:solidFill>
                  <a:srgbClr val="002060"/>
                </a:solidFill>
              </a:rPr>
              <a:t>, </a:t>
            </a:r>
            <a:r>
              <a:rPr lang="en-US" sz="4300" b="1" dirty="0" err="1">
                <a:solidFill>
                  <a:srgbClr val="002060"/>
                </a:solidFill>
              </a:rPr>
              <a:t>chúng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cất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tiếng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hót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cho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chúng</a:t>
            </a:r>
            <a:r>
              <a:rPr lang="en-US" sz="4300" b="1" dirty="0">
                <a:solidFill>
                  <a:srgbClr val="002060"/>
                </a:solidFill>
              </a:rPr>
              <a:t> ta </a:t>
            </a:r>
            <a:r>
              <a:rPr lang="en-US" sz="4300" b="1" dirty="0" err="1">
                <a:solidFill>
                  <a:srgbClr val="002060"/>
                </a:solidFill>
              </a:rPr>
              <a:t>nghe</a:t>
            </a:r>
            <a:r>
              <a:rPr lang="en-US" sz="4300" b="1" dirty="0">
                <a:solidFill>
                  <a:srgbClr val="002060"/>
                </a:solidFill>
              </a:rPr>
              <a:t>, </a:t>
            </a:r>
            <a:r>
              <a:rPr lang="en-US" sz="4300" b="1" dirty="0" err="1">
                <a:solidFill>
                  <a:srgbClr val="002060"/>
                </a:solidFill>
              </a:rPr>
              <a:t>bắt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sâu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bảo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vệ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mùa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màng</a:t>
            </a:r>
            <a:r>
              <a:rPr lang="en-US" sz="4300" b="1" dirty="0">
                <a:solidFill>
                  <a:srgbClr val="002060"/>
                </a:solidFill>
              </a:rPr>
              <a:t>. </a:t>
            </a:r>
            <a:r>
              <a:rPr lang="en-US" sz="4300" b="1" dirty="0" err="1">
                <a:solidFill>
                  <a:srgbClr val="002060"/>
                </a:solidFill>
              </a:rPr>
              <a:t>Vì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vậy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chúng</a:t>
            </a:r>
            <a:r>
              <a:rPr lang="en-US" sz="4300" b="1" dirty="0">
                <a:solidFill>
                  <a:srgbClr val="002060"/>
                </a:solidFill>
              </a:rPr>
              <a:t> ta </a:t>
            </a:r>
            <a:r>
              <a:rPr lang="en-US" sz="4300" b="1" dirty="0" err="1">
                <a:solidFill>
                  <a:srgbClr val="002060"/>
                </a:solidFill>
              </a:rPr>
              <a:t>phải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biết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yêu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quý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và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bảo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vệ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các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loài</a:t>
            </a:r>
            <a:r>
              <a:rPr lang="en-US" sz="4300" b="1" dirty="0">
                <a:solidFill>
                  <a:srgbClr val="002060"/>
                </a:solidFill>
              </a:rPr>
              <a:t> </a:t>
            </a:r>
            <a:r>
              <a:rPr lang="en-US" sz="4300" b="1" dirty="0" err="1">
                <a:solidFill>
                  <a:srgbClr val="002060"/>
                </a:solidFill>
              </a:rPr>
              <a:t>chim</a:t>
            </a:r>
            <a:r>
              <a:rPr lang="en-US" sz="43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96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860514"/>
            <a:ext cx="12183476" cy="6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   </a:t>
            </a:r>
            <a:r>
              <a:rPr lang="en-US" sz="3600" b="1" u="sng" dirty="0" err="1">
                <a:solidFill>
                  <a:srgbClr val="0D0D0D"/>
                </a:solidFill>
              </a:rPr>
              <a:t>Bài</a:t>
            </a:r>
            <a:r>
              <a:rPr lang="en-US" sz="3600" b="1" u="sng" dirty="0">
                <a:solidFill>
                  <a:srgbClr val="0D0D0D"/>
                </a:solidFill>
              </a:rPr>
              <a:t> 2</a:t>
            </a:r>
            <a:r>
              <a:rPr lang="en-US" sz="3600" b="1" dirty="0">
                <a:solidFill>
                  <a:srgbClr val="0D0D0D"/>
                </a:solidFill>
              </a:rPr>
              <a:t>:</a:t>
            </a:r>
            <a:r>
              <a:rPr lang="en-US" sz="3200" b="1" dirty="0">
                <a:solidFill>
                  <a:srgbClr val="0D0D0D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Hãy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loài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chim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thích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hợp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mỗi</a:t>
            </a:r>
            <a:r>
              <a:rPr lang="en-US" sz="3200" b="1" dirty="0">
                <a:solidFill>
                  <a:srgbClr val="0000FF"/>
                </a:solidFill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</a:rPr>
              <a:t>trống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dưới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đây</a:t>
            </a:r>
            <a:r>
              <a:rPr lang="en-US" sz="32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28650" y="2821385"/>
            <a:ext cx="2930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b) Hôi như ...</a:t>
            </a:r>
            <a:endParaRPr lang="en-US" sz="3600"/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628650" y="3479007"/>
            <a:ext cx="3695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c) Nhanh như ...</a:t>
            </a:r>
            <a:endParaRPr lang="en-US" sz="3600"/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28650" y="4130279"/>
            <a:ext cx="32432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d)Nói như ...</a:t>
            </a:r>
            <a:endParaRPr lang="en-US" sz="3600"/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628650" y="4781550"/>
            <a:ext cx="30924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e) Hót như ...</a:t>
            </a:r>
            <a:endParaRPr lang="en-US" sz="360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28650" y="2163763"/>
            <a:ext cx="3006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a) </a:t>
            </a:r>
            <a:r>
              <a:rPr lang="en-US" sz="3600" b="1" dirty="0" err="1">
                <a:solidFill>
                  <a:srgbClr val="0000FF"/>
                </a:solidFill>
              </a:rPr>
              <a:t>Đen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như</a:t>
            </a:r>
            <a:r>
              <a:rPr lang="en-US" sz="3600" b="1" dirty="0">
                <a:solidFill>
                  <a:srgbClr val="0000FF"/>
                </a:solidFill>
              </a:rPr>
              <a:t>  ...</a:t>
            </a:r>
            <a:endParaRPr lang="en-US" sz="3600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914279" y="6133197"/>
            <a:ext cx="4508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(</a:t>
            </a:r>
            <a:r>
              <a:rPr lang="en-US" sz="3200" b="1" dirty="0" err="1">
                <a:solidFill>
                  <a:srgbClr val="FF0000"/>
                </a:solidFill>
              </a:rPr>
              <a:t>vẹt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quạ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khướu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cú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cắt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345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860514"/>
            <a:ext cx="12183476" cy="6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   </a:t>
            </a:r>
            <a:r>
              <a:rPr lang="en-US" sz="3600" b="1" u="sng" dirty="0" err="1">
                <a:solidFill>
                  <a:srgbClr val="0D0D0D"/>
                </a:solidFill>
              </a:rPr>
              <a:t>Bài</a:t>
            </a:r>
            <a:r>
              <a:rPr lang="en-US" sz="3600" b="1" u="sng" dirty="0">
                <a:solidFill>
                  <a:srgbClr val="0D0D0D"/>
                </a:solidFill>
              </a:rPr>
              <a:t> 2</a:t>
            </a:r>
            <a:r>
              <a:rPr lang="en-US" sz="3600" b="1" dirty="0">
                <a:solidFill>
                  <a:srgbClr val="0D0D0D"/>
                </a:solidFill>
              </a:rPr>
              <a:t>:</a:t>
            </a:r>
            <a:r>
              <a:rPr lang="en-US" sz="3200" b="1" dirty="0">
                <a:solidFill>
                  <a:srgbClr val="0D0D0D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Hãy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loài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chim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thích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hợp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mỗi</a:t>
            </a:r>
            <a:r>
              <a:rPr lang="en-US" sz="3200" b="1" dirty="0">
                <a:solidFill>
                  <a:srgbClr val="0000FF"/>
                </a:solidFill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</a:rPr>
              <a:t>trống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dưới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đây</a:t>
            </a:r>
            <a:r>
              <a:rPr lang="en-US" sz="3200" b="1" dirty="0">
                <a:solidFill>
                  <a:srgbClr val="0000FF"/>
                </a:solidFill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3" y="1983545"/>
            <a:ext cx="2391508" cy="3868616"/>
          </a:xfrm>
          <a:prstGeom prst="rect">
            <a:avLst/>
          </a:prstGeom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32713" y="5991794"/>
            <a:ext cx="1779308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Vẹt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21" y="1983545"/>
            <a:ext cx="2391508" cy="3868616"/>
          </a:xfrm>
          <a:prstGeom prst="rect">
            <a:avLst/>
          </a:prstGeom>
        </p:spPr>
      </p:pic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2824221" y="5991794"/>
            <a:ext cx="1779308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Quạ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29" y="1983545"/>
            <a:ext cx="2391508" cy="3868616"/>
          </a:xfrm>
          <a:prstGeom prst="rect">
            <a:avLst/>
          </a:prstGeom>
        </p:spPr>
      </p:pic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5215729" y="5991794"/>
            <a:ext cx="1779308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Khướu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37" y="1983545"/>
            <a:ext cx="2391508" cy="3868616"/>
          </a:xfrm>
          <a:prstGeom prst="rect">
            <a:avLst/>
          </a:prstGeom>
        </p:spPr>
      </p:pic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7607237" y="5991794"/>
            <a:ext cx="1779308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Cú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5" y="1983545"/>
            <a:ext cx="2391508" cy="3868615"/>
          </a:xfrm>
          <a:prstGeom prst="rect">
            <a:avLst/>
          </a:prstGeom>
        </p:spPr>
      </p:pic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9998745" y="5991794"/>
            <a:ext cx="1779308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Cắt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860514"/>
            <a:ext cx="12183476" cy="6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   </a:t>
            </a:r>
            <a:r>
              <a:rPr lang="en-US" sz="3600" b="1" u="sng" dirty="0" err="1">
                <a:solidFill>
                  <a:srgbClr val="0D0D0D"/>
                </a:solidFill>
              </a:rPr>
              <a:t>Bài</a:t>
            </a:r>
            <a:r>
              <a:rPr lang="en-US" sz="3600" b="1" u="sng" dirty="0">
                <a:solidFill>
                  <a:srgbClr val="0D0D0D"/>
                </a:solidFill>
              </a:rPr>
              <a:t> 2</a:t>
            </a:r>
            <a:r>
              <a:rPr lang="en-US" sz="3600" b="1" dirty="0">
                <a:solidFill>
                  <a:srgbClr val="0D0D0D"/>
                </a:solidFill>
              </a:rPr>
              <a:t>:</a:t>
            </a:r>
            <a:r>
              <a:rPr lang="en-US" sz="3200" b="1" dirty="0">
                <a:solidFill>
                  <a:srgbClr val="0D0D0D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Hãy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loài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chim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thích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hợp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mỗi</a:t>
            </a:r>
            <a:r>
              <a:rPr lang="en-US" sz="3200" b="1" dirty="0">
                <a:solidFill>
                  <a:srgbClr val="0000FF"/>
                </a:solidFill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</a:rPr>
              <a:t>trống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dưới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đây</a:t>
            </a:r>
            <a:r>
              <a:rPr lang="en-US" sz="32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28650" y="2821385"/>
            <a:ext cx="2930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b) Hôi như ...</a:t>
            </a:r>
            <a:endParaRPr lang="en-US" sz="3600"/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628650" y="3479007"/>
            <a:ext cx="3695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c) Nhanh như ...</a:t>
            </a:r>
            <a:endParaRPr lang="en-US" sz="3600"/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628650" y="4130279"/>
            <a:ext cx="32432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d)Nói như ...</a:t>
            </a:r>
            <a:endParaRPr lang="en-US" sz="3600"/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628650" y="4781550"/>
            <a:ext cx="30924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e) Hót như ...</a:t>
            </a:r>
            <a:endParaRPr lang="en-US" sz="36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8650" y="2163763"/>
            <a:ext cx="3006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a) </a:t>
            </a:r>
            <a:r>
              <a:rPr lang="en-US" sz="3600" b="1" dirty="0" err="1">
                <a:solidFill>
                  <a:srgbClr val="0000FF"/>
                </a:solidFill>
              </a:rPr>
              <a:t>Đen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như</a:t>
            </a:r>
            <a:r>
              <a:rPr lang="en-US" sz="3600" b="1" dirty="0">
                <a:solidFill>
                  <a:srgbClr val="0000FF"/>
                </a:solidFill>
              </a:rPr>
              <a:t>  ...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28010" y="2081819"/>
            <a:ext cx="127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2081819"/>
            <a:ext cx="6386734" cy="37281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88980" y="2739808"/>
            <a:ext cx="127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2081819"/>
            <a:ext cx="6386734" cy="37281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55289" y="3397797"/>
            <a:ext cx="127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2081819"/>
            <a:ext cx="6386734" cy="3728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11363" y="4035134"/>
            <a:ext cx="127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8" y="2077485"/>
            <a:ext cx="6425764" cy="3728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54654" y="4681728"/>
            <a:ext cx="1953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8" y="2086153"/>
            <a:ext cx="6464794" cy="37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7"/>
          <p:cNvSpPr txBox="1">
            <a:spLocks noChangeArrowheads="1"/>
          </p:cNvSpPr>
          <p:nvPr/>
        </p:nvSpPr>
        <p:spPr bwMode="auto">
          <a:xfrm>
            <a:off x="161448" y="733950"/>
            <a:ext cx="12192000" cy="101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30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Chép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lại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đoạn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văn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tả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thay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chấm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phẩy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74" name="Text Box 8"/>
          <p:cNvSpPr txBox="1">
            <a:spLocks noChangeArrowheads="1"/>
          </p:cNvSpPr>
          <p:nvPr/>
        </p:nvSpPr>
        <p:spPr bwMode="auto">
          <a:xfrm>
            <a:off x="337623" y="2570162"/>
            <a:ext cx="1114161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      </a:t>
            </a:r>
            <a:r>
              <a:rPr lang="en-US" sz="4000" b="1" dirty="0" err="1">
                <a:solidFill>
                  <a:srgbClr val="0000FF"/>
                </a:solidFill>
              </a:rPr>
              <a:t>Ngày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xưa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đôi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bạn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Diệc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Cò</a:t>
            </a:r>
            <a:r>
              <a:rPr lang="en-US" sz="4000" b="1" dirty="0">
                <a:solidFill>
                  <a:srgbClr val="0000FF"/>
                </a:solidFill>
              </a:rPr>
              <a:t>      </a:t>
            </a:r>
            <a:r>
              <a:rPr lang="en-US" sz="4000" b="1" dirty="0" err="1" smtClean="0">
                <a:solidFill>
                  <a:srgbClr val="0000FF"/>
                </a:solidFill>
              </a:rPr>
              <a:t>Chúng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thường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cùng</a:t>
            </a:r>
            <a:r>
              <a:rPr lang="en-US" sz="4000" b="1" dirty="0">
                <a:solidFill>
                  <a:srgbClr val="0000FF"/>
                </a:solidFill>
              </a:rPr>
              <a:t> ở    </a:t>
            </a:r>
            <a:r>
              <a:rPr lang="en-US" sz="4000" b="1" dirty="0" err="1">
                <a:solidFill>
                  <a:srgbClr val="0000FF"/>
                </a:solidFill>
              </a:rPr>
              <a:t>cùng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ăn</a:t>
            </a:r>
            <a:r>
              <a:rPr lang="en-US" sz="4000" b="1" dirty="0">
                <a:solidFill>
                  <a:srgbClr val="0000FF"/>
                </a:solidFill>
              </a:rPr>
              <a:t>   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cùng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làm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việc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chơi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cùng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nhau</a:t>
            </a:r>
            <a:r>
              <a:rPr lang="en-US" sz="4000" b="1" dirty="0">
                <a:solidFill>
                  <a:srgbClr val="0000FF"/>
                </a:solidFill>
              </a:rPr>
              <a:t>    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Hai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bạn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gắn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với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nhau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như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hình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với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bóng</a:t>
            </a:r>
            <a:r>
              <a:rPr lang="en-US" sz="40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75" name="Rectangle 9"/>
          <p:cNvSpPr>
            <a:spLocks noChangeArrowheads="1"/>
          </p:cNvSpPr>
          <p:nvPr/>
        </p:nvSpPr>
        <p:spPr bwMode="auto">
          <a:xfrm>
            <a:off x="3664798" y="3352166"/>
            <a:ext cx="376238" cy="3762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/>
          </a:p>
        </p:txBody>
      </p:sp>
      <p:sp>
        <p:nvSpPr>
          <p:cNvPr id="176" name="Rectangle 10"/>
          <p:cNvSpPr>
            <a:spLocks noChangeArrowheads="1"/>
          </p:cNvSpPr>
          <p:nvPr/>
        </p:nvSpPr>
        <p:spPr bwMode="auto">
          <a:xfrm>
            <a:off x="3916359" y="3988754"/>
            <a:ext cx="377825" cy="3746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/>
          </a:p>
        </p:txBody>
      </p:sp>
      <p:sp>
        <p:nvSpPr>
          <p:cNvPr id="177" name="Rectangle 11"/>
          <p:cNvSpPr>
            <a:spLocks noChangeArrowheads="1"/>
          </p:cNvSpPr>
          <p:nvPr/>
        </p:nvSpPr>
        <p:spPr bwMode="auto">
          <a:xfrm>
            <a:off x="5863543" y="3352165"/>
            <a:ext cx="377825" cy="3762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/>
          </a:p>
        </p:txBody>
      </p:sp>
      <p:sp>
        <p:nvSpPr>
          <p:cNvPr id="178" name="Rectangle 12"/>
          <p:cNvSpPr>
            <a:spLocks noChangeArrowheads="1"/>
          </p:cNvSpPr>
          <p:nvPr/>
        </p:nvSpPr>
        <p:spPr bwMode="auto">
          <a:xfrm>
            <a:off x="8833823" y="2725566"/>
            <a:ext cx="376237" cy="3762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/>
          </a:p>
        </p:txBody>
      </p:sp>
      <p:sp>
        <p:nvSpPr>
          <p:cNvPr id="179" name="Text Box 18"/>
          <p:cNvSpPr txBox="1">
            <a:spLocks noChangeArrowheads="1"/>
          </p:cNvSpPr>
          <p:nvPr/>
        </p:nvSpPr>
        <p:spPr bwMode="auto">
          <a:xfrm>
            <a:off x="5905060" y="3126874"/>
            <a:ext cx="3778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80" name="Text Box 19"/>
          <p:cNvSpPr txBox="1">
            <a:spLocks noChangeArrowheads="1"/>
          </p:cNvSpPr>
          <p:nvPr/>
        </p:nvSpPr>
        <p:spPr bwMode="auto">
          <a:xfrm>
            <a:off x="3735028" y="3126874"/>
            <a:ext cx="4524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81" name="Text Box 20"/>
          <p:cNvSpPr txBox="1">
            <a:spLocks noChangeArrowheads="1"/>
          </p:cNvSpPr>
          <p:nvPr/>
        </p:nvSpPr>
        <p:spPr bwMode="auto">
          <a:xfrm>
            <a:off x="3916359" y="3626804"/>
            <a:ext cx="3016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7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2" name="Text Box 21"/>
          <p:cNvSpPr txBox="1">
            <a:spLocks noChangeArrowheads="1"/>
          </p:cNvSpPr>
          <p:nvPr/>
        </p:nvSpPr>
        <p:spPr bwMode="auto">
          <a:xfrm>
            <a:off x="8885365" y="2549635"/>
            <a:ext cx="4524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5" grpId="0" animBg="1"/>
      <p:bldP spid="176" grpId="0" animBg="1"/>
      <p:bldP spid="177" grpId="0" animBg="1"/>
      <p:bldP spid="178" grpId="0" animBg="1"/>
      <p:bldP spid="179" grpId="0"/>
      <p:bldP spid="180" grpId="0"/>
      <p:bldP spid="181" grpId="0"/>
      <p:bldP spid="1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988" y="2474967"/>
            <a:ext cx="4692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 Ô CHỮ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627077" y="2521630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2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627077" y="3101923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3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5627077" y="3682216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4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5627077" y="4262509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5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5627077" y="4842802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6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627077" y="5423095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7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5627077" y="6003388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8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91191"/>
              </p:ext>
            </p:extLst>
          </p:nvPr>
        </p:nvGraphicFramePr>
        <p:xfrm>
          <a:off x="7273012" y="3108956"/>
          <a:ext cx="3784207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H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Ì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A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V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Ô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I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96299"/>
              </p:ext>
            </p:extLst>
          </p:nvPr>
        </p:nvGraphicFramePr>
        <p:xfrm>
          <a:off x="7273008" y="3094890"/>
          <a:ext cx="3784207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493547"/>
              </p:ext>
            </p:extLst>
          </p:nvPr>
        </p:nvGraphicFramePr>
        <p:xfrm>
          <a:off x="6738432" y="3693089"/>
          <a:ext cx="3243606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H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I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M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É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N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98647"/>
              </p:ext>
            </p:extLst>
          </p:nvPr>
        </p:nvGraphicFramePr>
        <p:xfrm>
          <a:off x="6738429" y="3679023"/>
          <a:ext cx="3243606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513573"/>
              </p:ext>
            </p:extLst>
          </p:nvPr>
        </p:nvGraphicFramePr>
        <p:xfrm>
          <a:off x="8367945" y="4262505"/>
          <a:ext cx="2162404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U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Ố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1702"/>
              </p:ext>
            </p:extLst>
          </p:nvPr>
        </p:nvGraphicFramePr>
        <p:xfrm>
          <a:off x="8367944" y="4248439"/>
          <a:ext cx="2162404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051467"/>
              </p:ext>
            </p:extLst>
          </p:nvPr>
        </p:nvGraphicFramePr>
        <p:xfrm>
          <a:off x="7833368" y="4814664"/>
          <a:ext cx="2703005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K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H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Á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H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671517"/>
              </p:ext>
            </p:extLst>
          </p:nvPr>
        </p:nvGraphicFramePr>
        <p:xfrm>
          <a:off x="7833365" y="4800598"/>
          <a:ext cx="2703005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72741"/>
              </p:ext>
            </p:extLst>
          </p:nvPr>
        </p:nvGraphicFramePr>
        <p:xfrm>
          <a:off x="7296453" y="5366823"/>
          <a:ext cx="1621803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S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Á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O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312862"/>
              </p:ext>
            </p:extLst>
          </p:nvPr>
        </p:nvGraphicFramePr>
        <p:xfrm>
          <a:off x="7296448" y="5352757"/>
          <a:ext cx="1621803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606013"/>
              </p:ext>
            </p:extLst>
          </p:nvPr>
        </p:nvGraphicFramePr>
        <p:xfrm>
          <a:off x="6761870" y="5918980"/>
          <a:ext cx="2703005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B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Ó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I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Á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746434"/>
              </p:ext>
            </p:extLst>
          </p:nvPr>
        </p:nvGraphicFramePr>
        <p:xfrm>
          <a:off x="6761868" y="5904914"/>
          <a:ext cx="2703005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09509"/>
              </p:ext>
            </p:extLst>
          </p:nvPr>
        </p:nvGraphicFramePr>
        <p:xfrm>
          <a:off x="7816956" y="2560639"/>
          <a:ext cx="2703005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K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H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I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Ế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U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475858"/>
              </p:ext>
            </p:extLst>
          </p:nvPr>
        </p:nvGraphicFramePr>
        <p:xfrm>
          <a:off x="7816948" y="2546573"/>
          <a:ext cx="2703005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  <a:gridCol w="540601"/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485014"/>
              </p:ext>
            </p:extLst>
          </p:nvPr>
        </p:nvGraphicFramePr>
        <p:xfrm>
          <a:off x="8365595" y="1994414"/>
          <a:ext cx="1081202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C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7 SVNBango" panose="02000000000000000000" pitchFamily="2" charset="0"/>
                        </a:rPr>
                        <a:t>Ú</a:t>
                      </a:r>
                      <a:endParaRPr lang="en-US" sz="2400" dirty="0">
                        <a:latin typeface="#9Slide07 SVNBango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08278"/>
              </p:ext>
            </p:extLst>
          </p:nvPr>
        </p:nvGraphicFramePr>
        <p:xfrm>
          <a:off x="8365584" y="1980348"/>
          <a:ext cx="1081202" cy="51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601"/>
                <a:gridCol w="540601"/>
              </a:tblGrid>
              <a:tr h="513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val Callout 2"/>
          <p:cNvSpPr/>
          <p:nvPr/>
        </p:nvSpPr>
        <p:spPr>
          <a:xfrm>
            <a:off x="5627077" y="1941337"/>
            <a:ext cx="562708" cy="436099"/>
          </a:xfrm>
          <a:prstGeom prst="wedgeEllipseCallout">
            <a:avLst>
              <a:gd name="adj1" fmla="val 57428"/>
              <a:gd name="adj2" fmla="val 4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#9Slide03 AllRoundGothic" panose="020B0703020202020104" pitchFamily="34" charset="0"/>
              </a:rPr>
              <a:t>1</a:t>
            </a:r>
            <a:endParaRPr lang="en-US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1323" y="2808481"/>
            <a:ext cx="3964025" cy="31161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1" y="3160692"/>
            <a:ext cx="3648871" cy="205271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88743" y="2805901"/>
            <a:ext cx="3964025" cy="31161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2" y="3160692"/>
            <a:ext cx="3648870" cy="254268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86163" y="2803321"/>
            <a:ext cx="3964025" cy="25967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Hay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92" y="3219332"/>
            <a:ext cx="3648870" cy="248404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9098" y="2925670"/>
            <a:ext cx="3964025" cy="25967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1" y="3260667"/>
            <a:ext cx="3681806" cy="248404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09531" y="2892459"/>
            <a:ext cx="4183157" cy="29429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81" y="3259968"/>
            <a:ext cx="3681806" cy="245007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95645" y="2843307"/>
            <a:ext cx="4183157" cy="23370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68" y="3108051"/>
            <a:ext cx="3681806" cy="244731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26879" y="3153473"/>
            <a:ext cx="4183157" cy="23370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59" y="3065997"/>
            <a:ext cx="3536769" cy="244731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26879" y="3024946"/>
            <a:ext cx="4183157" cy="25967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79" y="3033092"/>
            <a:ext cx="3536769" cy="25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4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720" y="1616837"/>
            <a:ext cx="103012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Koni" pitchFamily="2" charset="0"/>
              </a:rPr>
              <a:t>CHÚC CÁC CON CHĂM NGOAN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Koni" pitchFamily="2" charset="0"/>
              </a:rPr>
              <a:t>HỌC GIỎI.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Koni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841"/>
            <a:ext cx="1905000" cy="184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226" y="2143858"/>
            <a:ext cx="1905000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30" y="2602523"/>
            <a:ext cx="1905000" cy="2281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93" y="982224"/>
            <a:ext cx="1905000" cy="22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44"/>
          <p:cNvGrpSpPr/>
          <p:nvPr/>
        </p:nvGrpSpPr>
        <p:grpSpPr>
          <a:xfrm>
            <a:off x="10714513" y="5594095"/>
            <a:ext cx="1717615" cy="1263905"/>
            <a:chOff x="6791327" y="2699564"/>
            <a:chExt cx="649038" cy="477594"/>
          </a:xfrm>
        </p:grpSpPr>
        <p:sp>
          <p:nvSpPr>
            <p:cNvPr id="849" name="Google Shape;849;p44"/>
            <p:cNvSpPr/>
            <p:nvPr/>
          </p:nvSpPr>
          <p:spPr>
            <a:xfrm>
              <a:off x="6888667" y="2749584"/>
              <a:ext cx="357960" cy="208433"/>
            </a:xfrm>
            <a:custGeom>
              <a:avLst/>
              <a:gdLst/>
              <a:ahLst/>
              <a:cxnLst/>
              <a:rect l="l" t="t" r="r" b="b"/>
              <a:pathLst>
                <a:path w="11400" h="6638" extrusionOk="0">
                  <a:moveTo>
                    <a:pt x="1959" y="0"/>
                  </a:moveTo>
                  <a:cubicBezTo>
                    <a:pt x="1345" y="0"/>
                    <a:pt x="693" y="42"/>
                    <a:pt x="1" y="133"/>
                  </a:cubicBezTo>
                  <a:cubicBezTo>
                    <a:pt x="244" y="619"/>
                    <a:pt x="578" y="1227"/>
                    <a:pt x="1065" y="1835"/>
                  </a:cubicBezTo>
                  <a:cubicBezTo>
                    <a:pt x="2676" y="1987"/>
                    <a:pt x="5776" y="2777"/>
                    <a:pt x="8299" y="6181"/>
                  </a:cubicBezTo>
                  <a:cubicBezTo>
                    <a:pt x="9211" y="6394"/>
                    <a:pt x="10214" y="6546"/>
                    <a:pt x="11308" y="6637"/>
                  </a:cubicBezTo>
                  <a:cubicBezTo>
                    <a:pt x="11369" y="6516"/>
                    <a:pt x="11399" y="6455"/>
                    <a:pt x="11399" y="6455"/>
                  </a:cubicBezTo>
                  <a:cubicBezTo>
                    <a:pt x="11399" y="6455"/>
                    <a:pt x="9577" y="0"/>
                    <a:pt x="1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6791327" y="2753729"/>
              <a:ext cx="452411" cy="416176"/>
            </a:xfrm>
            <a:custGeom>
              <a:avLst/>
              <a:gdLst/>
              <a:ahLst/>
              <a:cxnLst/>
              <a:rect l="l" t="t" r="r" b="b"/>
              <a:pathLst>
                <a:path w="14408" h="13254" extrusionOk="0">
                  <a:moveTo>
                    <a:pt x="2949" y="1"/>
                  </a:moveTo>
                  <a:cubicBezTo>
                    <a:pt x="1247" y="4469"/>
                    <a:pt x="0" y="7782"/>
                    <a:pt x="0" y="7782"/>
                  </a:cubicBezTo>
                  <a:cubicBezTo>
                    <a:pt x="0" y="7782"/>
                    <a:pt x="1611" y="13132"/>
                    <a:pt x="9241" y="13253"/>
                  </a:cubicBezTo>
                  <a:cubicBezTo>
                    <a:pt x="11733" y="10822"/>
                    <a:pt x="13952" y="7265"/>
                    <a:pt x="14408" y="6475"/>
                  </a:cubicBezTo>
                  <a:cubicBezTo>
                    <a:pt x="7022" y="5958"/>
                    <a:pt x="4104" y="2068"/>
                    <a:pt x="3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6922076" y="2807172"/>
              <a:ext cx="69708" cy="46817"/>
            </a:xfrm>
            <a:custGeom>
              <a:avLst/>
              <a:gdLst/>
              <a:ahLst/>
              <a:cxnLst/>
              <a:rect l="l" t="t" r="r" b="b"/>
              <a:pathLst>
                <a:path w="2220" h="1491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487"/>
                    <a:pt x="852" y="974"/>
                    <a:pt x="1399" y="1490"/>
                  </a:cubicBezTo>
                  <a:cubicBezTo>
                    <a:pt x="1460" y="1338"/>
                    <a:pt x="1551" y="1186"/>
                    <a:pt x="1642" y="1065"/>
                  </a:cubicBezTo>
                  <a:cubicBezTo>
                    <a:pt x="1794" y="852"/>
                    <a:pt x="1976" y="670"/>
                    <a:pt x="2219" y="518"/>
                  </a:cubicBezTo>
                  <a:cubicBezTo>
                    <a:pt x="1338" y="214"/>
                    <a:pt x="578" y="62"/>
                    <a:pt x="1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6965973" y="2823406"/>
              <a:ext cx="183282" cy="120293"/>
            </a:xfrm>
            <a:custGeom>
              <a:avLst/>
              <a:gdLst/>
              <a:ahLst/>
              <a:cxnLst/>
              <a:rect l="l" t="t" r="r" b="b"/>
              <a:pathLst>
                <a:path w="5837" h="3831" extrusionOk="0">
                  <a:moveTo>
                    <a:pt x="821" y="1"/>
                  </a:moveTo>
                  <a:cubicBezTo>
                    <a:pt x="578" y="153"/>
                    <a:pt x="396" y="335"/>
                    <a:pt x="244" y="548"/>
                  </a:cubicBezTo>
                  <a:cubicBezTo>
                    <a:pt x="153" y="669"/>
                    <a:pt x="62" y="821"/>
                    <a:pt x="1" y="973"/>
                  </a:cubicBezTo>
                  <a:cubicBezTo>
                    <a:pt x="1308" y="2128"/>
                    <a:pt x="3192" y="3223"/>
                    <a:pt x="5837" y="3830"/>
                  </a:cubicBezTo>
                  <a:cubicBezTo>
                    <a:pt x="4195" y="1642"/>
                    <a:pt x="2341" y="548"/>
                    <a:pt x="821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7072890" y="2699564"/>
              <a:ext cx="367474" cy="230759"/>
            </a:xfrm>
            <a:custGeom>
              <a:avLst/>
              <a:gdLst/>
              <a:ahLst/>
              <a:cxnLst/>
              <a:rect l="l" t="t" r="r" b="b"/>
              <a:pathLst>
                <a:path w="11703" h="7349" extrusionOk="0">
                  <a:moveTo>
                    <a:pt x="10705" y="1"/>
                  </a:moveTo>
                  <a:cubicBezTo>
                    <a:pt x="9551" y="1"/>
                    <a:pt x="0" y="7015"/>
                    <a:pt x="0" y="7015"/>
                  </a:cubicBezTo>
                  <a:lnTo>
                    <a:pt x="851" y="7349"/>
                  </a:lnTo>
                  <a:cubicBezTo>
                    <a:pt x="851" y="7349"/>
                    <a:pt x="11702" y="723"/>
                    <a:pt x="10791" y="24"/>
                  </a:cubicBezTo>
                  <a:cubicBezTo>
                    <a:pt x="10771" y="8"/>
                    <a:pt x="10743" y="1"/>
                    <a:pt x="10705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7114872" y="3030175"/>
              <a:ext cx="166420" cy="146983"/>
            </a:xfrm>
            <a:custGeom>
              <a:avLst/>
              <a:gdLst/>
              <a:ahLst/>
              <a:cxnLst/>
              <a:rect l="l" t="t" r="r" b="b"/>
              <a:pathLst>
                <a:path w="5300" h="4681" extrusionOk="0">
                  <a:moveTo>
                    <a:pt x="2847" y="0"/>
                  </a:moveTo>
                  <a:cubicBezTo>
                    <a:pt x="2686" y="0"/>
                    <a:pt x="2584" y="11"/>
                    <a:pt x="2584" y="11"/>
                  </a:cubicBezTo>
                  <a:cubicBezTo>
                    <a:pt x="2584" y="11"/>
                    <a:pt x="2311" y="376"/>
                    <a:pt x="1885" y="893"/>
                  </a:cubicBezTo>
                  <a:cubicBezTo>
                    <a:pt x="2493" y="1075"/>
                    <a:pt x="3648" y="1531"/>
                    <a:pt x="3526" y="2474"/>
                  </a:cubicBezTo>
                  <a:cubicBezTo>
                    <a:pt x="3440" y="2991"/>
                    <a:pt x="2932" y="3243"/>
                    <a:pt x="2360" y="3243"/>
                  </a:cubicBezTo>
                  <a:cubicBezTo>
                    <a:pt x="1722" y="3243"/>
                    <a:pt x="1004" y="2930"/>
                    <a:pt x="700" y="2322"/>
                  </a:cubicBezTo>
                  <a:cubicBezTo>
                    <a:pt x="456" y="2595"/>
                    <a:pt x="244" y="2869"/>
                    <a:pt x="1" y="3142"/>
                  </a:cubicBezTo>
                  <a:cubicBezTo>
                    <a:pt x="820" y="4206"/>
                    <a:pt x="1759" y="4680"/>
                    <a:pt x="2600" y="4680"/>
                  </a:cubicBezTo>
                  <a:cubicBezTo>
                    <a:pt x="3755" y="4680"/>
                    <a:pt x="4726" y="3786"/>
                    <a:pt x="4955" y="2291"/>
                  </a:cubicBezTo>
                  <a:cubicBezTo>
                    <a:pt x="5300" y="200"/>
                    <a:pt x="3533" y="0"/>
                    <a:pt x="2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409063" y="-77273"/>
            <a:ext cx="3373875" cy="70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u="sng" dirty="0" smtClean="0">
                <a:solidFill>
                  <a:srgbClr val="006600"/>
                </a:solidFill>
              </a:rPr>
              <a:t>ÔN BÀI CŨ</a:t>
            </a:r>
            <a:r>
              <a:rPr lang="en-US" sz="4000" b="1" dirty="0" smtClean="0">
                <a:solidFill>
                  <a:srgbClr val="006600"/>
                </a:solidFill>
              </a:rPr>
              <a:t> :</a:t>
            </a:r>
            <a:endParaRPr lang="en-US" sz="4000" b="1" dirty="0">
              <a:solidFill>
                <a:srgbClr val="006600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872419" y="829568"/>
            <a:ext cx="8145462" cy="5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Đặt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cụm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ở </a:t>
            </a:r>
            <a:r>
              <a:rPr lang="en-US" sz="3200" b="1" i="1" dirty="0" err="1">
                <a:solidFill>
                  <a:srgbClr val="FF0000"/>
                </a:solidFill>
              </a:rPr>
              <a:t>đâu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mỗi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626482" y="2355604"/>
            <a:ext cx="6788150" cy="5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FF"/>
                </a:solidFill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ngồi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cạnh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Hà</a:t>
            </a:r>
            <a:r>
              <a:rPr lang="en-US" sz="3200" b="1" dirty="0" smtClean="0">
                <a:solidFill>
                  <a:srgbClr val="0000FF"/>
                </a:solidFill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174044" y="3031879"/>
            <a:ext cx="5053013" cy="5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-  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ngồi</a:t>
            </a:r>
            <a:r>
              <a:rPr lang="en-US" sz="3200" b="1" dirty="0" smtClean="0">
                <a:solidFill>
                  <a:srgbClr val="FF0000"/>
                </a:solidFill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</a:rPr>
              <a:t>đâu</a:t>
            </a:r>
            <a:r>
              <a:rPr lang="en-US" sz="32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174044" y="4635254"/>
            <a:ext cx="4600575" cy="5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-  </a:t>
            </a:r>
            <a:r>
              <a:rPr lang="en-US" sz="3200" b="1" dirty="0" smtClean="0">
                <a:solidFill>
                  <a:srgbClr val="FF0000"/>
                </a:solidFill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</a:rPr>
              <a:t>mèo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nằm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lì</a:t>
            </a:r>
            <a:r>
              <a:rPr lang="en-US" sz="3200" b="1" dirty="0" smtClean="0">
                <a:solidFill>
                  <a:srgbClr val="FF0000"/>
                </a:solidFill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</a:rPr>
              <a:t>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475669" y="3858966"/>
            <a:ext cx="6938963" cy="5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Con </a:t>
            </a:r>
            <a:r>
              <a:rPr lang="en-US" sz="3200" b="1" dirty="0" err="1" smtClean="0">
                <a:solidFill>
                  <a:srgbClr val="0000FF"/>
                </a:solidFill>
              </a:rPr>
              <a:t>mèo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nằm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lì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bên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bếp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lửa</a:t>
            </a:r>
            <a:r>
              <a:rPr lang="en-US" sz="3200" b="1" dirty="0" smtClean="0">
                <a:solidFill>
                  <a:srgbClr val="0000FF"/>
                </a:solidFill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61386" y="2939309"/>
            <a:ext cx="2034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09063" y="4317348"/>
            <a:ext cx="2034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2405576" y="617477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23" descr="Chim1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1" y="1477108"/>
            <a:ext cx="10516649" cy="429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1647117" y="6135541"/>
            <a:ext cx="8824913" cy="46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latin typeface=".VnArial" panose="020B7200000000000000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cs typeface="Times New Roman" panose="02020603050405020304" pitchFamily="18" charset="0"/>
              </a:rPr>
              <a:t>đại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bàng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b="1" dirty="0" err="1">
                <a:cs typeface="Times New Roman" panose="02020603050405020304" pitchFamily="18" charset="0"/>
              </a:rPr>
              <a:t>cú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mèo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b="1" dirty="0" err="1">
                <a:cs typeface="Times New Roman" panose="02020603050405020304" pitchFamily="18" charset="0"/>
              </a:rPr>
              <a:t>chim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sẻ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b="1" dirty="0" err="1">
                <a:cs typeface="Times New Roman" panose="02020603050405020304" pitchFamily="18" charset="0"/>
              </a:rPr>
              <a:t>sáo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sậu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b="1" dirty="0" err="1">
                <a:cs typeface="Times New Roman" panose="02020603050405020304" pitchFamily="18" charset="0"/>
              </a:rPr>
              <a:t>cò</a:t>
            </a:r>
            <a:r>
              <a:rPr lang="en-US" b="1" dirty="0"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.VnArial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chào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mào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b="1" dirty="0" err="1">
                <a:cs typeface="Times New Roman" panose="02020603050405020304" pitchFamily="18" charset="0"/>
              </a:rPr>
              <a:t>vẹt</a:t>
            </a:r>
            <a:r>
              <a:rPr lang="en-US" b="1" dirty="0"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983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9" descr="Chao m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" y="2241139"/>
            <a:ext cx="2362200" cy="25146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mào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757" y="2147037"/>
            <a:ext cx="243371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147037"/>
            <a:ext cx="24828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4468" y="2147037"/>
            <a:ext cx="3077309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10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sz="3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757" y="2241139"/>
            <a:ext cx="2433711" cy="249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241137"/>
            <a:ext cx="2482850" cy="24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4468" y="2241137"/>
            <a:ext cx="3077309" cy="24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him 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" y="2241138"/>
            <a:ext cx="2362200" cy="249669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7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Cò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757" y="2241137"/>
            <a:ext cx="2433711" cy="24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241138"/>
            <a:ext cx="2482850" cy="249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o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" y="2241138"/>
            <a:ext cx="2362200" cy="249669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164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467" y="2147036"/>
            <a:ext cx="3077309" cy="259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6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bàng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757" y="2147038"/>
            <a:ext cx="2433711" cy="25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147038"/>
            <a:ext cx="3227476" cy="25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6185" y="2147037"/>
            <a:ext cx="2118984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ai b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" y="2147038"/>
            <a:ext cx="2362200" cy="259079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Vẹt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7608" y="2147037"/>
            <a:ext cx="236060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147037"/>
            <a:ext cx="2482850" cy="25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4468" y="2147036"/>
            <a:ext cx="3077309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V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2" y="2147036"/>
            <a:ext cx="2620963" cy="2590799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305403" y="918780"/>
            <a:ext cx="7165975" cy="60166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204748" y="6058170"/>
            <a:ext cx="3166721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Sáo</a:t>
            </a:r>
            <a:r>
              <a:rPr lang="en-US" sz="3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sậu</a:t>
            </a:r>
            <a:endParaRPr lang="en-US" sz="3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757" y="2147036"/>
            <a:ext cx="2433711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9915" y="2147036"/>
            <a:ext cx="2482850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4468" y="2147037"/>
            <a:ext cx="3077309" cy="25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ao sau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4" y="2147036"/>
            <a:ext cx="2603903" cy="2590799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616</Words>
  <Application>Microsoft Office PowerPoint</Application>
  <PresentationFormat>Widescreen</PresentationFormat>
  <Paragraphs>133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Proxima Nova Semibold</vt:lpstr>
      <vt:lpstr>.VnTime</vt:lpstr>
      <vt:lpstr>#9Slide07 IcielKoni</vt:lpstr>
      <vt:lpstr>Patrick Hand</vt:lpstr>
      <vt:lpstr>Arial</vt:lpstr>
      <vt:lpstr>#9Slide07 SVNBango</vt:lpstr>
      <vt:lpstr>Proxima Nova</vt:lpstr>
      <vt:lpstr>Calibri</vt:lpstr>
      <vt:lpstr>Lato</vt:lpstr>
      <vt:lpstr>Times New Roman</vt:lpstr>
      <vt:lpstr>#9Slide03 AllRoundGothic</vt:lpstr>
      <vt:lpstr>.VnArial</vt:lpstr>
      <vt:lpstr>Roboto Condensed Light</vt:lpstr>
      <vt:lpstr>End of Course Jeopardy by Slidesgo</vt:lpstr>
      <vt:lpstr>Slidesgo Final Pages</vt:lpstr>
      <vt:lpstr>TRƯỜNG TIỂU HỌC ĐỨC GIANG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</dc:title>
  <dc:creator>Lenovo</dc:creator>
  <cp:lastModifiedBy>Lenovo</cp:lastModifiedBy>
  <cp:revision>33</cp:revision>
  <dcterms:created xsi:type="dcterms:W3CDTF">2021-02-03T02:37:33Z</dcterms:created>
  <dcterms:modified xsi:type="dcterms:W3CDTF">2021-02-03T09:16:15Z</dcterms:modified>
  <cp:contentStatus/>
</cp:coreProperties>
</file>