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sldIdLst>
    <p:sldId id="381" r:id="rId2"/>
    <p:sldId id="382" r:id="rId3"/>
    <p:sldId id="383" r:id="rId4"/>
    <p:sldId id="384" r:id="rId5"/>
    <p:sldId id="385" r:id="rId6"/>
    <p:sldId id="371" r:id="rId7"/>
    <p:sldId id="386" r:id="rId8"/>
    <p:sldId id="352" r:id="rId9"/>
    <p:sldId id="372" r:id="rId10"/>
    <p:sldId id="373" r:id="rId11"/>
    <p:sldId id="374" r:id="rId12"/>
    <p:sldId id="375" r:id="rId13"/>
    <p:sldId id="376" r:id="rId14"/>
    <p:sldId id="377" r:id="rId15"/>
    <p:sldId id="387" r:id="rId16"/>
    <p:sldId id="388" r:id="rId17"/>
    <p:sldId id="378" r:id="rId18"/>
    <p:sldId id="389" r:id="rId19"/>
    <p:sldId id="390" r:id="rId20"/>
    <p:sldId id="36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  <a:srgbClr val="FFCC00"/>
    <a:srgbClr val="6600CC"/>
    <a:srgbClr val="FF00FF"/>
    <a:srgbClr val="000066"/>
    <a:srgbClr val="FF00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4" autoAdjust="0"/>
    <p:restoredTop sz="94175" autoAdjust="0"/>
  </p:normalViewPr>
  <p:slideViewPr>
    <p:cSldViewPr>
      <p:cViewPr varScale="1">
        <p:scale>
          <a:sx n="70" d="100"/>
          <a:sy n="70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5ADDA-74AD-48E8-9E27-6FCA64F5188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E9274-8E17-449D-BF2A-1F5AD8BF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C753CC-3706-4911-B802-899A00EE70F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618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03A17E-8044-418C-95A5-51B4F458DA3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929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8F616A-BEBD-49D3-ACEB-3DCFE7F4049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110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EEE9B8-CE40-41F2-AE6F-5FB46BEFDD1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691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76621E-5C9C-4D27-AA7C-F5D0CE6244A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818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00FCE2-6960-4450-B508-099061258ED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001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12D90A-6C32-44EE-8E5B-6FECC72C86D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99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1FA727EA-BCCE-422A-9196-8BDA82B6E5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0D4A0-5F7F-4627-96AF-D6187AFB8E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28AA2-09B2-410B-A0BB-9385A1D233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4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DCFD-F1C6-4413-B45F-573CC12677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67E5F-64C8-4FB0-9287-3206FFF11B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7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22ED5-B388-4A56-B2F8-86C390F5D3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0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3D796-DEAB-412D-A8F3-2D5F160D5A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0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84836-304B-4C8C-B0AC-3779B1A8D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AA069-1ED6-443D-AA88-BF151CF35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2173707F-35D5-46A2-9C60-0C881521DB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DE4FD290-4929-4F43-9846-A650AE08FF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65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E321A8E-17E1-46FC-AD22-E90D4B0151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OMMLINE"/>
          <p:cNvPicPr>
            <a:picLocks noChangeAspect="1" noChangeArrowheads="1"/>
          </p:cNvPicPr>
          <p:nvPr/>
        </p:nvPicPr>
        <p:blipFill>
          <a:blip r:embed="rId4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72200"/>
            <a:ext cx="5715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OOK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143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184525" y="1371600"/>
            <a:ext cx="3978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Aristote" pitchFamily="34" charset="0"/>
              </a:rPr>
              <a:t> </a:t>
            </a:r>
          </a:p>
        </p:txBody>
      </p:sp>
      <p:pic>
        <p:nvPicPr>
          <p:cNvPr id="4103" name="Picture 10" descr="Buom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7543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WordArt 11"/>
          <p:cNvSpPr>
            <a:spLocks noChangeArrowheads="1" noChangeShapeType="1" noTextEdit="1"/>
          </p:cNvSpPr>
          <p:nvPr/>
        </p:nvSpPr>
        <p:spPr bwMode="auto">
          <a:xfrm>
            <a:off x="3295650" y="2735263"/>
            <a:ext cx="24765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solidFill>
                  <a:srgbClr val="66FF33">
                    <a:alpha val="83920"/>
                  </a:srgbClr>
                </a:solidFill>
                <a:latin typeface="Arial"/>
                <a:cs typeface="Arial"/>
              </a:rPr>
              <a:t>ĐẠO ĐỨC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457200" y="3978275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000099"/>
                </a:solidFill>
                <a:latin typeface="Times New Roman" pitchFamily="18" charset="0"/>
              </a:rPr>
              <a:t>Bài 6: Quan tâm giúp đỡ bạn (tiết 1)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457200" y="4800600"/>
            <a:ext cx="838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4800" b="1" i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813748" y="608759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994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600200" y="5334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(t1)</a:t>
            </a:r>
          </a:p>
        </p:txBody>
      </p:sp>
      <p:pic>
        <p:nvPicPr>
          <p:cNvPr id="208905" name="Picture 9" descr="DSCF9896"/>
          <p:cNvPicPr>
            <a:picLocks noChangeAspect="1" noChangeArrowheads="1"/>
          </p:cNvPicPr>
          <p:nvPr/>
        </p:nvPicPr>
        <p:blipFill>
          <a:blip r:embed="rId2">
            <a:lum bright="-6000" contrast="66000"/>
          </a:blip>
          <a:srcRect l="15703" t="20937" r="20660" b="6335"/>
          <a:stretch>
            <a:fillRect/>
          </a:stretch>
        </p:blipFill>
        <p:spPr bwMode="auto">
          <a:xfrm>
            <a:off x="3276600" y="1676400"/>
            <a:ext cx="5867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22098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Cho bạn chép bài khi kiểm tra.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5105400"/>
            <a:ext cx="2590800" cy="1430338"/>
            <a:chOff x="0" y="3437"/>
            <a:chExt cx="1632" cy="901"/>
          </a:xfrm>
        </p:grpSpPr>
        <p:pic>
          <p:nvPicPr>
            <p:cNvPr id="6154" name="Picture 12" descr="sai sai sai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437"/>
              <a:ext cx="1200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08" y="3553"/>
              <a:ext cx="624" cy="7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Times New Roman" pitchFamily="18" charset="0"/>
                  <a:cs typeface="Times New Roman" pitchFamily="18" charset="0"/>
                </a:rPr>
                <a:t>Sai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24400" y="2743200"/>
            <a:ext cx="3276600" cy="2514600"/>
            <a:chOff x="2976" y="0"/>
            <a:chExt cx="2784" cy="4320"/>
          </a:xfrm>
        </p:grpSpPr>
        <p:sp>
          <p:nvSpPr>
            <p:cNvPr id="6152" name="Line 15"/>
            <p:cNvSpPr>
              <a:spLocks noChangeShapeType="1"/>
            </p:cNvSpPr>
            <p:nvPr/>
          </p:nvSpPr>
          <p:spPr bwMode="auto">
            <a:xfrm flipH="1">
              <a:off x="2976" y="0"/>
              <a:ext cx="2784" cy="43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16"/>
            <p:cNvSpPr>
              <a:spLocks noChangeShapeType="1"/>
            </p:cNvSpPr>
            <p:nvPr/>
          </p:nvSpPr>
          <p:spPr bwMode="auto">
            <a:xfrm>
              <a:off x="2976" y="0"/>
              <a:ext cx="2784" cy="43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1600200" y="533400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(t1)</a:t>
            </a:r>
          </a:p>
        </p:txBody>
      </p:sp>
      <p:pic>
        <p:nvPicPr>
          <p:cNvPr id="209932" name="Picture 12" descr="DSCF9894"/>
          <p:cNvPicPr>
            <a:picLocks noChangeAspect="1" noChangeArrowheads="1"/>
          </p:cNvPicPr>
          <p:nvPr/>
        </p:nvPicPr>
        <p:blipFill>
          <a:blip r:embed="rId2">
            <a:lum bright="-6000" contrast="60000"/>
          </a:blip>
          <a:srcRect l="23810" t="19048" r="14285" b="9842"/>
          <a:stretch>
            <a:fillRect/>
          </a:stretch>
        </p:blipFill>
        <p:spPr bwMode="auto">
          <a:xfrm>
            <a:off x="0" y="2286000"/>
            <a:ext cx="5867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6781800" y="2209800"/>
            <a:ext cx="1600200" cy="2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Giảng bài cho bạn.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7400" y="5334000"/>
            <a:ext cx="2971800" cy="1276350"/>
            <a:chOff x="2880" y="3516"/>
            <a:chExt cx="2160" cy="804"/>
          </a:xfrm>
        </p:grpSpPr>
        <p:sp>
          <p:nvSpPr>
            <p:cNvPr id="717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888" y="3516"/>
              <a:ext cx="1152" cy="8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Times New Roman" pitchFamily="18" charset="0"/>
                  <a:cs typeface="Times New Roman" pitchFamily="18" charset="0"/>
                </a:rPr>
                <a:t>Đúng</a:t>
              </a:r>
            </a:p>
          </p:txBody>
        </p:sp>
        <p:pic>
          <p:nvPicPr>
            <p:cNvPr id="7176" name="Picture 16" descr="SMILE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3552"/>
              <a:ext cx="106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600200" y="533400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(t1)</a:t>
            </a:r>
          </a:p>
        </p:txBody>
      </p:sp>
      <p:pic>
        <p:nvPicPr>
          <p:cNvPr id="210956" name="Picture 12" descr="DSCF9893"/>
          <p:cNvPicPr>
            <a:picLocks noChangeAspect="1" noChangeArrowheads="1"/>
          </p:cNvPicPr>
          <p:nvPr/>
        </p:nvPicPr>
        <p:blipFill>
          <a:blip r:embed="rId2">
            <a:lum bright="-6000" contrast="60000"/>
          </a:blip>
          <a:srcRect l="21849" t="24089" r="18488" b="8684"/>
          <a:stretch>
            <a:fillRect/>
          </a:stretch>
        </p:blipFill>
        <p:spPr bwMode="auto">
          <a:xfrm>
            <a:off x="0" y="19812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400800" y="2057400"/>
            <a:ext cx="22860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0" y="5105400"/>
            <a:ext cx="2819400" cy="1276350"/>
            <a:chOff x="2880" y="3516"/>
            <a:chExt cx="2160" cy="804"/>
          </a:xfrm>
        </p:grpSpPr>
        <p:sp>
          <p:nvSpPr>
            <p:cNvPr id="819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888" y="3516"/>
              <a:ext cx="1152" cy="8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Times New Roman" pitchFamily="18" charset="0"/>
                  <a:cs typeface="Times New Roman" pitchFamily="18" charset="0"/>
                </a:rPr>
                <a:t>Đúng</a:t>
              </a:r>
            </a:p>
          </p:txBody>
        </p:sp>
        <p:pic>
          <p:nvPicPr>
            <p:cNvPr id="8200" name="Picture 16" descr="SMILE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3552"/>
              <a:ext cx="106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1600200" y="5334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(t1)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0" y="5181600"/>
            <a:ext cx="2590800" cy="1430338"/>
            <a:chOff x="0" y="3437"/>
            <a:chExt cx="1632" cy="901"/>
          </a:xfrm>
        </p:grpSpPr>
        <p:pic>
          <p:nvPicPr>
            <p:cNvPr id="9226" name="Picture 7" descr="sai sai sai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437"/>
              <a:ext cx="1200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008" y="3553"/>
              <a:ext cx="624" cy="7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Times New Roman" pitchFamily="18" charset="0"/>
                  <a:cs typeface="Times New Roman" pitchFamily="18" charset="0"/>
                </a:rPr>
                <a:t>Sai</a:t>
              </a:r>
            </a:p>
          </p:txBody>
        </p:sp>
      </p:grpSp>
      <p:pic>
        <p:nvPicPr>
          <p:cNvPr id="211980" name="Picture 12" descr="DSCF9892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 l="24603" t="26190" r="18254" b="8202"/>
          <a:stretch>
            <a:fillRect/>
          </a:stretch>
        </p:blipFill>
        <p:spPr bwMode="auto">
          <a:xfrm>
            <a:off x="0" y="1905000"/>
            <a:ext cx="5791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" y="2133600"/>
            <a:ext cx="4419600" cy="4724400"/>
            <a:chOff x="2976" y="0"/>
            <a:chExt cx="2784" cy="4320"/>
          </a:xfrm>
        </p:grpSpPr>
        <p:sp>
          <p:nvSpPr>
            <p:cNvPr id="9224" name="Line 14"/>
            <p:cNvSpPr>
              <a:spLocks noChangeShapeType="1"/>
            </p:cNvSpPr>
            <p:nvPr/>
          </p:nvSpPr>
          <p:spPr bwMode="auto">
            <a:xfrm flipH="1">
              <a:off x="2976" y="0"/>
              <a:ext cx="2784" cy="43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15"/>
            <p:cNvSpPr>
              <a:spLocks noChangeShapeType="1"/>
            </p:cNvSpPr>
            <p:nvPr/>
          </p:nvSpPr>
          <p:spPr bwMode="auto">
            <a:xfrm>
              <a:off x="2976" y="0"/>
              <a:ext cx="2784" cy="43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984" name="Text Box 16"/>
          <p:cNvSpPr txBox="1">
            <a:spLocks noChangeArrowheads="1"/>
          </p:cNvSpPr>
          <p:nvPr/>
        </p:nvSpPr>
        <p:spPr bwMode="auto">
          <a:xfrm>
            <a:off x="6400800" y="2057400"/>
            <a:ext cx="228600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600200" y="5334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6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 tâm giúp </a:t>
            </a:r>
            <a:r>
              <a:rPr lang="vi-VN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ỡ bạn (t1)</a:t>
            </a:r>
          </a:p>
        </p:txBody>
      </p:sp>
      <p:pic>
        <p:nvPicPr>
          <p:cNvPr id="213004" name="Picture 12" descr="DSCF9898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 l="14679" t="20795" r="20183" b="3365"/>
          <a:stretch>
            <a:fillRect/>
          </a:stretch>
        </p:blipFill>
        <p:spPr bwMode="auto">
          <a:xfrm>
            <a:off x="0" y="1905000"/>
            <a:ext cx="548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6019800" y="1905000"/>
            <a:ext cx="236220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10200" y="5257800"/>
            <a:ext cx="3429000" cy="1276350"/>
            <a:chOff x="2880" y="3516"/>
            <a:chExt cx="2160" cy="804"/>
          </a:xfrm>
        </p:grpSpPr>
        <p:sp>
          <p:nvSpPr>
            <p:cNvPr id="1024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888" y="3516"/>
              <a:ext cx="1152" cy="8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Times New Roman" pitchFamily="18" charset="0"/>
                  <a:cs typeface="Times New Roman" pitchFamily="18" charset="0"/>
                </a:rPr>
                <a:t>Đúng</a:t>
              </a:r>
            </a:p>
          </p:txBody>
        </p:sp>
        <p:pic>
          <p:nvPicPr>
            <p:cNvPr id="10248" name="Picture 16" descr="SMILE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3552"/>
              <a:ext cx="106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3" descr="DSCF9892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t="26190" r="18254" b="8202"/>
          <a:stretch>
            <a:fillRect/>
          </a:stretch>
        </p:blipFill>
        <p:spPr bwMode="auto">
          <a:xfrm>
            <a:off x="3109913" y="3671888"/>
            <a:ext cx="282892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0" name="Picture 4" descr="DSCF9898"/>
          <p:cNvPicPr>
            <a:picLocks noChangeAspect="1" noChangeArrowheads="1"/>
          </p:cNvPicPr>
          <p:nvPr/>
        </p:nvPicPr>
        <p:blipFill>
          <a:blip r:embed="rId4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20795" r="20183" b="3365"/>
          <a:stretch>
            <a:fillRect/>
          </a:stretch>
        </p:blipFill>
        <p:spPr bwMode="auto">
          <a:xfrm>
            <a:off x="6019800" y="3671888"/>
            <a:ext cx="2951163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1" name="Picture 5" descr="DSCF9897"/>
          <p:cNvPicPr>
            <a:picLocks noChangeAspect="1" noChangeArrowheads="1"/>
          </p:cNvPicPr>
          <p:nvPr/>
        </p:nvPicPr>
        <p:blipFill>
          <a:blip r:embed="rId5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23457" r="18518" b="4938"/>
          <a:stretch>
            <a:fillRect/>
          </a:stretch>
        </p:blipFill>
        <p:spPr bwMode="auto">
          <a:xfrm>
            <a:off x="100013" y="15240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2" name="Picture 6" descr="DSCF9896"/>
          <p:cNvPicPr>
            <a:picLocks noChangeAspect="1" noChangeArrowheads="1"/>
          </p:cNvPicPr>
          <p:nvPr/>
        </p:nvPicPr>
        <p:blipFill>
          <a:blip r:embed="rId6">
            <a:lum bright="-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937" r="20660" b="6335"/>
          <a:stretch>
            <a:fillRect/>
          </a:stretch>
        </p:blipFill>
        <p:spPr bwMode="auto">
          <a:xfrm>
            <a:off x="3173413" y="114300"/>
            <a:ext cx="2790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3" name="Picture 7" descr="DSCF9894"/>
          <p:cNvPicPr>
            <a:picLocks noChangeAspect="1" noChangeArrowheads="1"/>
          </p:cNvPicPr>
          <p:nvPr/>
        </p:nvPicPr>
        <p:blipFill>
          <a:blip r:embed="rId7">
            <a:lum bright="-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19048" r="14285" b="9842"/>
          <a:stretch>
            <a:fillRect/>
          </a:stretch>
        </p:blipFill>
        <p:spPr bwMode="auto">
          <a:xfrm>
            <a:off x="6043613" y="152400"/>
            <a:ext cx="29511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4" name="Picture 8" descr="DSCF9893"/>
          <p:cNvPicPr>
            <a:picLocks noChangeAspect="1" noChangeArrowheads="1"/>
          </p:cNvPicPr>
          <p:nvPr/>
        </p:nvPicPr>
        <p:blipFill>
          <a:blip r:embed="rId8">
            <a:lum bright="-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t="24089" r="18488" b="8684"/>
          <a:stretch>
            <a:fillRect/>
          </a:stretch>
        </p:blipFill>
        <p:spPr bwMode="auto">
          <a:xfrm>
            <a:off x="100013" y="3675063"/>
            <a:ext cx="2971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1200" y="297180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58113" y="2971800"/>
            <a:ext cx="395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63246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15200" y="6249988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45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295400" y="3048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34925" y="1244600"/>
            <a:ext cx="727075" cy="665163"/>
          </a:xfrm>
          <a:prstGeom prst="rect">
            <a:avLst/>
          </a:prstGeom>
          <a:solidFill>
            <a:srgbClr val="FF99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773" name="Text Box 78"/>
          <p:cNvSpPr txBox="1">
            <a:spLocks noChangeArrowheads="1"/>
          </p:cNvSpPr>
          <p:nvPr/>
        </p:nvSpPr>
        <p:spPr bwMode="auto">
          <a:xfrm>
            <a:off x="1447800" y="4572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32774" name="Rectangle 7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i="1" smtClean="0">
                <a:latin typeface=".VnTime" pitchFamily="34" charset="0"/>
              </a:rPr>
              <a:t>                             </a:t>
            </a:r>
            <a:endParaRPr lang="en-US" altLang="en-US" sz="3200" b="1" u="sng" smtClean="0"/>
          </a:p>
        </p:txBody>
      </p:sp>
      <p:sp>
        <p:nvSpPr>
          <p:cNvPr id="104528" name="Text Box 80"/>
          <p:cNvSpPr txBox="1">
            <a:spLocks noChangeArrowheads="1"/>
          </p:cNvSpPr>
          <p:nvPr/>
        </p:nvSpPr>
        <p:spPr bwMode="auto">
          <a:xfrm>
            <a:off x="80963" y="44450"/>
            <a:ext cx="868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  <a:cs typeface="Times New Roman" panose="02020603050405020304" pitchFamily="18" charset="0"/>
              </a:rPr>
              <a:t>) 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đánh dấu + vào ô trống trước những ý kiến mà em tán thành và giải thích lí do vì sao.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17463" y="4737100"/>
            <a:ext cx="827087" cy="700088"/>
          </a:xfrm>
          <a:prstGeom prst="rect">
            <a:avLst/>
          </a:prstGeom>
          <a:solidFill>
            <a:srgbClr val="FF99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41275" y="3108325"/>
            <a:ext cx="750888" cy="719138"/>
          </a:xfrm>
          <a:prstGeom prst="rect">
            <a:avLst/>
          </a:prstGeom>
          <a:solidFill>
            <a:srgbClr val="FF99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" name="Rounded Rectangle 2"/>
          <p:cNvSpPr/>
          <p:nvPr/>
        </p:nvSpPr>
        <p:spPr>
          <a:xfrm>
            <a:off x="879475" y="1138238"/>
            <a:ext cx="7848600" cy="1344612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Giờ ra chơi, Mai thấy bạn Hoa gục đầu xuống bàn, vẻ mặt rất mệt mỏi. Mai lại gần bạn ân cần hỏi: “ Hoa bị mệt à? Tớ đưa bạn xuống phòng y tế nhé”.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08050" y="2636838"/>
            <a:ext cx="7848600" cy="1389062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học, trời đổ mưa mà Sơn không có áo mưa. Tâm rủ bạn cùng che chung áo mưa về nhà.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8050" y="4321175"/>
            <a:ext cx="7848600" cy="123825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lớp Nam thường trêu chọc và giấu sách vở của Dũng vì Dũng nhỏ nhất lớp.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1175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04055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8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0" grpId="0" animBg="1"/>
      <p:bldP spid="104528" grpId="0"/>
      <p:bldP spid="31" grpId="0" animBg="1"/>
      <p:bldP spid="37" grpId="0" animBg="1"/>
      <p:bldP spid="3" grpId="0" animBg="1"/>
      <p:bldP spid="44" grpId="0" animBg="1"/>
      <p:bldP spid="46" grpId="0" animBg="1"/>
      <p:bldP spid="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600200" y="9906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(t1)</a:t>
            </a:r>
          </a:p>
        </p:txBody>
      </p:sp>
      <p:sp>
        <p:nvSpPr>
          <p:cNvPr id="214028" name="Rectangle 12"/>
          <p:cNvSpPr>
            <a:spLocks noChangeArrowheads="1"/>
          </p:cNvSpPr>
          <p:nvPr/>
        </p:nvSpPr>
        <p:spPr bwMode="auto">
          <a:xfrm>
            <a:off x="457200" y="2590800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Luôn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vui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vẻ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hòa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sẵn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gặp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khăn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bè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295400" y="3048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57200" y="1900238"/>
            <a:ext cx="7734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CC"/>
                </a:solidFill>
                <a:sym typeface="Wingdings 2" pitchFamily="18" charset="2"/>
              </a:rPr>
              <a:t>   </a:t>
            </a: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a) Em yêu mến các bạn.</a:t>
            </a: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0" y="1981200"/>
            <a:ext cx="609600" cy="5334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4510" name="Rectangle 62"/>
          <p:cNvSpPr>
            <a:spLocks noChangeArrowheads="1"/>
          </p:cNvSpPr>
          <p:nvPr/>
        </p:nvSpPr>
        <p:spPr bwMode="auto">
          <a:xfrm>
            <a:off x="0" y="2573338"/>
            <a:ext cx="609600" cy="504825"/>
          </a:xfrm>
          <a:prstGeom prst="rect">
            <a:avLst/>
          </a:prstGeom>
          <a:solidFill>
            <a:srgbClr val="FF99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4511" name="Rectangle 63"/>
          <p:cNvSpPr>
            <a:spLocks noChangeArrowheads="1"/>
          </p:cNvSpPr>
          <p:nvPr/>
        </p:nvSpPr>
        <p:spPr bwMode="auto">
          <a:xfrm>
            <a:off x="781050" y="2530475"/>
            <a:ext cx="84058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b) Em làm theo lời dạy của thầy cô giáo.</a:t>
            </a:r>
          </a:p>
        </p:txBody>
      </p:sp>
      <p:sp>
        <p:nvSpPr>
          <p:cNvPr id="104513" name="Rectangle 65"/>
          <p:cNvSpPr>
            <a:spLocks noChangeArrowheads="1"/>
          </p:cNvSpPr>
          <p:nvPr/>
        </p:nvSpPr>
        <p:spPr bwMode="auto">
          <a:xfrm>
            <a:off x="0" y="3163888"/>
            <a:ext cx="609600" cy="487362"/>
          </a:xfrm>
          <a:prstGeom prst="rect">
            <a:avLst/>
          </a:prstGeom>
          <a:solidFill>
            <a:srgbClr val="FF99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4514" name="Rectangle 66"/>
          <p:cNvSpPr>
            <a:spLocks noChangeArrowheads="1"/>
          </p:cNvSpPr>
          <p:nvPr/>
        </p:nvSpPr>
        <p:spPr bwMode="auto">
          <a:xfrm>
            <a:off x="584200" y="3048000"/>
            <a:ext cx="7010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0000CC"/>
                </a:solidFill>
                <a:sym typeface="Wingdings 2" pitchFamily="18" charset="2"/>
              </a:rPr>
              <a:t>  </a:t>
            </a: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c) Bạn sẽ cho em đồ chơi.</a:t>
            </a:r>
          </a:p>
        </p:txBody>
      </p:sp>
      <p:sp>
        <p:nvSpPr>
          <p:cNvPr id="104516" name="Rectangle 68"/>
          <p:cNvSpPr>
            <a:spLocks noChangeArrowheads="1"/>
          </p:cNvSpPr>
          <p:nvPr/>
        </p:nvSpPr>
        <p:spPr bwMode="auto">
          <a:xfrm>
            <a:off x="0" y="3736975"/>
            <a:ext cx="609600" cy="5334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4517" name="Rectangle 69"/>
          <p:cNvSpPr>
            <a:spLocks noChangeArrowheads="1"/>
          </p:cNvSpPr>
          <p:nvPr/>
        </p:nvSpPr>
        <p:spPr bwMode="auto">
          <a:xfrm>
            <a:off x="733425" y="3711575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d) Vì bạn nhắc bài cho em trong giờ kiểm tra.</a:t>
            </a:r>
          </a:p>
        </p:txBody>
      </p:sp>
      <p:sp>
        <p:nvSpPr>
          <p:cNvPr id="104519" name="Rectangle 71"/>
          <p:cNvSpPr>
            <a:spLocks noChangeArrowheads="1"/>
          </p:cNvSpPr>
          <p:nvPr/>
        </p:nvSpPr>
        <p:spPr bwMode="auto">
          <a:xfrm>
            <a:off x="0" y="4356100"/>
            <a:ext cx="609600" cy="4953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4521" name="Rectangle 73"/>
          <p:cNvSpPr>
            <a:spLocks noChangeArrowheads="1"/>
          </p:cNvSpPr>
          <p:nvPr/>
        </p:nvSpPr>
        <p:spPr bwMode="auto">
          <a:xfrm>
            <a:off x="838200" y="4313238"/>
            <a:ext cx="830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đ) Vì bạn có hoàn cảnh khó khăn.</a:t>
            </a:r>
          </a:p>
        </p:txBody>
      </p:sp>
      <p:sp>
        <p:nvSpPr>
          <p:cNvPr id="104523" name="Rectangle 75"/>
          <p:cNvSpPr>
            <a:spLocks noChangeArrowheads="1"/>
          </p:cNvSpPr>
          <p:nvPr/>
        </p:nvSpPr>
        <p:spPr bwMode="auto">
          <a:xfrm>
            <a:off x="0" y="4937125"/>
            <a:ext cx="609600" cy="4572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4524" name="Rectangle 76"/>
          <p:cNvSpPr>
            <a:spLocks noChangeArrowheads="1"/>
          </p:cNvSpPr>
          <p:nvPr/>
        </p:nvSpPr>
        <p:spPr bwMode="auto">
          <a:xfrm>
            <a:off x="765175" y="4875213"/>
            <a:ext cx="8054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CC"/>
                </a:solidFill>
                <a:sym typeface="Wingdings 2" pitchFamily="18" charset="2"/>
              </a:rPr>
              <a:t> </a:t>
            </a: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e) Vì bạn che dấu khuyết điểm cho em</a:t>
            </a:r>
            <a:r>
              <a:rPr lang="en-US" altLang="en-US" sz="3200">
                <a:solidFill>
                  <a:srgbClr val="0000CC"/>
                </a:solidFill>
                <a:sym typeface="Wingdings 2" pitchFamily="18" charset="2"/>
              </a:rPr>
              <a:t>.</a:t>
            </a:r>
          </a:p>
        </p:txBody>
      </p:sp>
      <p:sp>
        <p:nvSpPr>
          <p:cNvPr id="34831" name="Text Box 78"/>
          <p:cNvSpPr txBox="1">
            <a:spLocks noChangeArrowheads="1"/>
          </p:cNvSpPr>
          <p:nvPr/>
        </p:nvSpPr>
        <p:spPr bwMode="auto">
          <a:xfrm>
            <a:off x="1447800" y="4572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34832" name="Rectangle 7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i="1" smtClean="0">
                <a:latin typeface=".VnTime" pitchFamily="34" charset="0"/>
              </a:rPr>
              <a:t>                             </a:t>
            </a:r>
            <a:endParaRPr lang="en-US" altLang="en-US" sz="3200" b="1" u="sng" smtClean="0"/>
          </a:p>
        </p:txBody>
      </p:sp>
      <p:sp>
        <p:nvSpPr>
          <p:cNvPr id="34833" name="Text Box 80"/>
          <p:cNvSpPr txBox="1">
            <a:spLocks noChangeArrowheads="1"/>
          </p:cNvSpPr>
          <p:nvPr/>
        </p:nvSpPr>
        <p:spPr bwMode="auto">
          <a:xfrm>
            <a:off x="273050" y="280988"/>
            <a:ext cx="8686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latin typeface=".VnTime" pitchFamily="34" charset="0"/>
              </a:rPr>
              <a:t>Bµi tËp 3:</a:t>
            </a:r>
            <a:r>
              <a:rPr lang="en-US" altLang="en-US" sz="2400" b="1">
                <a:latin typeface=".VnTime" pitchFamily="34" charset="0"/>
              </a:rPr>
              <a:t> H·y ®¸nh dÊu céng vµo « trèng trư­íc nh÷ng lÝ do em quan t©m gióp ®ì b¹n bÌ mµ em t¸n thµnh.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3538" y="121285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90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104470" grpId="0" animBg="1"/>
      <p:bldP spid="104510" grpId="0" animBg="1"/>
      <p:bldP spid="104511" grpId="0"/>
      <p:bldP spid="104513" grpId="0" animBg="1"/>
      <p:bldP spid="104514" grpId="0"/>
      <p:bldP spid="104516" grpId="0" animBg="1"/>
      <p:bldP spid="104517" grpId="0"/>
      <p:bldP spid="104519" grpId="0" animBg="1"/>
      <p:bldP spid="104521" grpId="0"/>
      <p:bldP spid="104523" grpId="0" animBg="1"/>
      <p:bldP spid="10452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2286000" y="609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 b="1" i="1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295400"/>
            <a:ext cx="8305800" cy="35052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Quan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tâm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giúp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việc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làm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nhưng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giúp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tốt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quan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trọng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quan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tâm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niềm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vui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ngày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gắn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9" name="Picture 5" descr="DD2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19163"/>
            <a:ext cx="860742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1775" y="152400"/>
            <a:ext cx="7239000" cy="6858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28433" y="990600"/>
            <a:ext cx="9144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 eaLnBrk="1" hangingPunct="1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 eaLnBrk="1" hangingPunct="1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GIR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495800"/>
            <a:ext cx="1600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0002-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0"/>
            <a:ext cx="1765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533400"/>
            <a:ext cx="7696200" cy="14478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gì đã xảy ra trong giờ ra chơi?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3429000"/>
            <a:ext cx="7696200" cy="14478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Thấy Cường bị ngã, Hợp và các bạn đã làm gì?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533400"/>
            <a:ext cx="7848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ân cần nói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học sinh lớp 2A?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0113" y="2667000"/>
            <a:ext cx="7696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đã đến bên Cường và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điều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0113" y="4953000"/>
            <a:ext cx="7696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đặt tay lên vai Cường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điều 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D2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036638"/>
            <a:ext cx="90519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-25400" y="4627563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vi-VN" altLang="en-US" sz="4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 </a:t>
            </a:r>
            <a:r>
              <a:rPr lang="vi-VN" altLang="en-US" sz="4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nghĩ gì về việc làm của Hợp và các bạn đối với Cường?</a:t>
            </a:r>
            <a:endParaRPr lang="en-US" altLang="en-US" sz="2000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1775" y="152400"/>
            <a:ext cx="7239000" cy="6858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949825"/>
            <a:ext cx="91440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5400" i="1" dirty="0">
                <a:solidFill>
                  <a:srgbClr val="FF00FF"/>
                </a:solidFill>
                <a:sym typeface="Wingdings" pitchFamily="2" charset="2"/>
              </a:rPr>
              <a:t>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đã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đỡ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bè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gặp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khó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khăn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nạn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82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6" grpId="0"/>
      <p:bldP spid="206856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447800"/>
            <a:ext cx="4328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 kể: Trong giờ ra chơi</a:t>
            </a:r>
          </a:p>
        </p:txBody>
      </p:sp>
      <p:pic>
        <p:nvPicPr>
          <p:cNvPr id="3077" name="Picture 5" descr="DD2-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0" y="5089525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400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 </a:t>
            </a:r>
            <a:r>
              <a:rPr lang="en-US" sz="2800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 bạn ngã, em cần hỏi thăm và đỡ bạn dậy. Đó là biểu hiện của việc quan tâm giúp đỡ bạn.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752600"/>
            <a:ext cx="7848600" cy="28194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quan tâm giúp đỡ bạn. Quan tâm giúp đỡ bạn là một việc làm tốt cần học hỏi và phát huy.</a:t>
            </a:r>
          </a:p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89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3" descr="DSCF9892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 l="24603" t="26190" r="18254" b="8202"/>
          <a:stretch>
            <a:fillRect/>
          </a:stretch>
        </p:blipFill>
        <p:spPr bwMode="auto">
          <a:xfrm>
            <a:off x="2971800" y="48006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4" descr="DSCF9898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 l="14679" t="20795" r="20183" b="3365"/>
          <a:stretch>
            <a:fillRect/>
          </a:stretch>
        </p:blipFill>
        <p:spPr bwMode="auto">
          <a:xfrm>
            <a:off x="5943600" y="48006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1" name="Picture 5" descr="DSCF9897"/>
          <p:cNvPicPr>
            <a:picLocks noChangeAspect="1" noChangeArrowheads="1"/>
          </p:cNvPicPr>
          <p:nvPr/>
        </p:nvPicPr>
        <p:blipFill>
          <a:blip r:embed="rId4">
            <a:lum contrast="66000"/>
          </a:blip>
          <a:srcRect l="18518" t="23457" r="18518" b="4938"/>
          <a:stretch>
            <a:fillRect/>
          </a:stretch>
        </p:blipFill>
        <p:spPr bwMode="auto">
          <a:xfrm>
            <a:off x="0" y="21336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2" name="Picture 6" descr="DSCF9896"/>
          <p:cNvPicPr>
            <a:picLocks noChangeAspect="1" noChangeArrowheads="1"/>
          </p:cNvPicPr>
          <p:nvPr/>
        </p:nvPicPr>
        <p:blipFill>
          <a:blip r:embed="rId5">
            <a:lum bright="-6000" contrast="66000"/>
          </a:blip>
          <a:srcRect l="15703" t="20937" r="20660" b="6335"/>
          <a:stretch>
            <a:fillRect/>
          </a:stretch>
        </p:blipFill>
        <p:spPr bwMode="auto">
          <a:xfrm>
            <a:off x="2971800" y="2057400"/>
            <a:ext cx="2860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3" name="Picture 7" descr="DSCF9894"/>
          <p:cNvPicPr>
            <a:picLocks noChangeAspect="1" noChangeArrowheads="1"/>
          </p:cNvPicPr>
          <p:nvPr/>
        </p:nvPicPr>
        <p:blipFill>
          <a:blip r:embed="rId6">
            <a:lum bright="-6000" contrast="60000"/>
          </a:blip>
          <a:srcRect l="23810" t="19048" r="14285" b="9842"/>
          <a:stretch>
            <a:fillRect/>
          </a:stretch>
        </p:blipFill>
        <p:spPr bwMode="auto">
          <a:xfrm>
            <a:off x="5943600" y="20574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4" name="Picture 8" descr="DSCF9893"/>
          <p:cNvPicPr>
            <a:picLocks noChangeAspect="1" noChangeArrowheads="1"/>
          </p:cNvPicPr>
          <p:nvPr/>
        </p:nvPicPr>
        <p:blipFill>
          <a:blip r:embed="rId7">
            <a:lum bright="-6000" contrast="60000"/>
          </a:blip>
          <a:srcRect l="21849" t="24089" r="18488" b="8684"/>
          <a:stretch>
            <a:fillRect/>
          </a:stretch>
        </p:blipFill>
        <p:spPr bwMode="auto">
          <a:xfrm>
            <a:off x="152400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28600" y="153988"/>
            <a:ext cx="8115300" cy="15763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tranh, đánh dấu + vào ô trống dưới những tranh thể hiện hành vi quan tâm giúp đỡ bạn và giải thích tại sao.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-533400"/>
            <a:ext cx="8516679" cy="1143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600200" y="4572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6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 tâm giúp </a:t>
            </a:r>
            <a:r>
              <a:rPr lang="vi-VN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ỡ bạn (t1)</a:t>
            </a:r>
          </a:p>
        </p:txBody>
      </p:sp>
      <p:pic>
        <p:nvPicPr>
          <p:cNvPr id="207879" name="Picture 7" descr="DSCF9897"/>
          <p:cNvPicPr>
            <a:picLocks noChangeAspect="1" noChangeArrowheads="1"/>
          </p:cNvPicPr>
          <p:nvPr/>
        </p:nvPicPr>
        <p:blipFill>
          <a:blip r:embed="rId2">
            <a:lum contrast="66000"/>
          </a:blip>
          <a:srcRect l="18518" t="23457" r="18518" b="4938"/>
          <a:stretch>
            <a:fillRect/>
          </a:stretch>
        </p:blipFill>
        <p:spPr bwMode="auto">
          <a:xfrm>
            <a:off x="0" y="1752600"/>
            <a:ext cx="548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324600" y="1752600"/>
            <a:ext cx="2209800" cy="27699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15000" y="5181600"/>
            <a:ext cx="3124200" cy="1276350"/>
            <a:chOff x="2880" y="3516"/>
            <a:chExt cx="2160" cy="804"/>
          </a:xfrm>
        </p:grpSpPr>
        <p:sp>
          <p:nvSpPr>
            <p:cNvPr id="512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888" y="3516"/>
              <a:ext cx="1152" cy="8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Times New Roman" pitchFamily="18" charset="0"/>
                  <a:cs typeface="Times New Roman" pitchFamily="18" charset="0"/>
                </a:rPr>
                <a:t>Đúng</a:t>
              </a:r>
            </a:p>
          </p:txBody>
        </p:sp>
        <p:pic>
          <p:nvPicPr>
            <p:cNvPr id="5128" name="Picture 11" descr="SMILE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3552"/>
              <a:ext cx="106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2346</TotalTime>
  <Words>706</Words>
  <Application>Microsoft Office PowerPoint</Application>
  <PresentationFormat>On-screen Show (4:3)</PresentationFormat>
  <Paragraphs>81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.VnAristote</vt:lpstr>
      <vt:lpstr>.VnTime</vt:lpstr>
      <vt:lpstr>Arial</vt:lpstr>
      <vt:lpstr>Calibri</vt:lpstr>
      <vt:lpstr>Calibri Light</vt:lpstr>
      <vt:lpstr>Times New Roman</vt:lpstr>
      <vt:lpstr>Wingdings</vt:lpstr>
      <vt:lpstr>Wingdings 2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Đạo đức</vt:lpstr>
      <vt:lpstr> Đạo đức</vt:lpstr>
      <vt:lpstr> Đạo đức</vt:lpstr>
      <vt:lpstr> Đạo đức</vt:lpstr>
      <vt:lpstr> Đạo đức</vt:lpstr>
      <vt:lpstr> Đạo đức</vt:lpstr>
      <vt:lpstr>PowerPoint Presentation</vt:lpstr>
      <vt:lpstr>                             </vt:lpstr>
      <vt:lpstr>PowerPoint Presentation</vt:lpstr>
      <vt:lpstr>                             </vt:lpstr>
      <vt:lpstr>PowerPoint Presentation</vt:lpstr>
      <vt:lpstr>PowerPoint Presentation</vt:lpstr>
    </vt:vector>
  </TitlesOfParts>
  <Company>VTC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Do 1</dc:title>
  <dc:creator>Van Thanh Cong </dc:creator>
  <cp:lastModifiedBy>Lenovo</cp:lastModifiedBy>
  <cp:revision>157</cp:revision>
  <dcterms:created xsi:type="dcterms:W3CDTF">2006-04-13T09:22:01Z</dcterms:created>
  <dcterms:modified xsi:type="dcterms:W3CDTF">2021-01-19T14:27:15Z</dcterms:modified>
</cp:coreProperties>
</file>