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20" r:id="rId3"/>
  </p:sldMasterIdLst>
  <p:notesMasterIdLst>
    <p:notesMasterId r:id="rId14"/>
  </p:notesMasterIdLst>
  <p:sldIdLst>
    <p:sldId id="298" r:id="rId4"/>
    <p:sldId id="256" r:id="rId5"/>
    <p:sldId id="299" r:id="rId6"/>
    <p:sldId id="283" r:id="rId7"/>
    <p:sldId id="284" r:id="rId8"/>
    <p:sldId id="294" r:id="rId9"/>
    <p:sldId id="286" r:id="rId10"/>
    <p:sldId id="295" r:id="rId11"/>
    <p:sldId id="296" r:id="rId12"/>
    <p:sldId id="297" r:id="rId13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F88C"/>
    <a:srgbClr val="FDDEEB"/>
    <a:srgbClr val="FFFAC2"/>
    <a:srgbClr val="D34CD6"/>
    <a:srgbClr val="FCDFDC"/>
    <a:srgbClr val="FFFBCD"/>
    <a:srgbClr val="FFF789"/>
    <a:srgbClr val="E07235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15" autoAdjust="0"/>
    <p:restoredTop sz="94249" autoAdjust="0"/>
  </p:normalViewPr>
  <p:slideViewPr>
    <p:cSldViewPr snapToGrid="0">
      <p:cViewPr varScale="1">
        <p:scale>
          <a:sx n="65" d="100"/>
          <a:sy n="65" d="100"/>
        </p:scale>
        <p:origin x="66" y="1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presProps" Target="presProps.xml"/><Relationship Id="rId10" Type="http://schemas.openxmlformats.org/officeDocument/2006/relationships/slide" Target="slides/slide7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12/02/2022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4423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0E956C0-84CB-4FAB-BED0-64DE07A026AD}" type="datetimeFigureOut">
              <a:rPr lang="en-US" smtClean="0"/>
              <a:t>2/12/2022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4F10A7C-E07B-4F18-92E7-43BF93096C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2320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3465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7104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235" grpId="0"/>
      <p:bldP spid="235" grpId="1"/>
      <p:bldP spid="295" grpId="0" animBg="1"/>
      <p:bldP spid="295" grpId="1" animBg="1"/>
      <p:bldP spid="296" grpId="0" animBg="1"/>
      <p:bldP spid="296" grpId="1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496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9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367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0584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6151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96071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15718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15131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06790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0542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21489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>
                <a:solidFill>
                  <a:srgbClr val="002060"/>
                </a:solidFill>
                <a:latin typeface="+mj-lt"/>
              </a:rPr>
              <a:t>LUYỆN TẬP</a:t>
            </a:r>
            <a:endParaRPr lang="vi-VN" sz="96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03845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919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1179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9482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35226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00888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6431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588933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5089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2970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60982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790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77050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E956C0-84CB-4FAB-BED0-64DE07A026A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10A7C-E07B-4F18-92E7-43BF93096CF9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957455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238100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2106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2525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652539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313005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106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84145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7330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78953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38842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12315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  <p:sldLayoutId id="2147483692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552604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9545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6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0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6" Type="http://schemas.microsoft.com/office/2007/relationships/hdphoto" Target="../media/hdphoto4.wdp"/><Relationship Id="rId5" Type="http://schemas.openxmlformats.org/officeDocument/2006/relationships/image" Target="../media/image11.png"/><Relationship Id="rId4" Type="http://schemas.openxmlformats.org/officeDocument/2006/relationships/image" Target="../media/image70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5" Type="http://schemas.microsoft.com/office/2007/relationships/hdphoto" Target="../media/hdphoto5.wdp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23916">
            <a:off x="4498908" y="3058973"/>
            <a:ext cx="2505075" cy="301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20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7">
            <a:extLst>
              <a:ext uri="{FF2B5EF4-FFF2-40B4-BE49-F238E27FC236}">
                <a16:creationId xmlns:a16="http://schemas.microsoft.com/office/drawing/2014/main" id="{A74DE11A-01D2-431B-A58E-F7D56BB21D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55" t="25449" r="-48" b="17034"/>
          <a:stretch/>
        </p:blipFill>
        <p:spPr>
          <a:xfrm>
            <a:off x="-1" y="-58995"/>
            <a:ext cx="12230410" cy="6921391"/>
          </a:xfrm>
          <a:prstGeom prst="rect">
            <a:avLst/>
          </a:prstGeom>
        </p:spPr>
      </p:pic>
      <p:pic>
        <p:nvPicPr>
          <p:cNvPr id="15" name="图片 1">
            <a:extLst>
              <a:ext uri="{FF2B5EF4-FFF2-40B4-BE49-F238E27FC236}">
                <a16:creationId xmlns:a16="http://schemas.microsoft.com/office/drawing/2014/main" id="{DD3F6845-D14E-4477-BDDB-1236351A26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" y="2550840"/>
            <a:ext cx="12228484" cy="4307160"/>
          </a:xfrm>
          <a:prstGeom prst="rect">
            <a:avLst/>
          </a:prstGeom>
        </p:spPr>
      </p:pic>
      <p:pic>
        <p:nvPicPr>
          <p:cNvPr id="16" name="图片 2">
            <a:extLst>
              <a:ext uri="{FF2B5EF4-FFF2-40B4-BE49-F238E27FC236}">
                <a16:creationId xmlns:a16="http://schemas.microsoft.com/office/drawing/2014/main" id="{B273A01A-DBB4-495A-B9CF-6ED2622D20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70" y="828598"/>
            <a:ext cx="16347367" cy="2209405"/>
          </a:xfrm>
          <a:prstGeom prst="rect">
            <a:avLst/>
          </a:prstGeom>
        </p:spPr>
      </p:pic>
      <p:pic>
        <p:nvPicPr>
          <p:cNvPr id="17" name="图片 3">
            <a:extLst>
              <a:ext uri="{FF2B5EF4-FFF2-40B4-BE49-F238E27FC236}">
                <a16:creationId xmlns:a16="http://schemas.microsoft.com/office/drawing/2014/main" id="{018C178A-896C-4E94-8AB5-526E98DE2E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54" y="206148"/>
            <a:ext cx="1641597" cy="2275481"/>
          </a:xfrm>
          <a:prstGeom prst="rect">
            <a:avLst/>
          </a:prstGeom>
        </p:spPr>
      </p:pic>
      <p:pic>
        <p:nvPicPr>
          <p:cNvPr id="18" name="图片 8">
            <a:extLst>
              <a:ext uri="{FF2B5EF4-FFF2-40B4-BE49-F238E27FC236}">
                <a16:creationId xmlns:a16="http://schemas.microsoft.com/office/drawing/2014/main" id="{6D18978E-34CE-4A73-978C-5339F194F7B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52" y="4870829"/>
            <a:ext cx="5471431" cy="1781023"/>
          </a:xfrm>
          <a:prstGeom prst="rect">
            <a:avLst/>
          </a:prstGeom>
        </p:spPr>
      </p:pic>
      <p:sp>
        <p:nvSpPr>
          <p:cNvPr id="9" name="文本框 22">
            <a:extLst>
              <a:ext uri="{FF2B5EF4-FFF2-40B4-BE49-F238E27FC236}">
                <a16:creationId xmlns:a16="http://schemas.microsoft.com/office/drawing/2014/main" id="{AB5745BD-0E13-4A2C-B56B-81F76B9E9B79}"/>
              </a:ext>
            </a:extLst>
          </p:cNvPr>
          <p:cNvSpPr txBox="1"/>
          <p:nvPr/>
        </p:nvSpPr>
        <p:spPr>
          <a:xfrm>
            <a:off x="1127452" y="2646601"/>
            <a:ext cx="7563417" cy="923330"/>
          </a:xfrm>
          <a:prstGeom prst="rect">
            <a:avLst/>
          </a:prstGeom>
          <a:noFill/>
        </p:spPr>
        <p:txBody>
          <a:bodyPr wrap="none" numCol="1" rtlCol="0">
            <a:prstTxWarp prst="textWave2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CHÀO TẠM BIỆT </a:t>
            </a:r>
            <a:r>
              <a:rPr lang="en-US" altLang="zh-CN" sz="5400" dirty="0" err="1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các</a:t>
            </a:r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 con!</a:t>
            </a:r>
            <a:endParaRPr lang="zh-CN" altLang="en-US" sz="5400" dirty="0">
              <a:solidFill>
                <a:srgbClr val="FF0000"/>
              </a:solidFill>
              <a:latin typeface="iCiel Cadena" panose="02000503000000020004" pitchFamily="2" charset="0"/>
              <a:ea typeface="思源黑体 CN Bold" panose="020B08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486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2399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19726" y="355805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56424" y="1727408"/>
            <a:ext cx="6815072" cy="267765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+mj-lt"/>
              </a:rPr>
              <a:t>BÀI 44</a:t>
            </a:r>
          </a:p>
          <a:p>
            <a:pPr algn="ctr">
              <a:lnSpc>
                <a:spcPct val="120000"/>
              </a:lnSpc>
            </a:pPr>
            <a:r>
              <a:rPr lang="vi-VN" sz="8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+mj-lt"/>
              </a:rPr>
              <a:t>BẢNG CHIA 5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bảy ngày 12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0535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Bảng chia 5 (tiết 1)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24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7043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8C22AA-E178-4A54-83F9-80ECB44368AE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97712" y="337112"/>
            <a:ext cx="4945485" cy="4656919"/>
          </a:xfrm>
          <a:prstGeom prst="rect">
            <a:avLst/>
          </a:prstGeom>
        </p:spPr>
      </p:pic>
      <p:grpSp>
        <p:nvGrpSpPr>
          <p:cNvPr id="71" name="Group 70">
            <a:extLst>
              <a:ext uri="{FF2B5EF4-FFF2-40B4-BE49-F238E27FC236}">
                <a16:creationId xmlns:a16="http://schemas.microsoft.com/office/drawing/2014/main" id="{50E67994-324A-442A-9A62-743945D005C4}"/>
              </a:ext>
            </a:extLst>
          </p:cNvPr>
          <p:cNvGrpSpPr/>
          <p:nvPr/>
        </p:nvGrpSpPr>
        <p:grpSpPr>
          <a:xfrm>
            <a:off x="1674828" y="2818360"/>
            <a:ext cx="4002776" cy="925941"/>
            <a:chOff x="1087786" y="2487203"/>
            <a:chExt cx="4002776" cy="925941"/>
          </a:xfrm>
        </p:grpSpPr>
        <p:sp>
          <p:nvSpPr>
            <p:cNvPr id="75" name="Parallelogram 74">
              <a:extLst>
                <a:ext uri="{FF2B5EF4-FFF2-40B4-BE49-F238E27FC236}">
                  <a16:creationId xmlns:a16="http://schemas.microsoft.com/office/drawing/2014/main" id="{F589AF4C-1998-4275-AF18-AD1305C0A546}"/>
                </a:ext>
              </a:extLst>
            </p:cNvPr>
            <p:cNvSpPr/>
            <p:nvPr/>
          </p:nvSpPr>
          <p:spPr>
            <a:xfrm>
              <a:off x="1087786" y="2487203"/>
              <a:ext cx="4002776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6767ED3-E563-4F9F-984A-3250FF9C4AF0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D4DF9836-4575-4F0B-BF32-CBAA8F8865B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6E379048-02E8-45E3-BC53-C3FEA7E5C30E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30CFF111-45ED-41FA-9133-E732400B816F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9B8A34F-B7FF-412B-8786-46EB7B46F765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3C121132-FC14-4C05-A18A-1EEE54EAA897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AA4F77D6-DB22-471D-98F9-766333583845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85CF4A3D-C259-4263-AC40-E1E2F30E68C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</p:grpSp>
      <p:pic>
        <p:nvPicPr>
          <p:cNvPr id="8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A3C960E-1E46-4694-A176-2483C56B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7295" y="269092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F041536-4146-428D-94B4-038FB7B09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3065C8C-4E1E-4F9E-8188-97BA68307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723" y="272692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6D3C974-D327-495E-8FF5-8D91C1F0F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288421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E2F7B18-6A7D-47EC-A76A-76D320A2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5358" y="286128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2B50F891-2818-4C8F-B0C2-8452061C2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287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TextBox 93">
            <a:extLst>
              <a:ext uri="{FF2B5EF4-FFF2-40B4-BE49-F238E27FC236}">
                <a16:creationId xmlns:a16="http://schemas.microsoft.com/office/drawing/2014/main" id="{1A33BE1C-70E3-4D72-93E5-3A3EAC83A317}"/>
              </a:ext>
            </a:extLst>
          </p:cNvPr>
          <p:cNvSpPr txBox="1"/>
          <p:nvPr/>
        </p:nvSpPr>
        <p:spPr>
          <a:xfrm>
            <a:off x="873810" y="1350455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pic>
        <p:nvPicPr>
          <p:cNvPr id="10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E6B475D-7898-491E-819E-0D02C7AE4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5723" y="268867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C38CD59-201B-45BD-A06F-ADA035AE2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3882" y="269683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07DB1C4E-D8D6-45A8-B39E-5744A2BA5440}"/>
              </a:ext>
            </a:extLst>
          </p:cNvPr>
          <p:cNvSpPr txBox="1"/>
          <p:nvPr/>
        </p:nvSpPr>
        <p:spPr>
          <a:xfrm>
            <a:off x="6279716" y="789588"/>
            <a:ext cx="442479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Mỗi đĩa có 5 quả cam, </a:t>
            </a:r>
          </a:p>
          <a:p>
            <a:pPr algn="ctr"/>
            <a:r>
              <a:rPr lang="vi-VN" sz="2300" i="1" dirty="0"/>
              <a:t>2 đĩa có 10 quả cam.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10 quả cam chia vào các đĩa, mỗi đĩa 5 quả. Được 2 đĩa cam như vậy.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/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ln w="38100"/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/>
                  <a:t>5 </a:t>
                </a:r>
                <a14:m>
                  <m:oMath xmlns:m="http://schemas.openxmlformats.org/officeDocument/2006/math">
                    <m:r>
                      <a:rPr lang="vi-VN" sz="36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/>
                  <a:t> 2 = 10</a:t>
                </a:r>
              </a:p>
            </p:txBody>
          </p:sp>
        </mc:Choice>
        <mc:Fallback xmlns="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blipFill>
                <a:blip r:embed="rId8"/>
                <a:stretch>
                  <a:fillRect l="-2387" t="-3101" r="-2387" b="-20155"/>
                </a:stretch>
              </a:blipFill>
              <a:ln w="38100"/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E76B22-64F3-47E7-ACF8-CF11A95D9E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272" y="282778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59DEC79-80E4-41F9-B53D-51AD715BA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17" y="280485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Parallelogram 123">
            <a:extLst>
              <a:ext uri="{FF2B5EF4-FFF2-40B4-BE49-F238E27FC236}">
                <a16:creationId xmlns:a16="http://schemas.microsoft.com/office/drawing/2014/main" id="{2F0E3C61-B40B-439D-A092-A7481BCE7A32}"/>
              </a:ext>
            </a:extLst>
          </p:cNvPr>
          <p:cNvSpPr/>
          <p:nvPr/>
        </p:nvSpPr>
        <p:spPr>
          <a:xfrm>
            <a:off x="1681170" y="2818360"/>
            <a:ext cx="3921320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283A75-B96C-4867-A5B2-AB2EF2B21FA2}"/>
              </a:ext>
            </a:extLst>
          </p:cNvPr>
          <p:cNvGrpSpPr/>
          <p:nvPr/>
        </p:nvGrpSpPr>
        <p:grpSpPr>
          <a:xfrm>
            <a:off x="2084713" y="2957480"/>
            <a:ext cx="1450975" cy="647701"/>
            <a:chOff x="4210303" y="5351786"/>
            <a:chExt cx="1450975" cy="647701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DF66A318-6FC0-435B-9EFF-D33DC908E840}"/>
                </a:ext>
              </a:extLst>
            </p:cNvPr>
            <p:cNvSpPr/>
            <p:nvPr/>
          </p:nvSpPr>
          <p:spPr>
            <a:xfrm>
              <a:off x="4210303" y="5351786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F7B6936-BCBB-40FB-8556-708440253D0D}"/>
                </a:ext>
              </a:extLst>
            </p:cNvPr>
            <p:cNvSpPr/>
            <p:nvPr/>
          </p:nvSpPr>
          <p:spPr>
            <a:xfrm>
              <a:off x="4210303" y="5351787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5C5F6561-CF23-4259-8D17-98D7ECE521EA}"/>
                </a:ext>
              </a:extLst>
            </p:cNvPr>
            <p:cNvSpPr/>
            <p:nvPr/>
          </p:nvSpPr>
          <p:spPr>
            <a:xfrm>
              <a:off x="4438902" y="5482295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DC21CF2-62E4-4A3F-8C45-DA2DA0BFF3F4}"/>
              </a:ext>
            </a:extLst>
          </p:cNvPr>
          <p:cNvGrpSpPr/>
          <p:nvPr/>
        </p:nvGrpSpPr>
        <p:grpSpPr>
          <a:xfrm>
            <a:off x="3780421" y="2957524"/>
            <a:ext cx="1450975" cy="647701"/>
            <a:chOff x="5906011" y="5351830"/>
            <a:chExt cx="1450975" cy="647701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8B5BB13-7C7F-4DFE-BAB8-A620E9D233E5}"/>
                </a:ext>
              </a:extLst>
            </p:cNvPr>
            <p:cNvSpPr/>
            <p:nvPr/>
          </p:nvSpPr>
          <p:spPr>
            <a:xfrm>
              <a:off x="5906011" y="5351830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9873EF3E-08AD-45A6-8DBB-26225B372CA8}"/>
                </a:ext>
              </a:extLst>
            </p:cNvPr>
            <p:cNvSpPr/>
            <p:nvPr/>
          </p:nvSpPr>
          <p:spPr>
            <a:xfrm>
              <a:off x="5906011" y="5351831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1CEC32D-F4EF-4E9D-BBDB-5E1427B5938F}"/>
                </a:ext>
              </a:extLst>
            </p:cNvPr>
            <p:cNvSpPr/>
            <p:nvPr/>
          </p:nvSpPr>
          <p:spPr>
            <a:xfrm>
              <a:off x="6134610" y="5482339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pic>
        <p:nvPicPr>
          <p:cNvPr id="14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2A452DA-A1BB-4686-9FED-22BB807EE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95" y="136676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D8B4D91-381C-4151-8138-1FBBD9665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23AF12-8FAF-4B2E-B92B-E1C4DB320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379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Arrow: Right 12">
            <a:extLst>
              <a:ext uri="{FF2B5EF4-FFF2-40B4-BE49-F238E27FC236}">
                <a16:creationId xmlns:a16="http://schemas.microsoft.com/office/drawing/2014/main" id="{4645938F-1715-4689-8953-608750287C6A}"/>
              </a:ext>
            </a:extLst>
          </p:cNvPr>
          <p:cNvSpPr/>
          <p:nvPr/>
        </p:nvSpPr>
        <p:spPr>
          <a:xfrm>
            <a:off x="4073321" y="4819229"/>
            <a:ext cx="776183" cy="204317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EA52B31A-E57A-4186-B722-9F48802E85E1}"/>
              </a:ext>
            </a:extLst>
          </p:cNvPr>
          <p:cNvSpPr/>
          <p:nvPr/>
        </p:nvSpPr>
        <p:spPr>
          <a:xfrm>
            <a:off x="5181953" y="4547941"/>
            <a:ext cx="2520550" cy="746892"/>
          </a:xfrm>
          <a:prstGeom prst="round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 dirty="0"/>
              <a:t>10 : 5 = 2</a:t>
            </a:r>
          </a:p>
        </p:txBody>
      </p:sp>
      <p:pic>
        <p:nvPicPr>
          <p:cNvPr id="6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0EEA6DC-C4F6-464D-80E2-48E5BEFE3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132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7D6CAF8-BE00-49D7-AA61-83AB443F50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85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FC2B114-4567-4C70-8CD5-173AD48C6E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638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5DBF3EC-1836-45F3-B9A9-B84091BF6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6851" y="135175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2B3FF9-3C97-4EDA-8908-31930C98D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135925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D8EB9C7-7641-4B85-95B1-E1BE51BFE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1017" y="137426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58CF05-1D16-4951-9FB5-73AFCDA287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5739" y="1381762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-0.06146 -0.20092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-10046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0.07396 -0.20069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-10046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33333E-6 L 0.09935 -0.20625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1" y="-1032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33333E-6 L -0.0224 -0.22893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-11458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2.59259E-6 L 0.00469 -0.22569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-1129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59259E-6 L -0.12357 -0.10787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85" y="-539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-0.04375 -0.103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516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1.48148E-6 L 0.03386 -0.10417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5208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48148E-6 L -0.07995 -0.1219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7" y="-611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7.40741E-7 L -0.00261 -0.11991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-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000"/>
                            </p:stCondLst>
                            <p:childTnLst>
                              <p:par>
                                <p:cTn id="19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3.7037E-6 L 0.04987 0.22338 " pathEditMode="relative" rAng="0" ptsTypes="AA">
                                      <p:cBhvr>
                                        <p:cTn id="19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1" y="11412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02994 0.21898 " pathEditMode="relative" rAng="0" ptsTypes="AA">
                                      <p:cBhvr>
                                        <p:cTn id="200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10949"/>
                                    </p:animMotion>
                                  </p:childTnLst>
                                </p:cTn>
                              </p:par>
                              <p:par>
                                <p:cTn id="20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96296E-6 L -0.00065 0.19838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9907"/>
                                    </p:animMotion>
                                  </p:childTnLst>
                                </p:cTn>
                              </p:par>
                              <p:par>
                                <p:cTn id="20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5.55112E-17 L -4.16667E-6 0.09884 " pathEditMode="relative" rAng="0" ptsTypes="AA">
                                      <p:cBhvr>
                                        <p:cTn id="204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31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5.55112E-17 L -0.08177 0.09907 " pathEditMode="relative" rAng="0" ptsTypes="AA">
                                      <p:cBhvr>
                                        <p:cTn id="206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4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4000"/>
                            </p:stCondLst>
                            <p:childTnLst>
                              <p:par>
                                <p:cTn id="21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04258 0.21204 " pathEditMode="relative" rAng="0" ptsTypes="AA">
                                      <p:cBhvr>
                                        <p:cTn id="215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1204"/>
                                    </p:animMotion>
                                  </p:childTnLst>
                                </p:cTn>
                              </p:par>
                              <p:par>
                                <p:cTn id="21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85185E-6 L 0.02253 0.20741 " pathEditMode="relative" rAng="0" ptsTypes="AA">
                                      <p:cBhvr>
                                        <p:cTn id="21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0" y="10370"/>
                                    </p:animMotion>
                                  </p:childTnLst>
                                </p:cTn>
                              </p:par>
                              <p:par>
                                <p:cTn id="2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5.55112E-17 L 0.00508 0.09884 " pathEditMode="relative" rAng="0" ptsTypes="AA">
                                      <p:cBhvr>
                                        <p:cTn id="219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4931"/>
                                    </p:animMotion>
                                  </p:childTnLst>
                                </p:cTn>
                              </p:par>
                              <p:par>
                                <p:cTn id="2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5.55112E-17 L -0.01914 0.09861 " pathEditMode="relative" rAng="0" ptsTypes="AA">
                                      <p:cBhvr>
                                        <p:cTn id="221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4" y="4931"/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5.55112E-17 L -0.04206 0.09977 " pathEditMode="relative" rAng="0" ptsTypes="AA">
                                      <p:cBhvr>
                                        <p:cTn id="223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9" y="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500"/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21" grpId="0" uiExpand="1" build="p"/>
      <p:bldP spid="4" grpId="0" animBg="1"/>
      <p:bldP spid="124" grpId="0" animBg="1"/>
      <p:bldP spid="13" grpId="0" animBg="1"/>
      <p:bldP spid="14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9786885-680E-40BF-80E3-984B69B0E43F}"/>
              </a:ext>
            </a:extLst>
          </p:cNvPr>
          <p:cNvGrpSpPr/>
          <p:nvPr/>
        </p:nvGrpSpPr>
        <p:grpSpPr>
          <a:xfrm>
            <a:off x="336500" y="1706149"/>
            <a:ext cx="3781425" cy="4772025"/>
            <a:chOff x="336500" y="1706149"/>
            <a:chExt cx="3781425" cy="47720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5FBF61-7E49-4514-AD1B-3BA2C507F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36500" y="1706149"/>
              <a:ext cx="3781425" cy="4772025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8D4157-CC80-47A7-9DC4-6D2AAB700F17}"/>
                </a:ext>
              </a:extLst>
            </p:cNvPr>
            <p:cNvSpPr txBox="1"/>
            <p:nvPr/>
          </p:nvSpPr>
          <p:spPr>
            <a:xfrm>
              <a:off x="1033250" y="2153897"/>
              <a:ext cx="2693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/>
                <a:t>Lập bảng chia 5 từ bảng nhân 5.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873810" y="1350455"/>
            <a:ext cx="44262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 Hoàn thành bảng chia 5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1141861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 smtClean="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30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01141861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</a:t>
                          </a:r>
                          <a:r>
                            <a:rPr lang="vi-VN" sz="2400"/>
                            <a:t>nhân </a:t>
                          </a:r>
                          <a:r>
                            <a:rPr lang="en-US" sz="2400" smtClean="0"/>
                            <a:t>5</a:t>
                          </a:r>
                          <a:endParaRPr lang="vi-VN" sz="24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1304" r="-101149" b="-9239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193407" r="-101149" b="-83406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290217" r="-101149" b="-7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390217" r="-101149" b="-6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490217" r="-101149" b="-5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590217" r="-101149" b="-4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690217" r="-101149" b="-3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798901" r="-101149" b="-2285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889130" r="-101149" b="-1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89130" r="-101149" b="-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824CDCF-ADB2-4500-B2AD-579FE9C57700}"/>
              </a:ext>
            </a:extLst>
          </p:cNvPr>
          <p:cNvSpPr/>
          <p:nvPr/>
        </p:nvSpPr>
        <p:spPr>
          <a:xfrm>
            <a:off x="10181169" y="249075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AC0EC-FA0D-497D-9514-1F580A6E7D6C}"/>
              </a:ext>
            </a:extLst>
          </p:cNvPr>
          <p:cNvSpPr/>
          <p:nvPr/>
        </p:nvSpPr>
        <p:spPr>
          <a:xfrm>
            <a:off x="10181169" y="3076515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C2C782-8D4D-4BAC-996C-7FACBF6DBCF6}"/>
              </a:ext>
            </a:extLst>
          </p:cNvPr>
          <p:cNvSpPr/>
          <p:nvPr/>
        </p:nvSpPr>
        <p:spPr>
          <a:xfrm>
            <a:off x="10181169" y="361856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225BAB8-65EF-4BD1-AB70-8C262D47568C}"/>
              </a:ext>
            </a:extLst>
          </p:cNvPr>
          <p:cNvSpPr/>
          <p:nvPr/>
        </p:nvSpPr>
        <p:spPr>
          <a:xfrm>
            <a:off x="10181169" y="419708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0ED627-F93B-47EF-9E49-9218569A2437}"/>
              </a:ext>
            </a:extLst>
          </p:cNvPr>
          <p:cNvSpPr/>
          <p:nvPr/>
        </p:nvSpPr>
        <p:spPr>
          <a:xfrm>
            <a:off x="10181169" y="475354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66A8BF1-6DE8-436D-838F-380CCA4157E8}"/>
              </a:ext>
            </a:extLst>
          </p:cNvPr>
          <p:cNvSpPr/>
          <p:nvPr/>
        </p:nvSpPr>
        <p:spPr>
          <a:xfrm>
            <a:off x="10181169" y="531000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170B5F0-77DA-49A5-BDA2-250EDB60CE05}"/>
              </a:ext>
            </a:extLst>
          </p:cNvPr>
          <p:cNvSpPr/>
          <p:nvPr/>
        </p:nvSpPr>
        <p:spPr>
          <a:xfrm>
            <a:off x="8805878" y="813174"/>
            <a:ext cx="518257" cy="5497006"/>
          </a:xfrm>
          <a:prstGeom prst="rect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702FFF4-0548-40A7-B51E-EC10B092392E}"/>
              </a:ext>
            </a:extLst>
          </p:cNvPr>
          <p:cNvSpPr txBox="1"/>
          <p:nvPr/>
        </p:nvSpPr>
        <p:spPr>
          <a:xfrm>
            <a:off x="3431994" y="3426793"/>
            <a:ext cx="1281120" cy="40011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vi-VN" sz="2000" dirty="0"/>
              <a:t>Nhận xét: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6BA4FC5-4B69-4EB8-9A91-EE9CE7F9BAC4}"/>
              </a:ext>
            </a:extLst>
          </p:cNvPr>
          <p:cNvSpPr/>
          <p:nvPr/>
        </p:nvSpPr>
        <p:spPr>
          <a:xfrm>
            <a:off x="9497963" y="813174"/>
            <a:ext cx="334456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6DF1AF6-154B-4C86-ACAE-89D2FB89B3F7}"/>
              </a:ext>
            </a:extLst>
          </p:cNvPr>
          <p:cNvSpPr/>
          <p:nvPr/>
        </p:nvSpPr>
        <p:spPr>
          <a:xfrm>
            <a:off x="10118099" y="813174"/>
            <a:ext cx="549902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58C99D2-60D4-426C-A9C6-9B30C1BC6E69}"/>
              </a:ext>
            </a:extLst>
          </p:cNvPr>
          <p:cNvSpPr txBox="1"/>
          <p:nvPr/>
        </p:nvSpPr>
        <p:spPr>
          <a:xfrm>
            <a:off x="2659102" y="3953009"/>
            <a:ext cx="320332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bị chia là tích của các phép nhân.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chia đều là số 5.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Thương là các số tự nhiên tăng dần từ 1 đến 10.</a:t>
            </a:r>
          </a:p>
        </p:txBody>
      </p:sp>
    </p:spTree>
    <p:extLst>
      <p:ext uri="{BB962C8B-B14F-4D97-AF65-F5344CB8AC3E}">
        <p14:creationId xmlns:p14="http://schemas.microsoft.com/office/powerpoint/2010/main" val="887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31" grpId="0" animBg="1"/>
      <p:bldP spid="31" grpId="1" animBg="1"/>
      <p:bldP spid="44" grpId="0" animBg="1"/>
      <p:bldP spid="45" grpId="0" animBg="1"/>
      <p:bldP spid="47" grpId="0" animBg="1"/>
      <p:bldP spid="48" grpId="0" animBg="1"/>
      <p:bldP spid="46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145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0B5E7805-7B0B-46AA-B18B-64E860DF85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066564" y="1472042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1684371" y="1492006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7072572"/>
                  </p:ext>
                </p:extLst>
              </p:nvPr>
            </p:nvGraphicFramePr>
            <p:xfrm>
              <a:off x="3178507" y="398654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  <m:t>: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7072572"/>
                  </p:ext>
                </p:extLst>
              </p:nvPr>
            </p:nvGraphicFramePr>
            <p:xfrm>
              <a:off x="3178507" y="398654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813" t="-2030" r="-431301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4F2E074-5476-4FF3-8266-A4C213BB281E}"/>
              </a:ext>
            </a:extLst>
          </p:cNvPr>
          <p:cNvSpPr txBox="1"/>
          <p:nvPr/>
        </p:nvSpPr>
        <p:spPr>
          <a:xfrm>
            <a:off x="5601786" y="161191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CF678-0A1D-42CF-84FD-554F4285DC8D}"/>
              </a:ext>
            </a:extLst>
          </p:cNvPr>
          <p:cNvSpPr txBox="1"/>
          <p:nvPr/>
        </p:nvSpPr>
        <p:spPr>
          <a:xfrm>
            <a:off x="6488169" y="1624895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3C7B28-C896-445A-84AA-9E243132C075}"/>
              </a:ext>
            </a:extLst>
          </p:cNvPr>
          <p:cNvSpPr txBox="1"/>
          <p:nvPr/>
        </p:nvSpPr>
        <p:spPr>
          <a:xfrm>
            <a:off x="7400598" y="161991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CAA9B3-3FB4-4FA5-AA1E-FB539D2A010F}"/>
              </a:ext>
            </a:extLst>
          </p:cNvPr>
          <p:cNvSpPr txBox="1"/>
          <p:nvPr/>
        </p:nvSpPr>
        <p:spPr>
          <a:xfrm>
            <a:off x="8361176" y="161493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1066564" y="263022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03886" y="2630223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CA17C-597E-4C0C-B26F-D4E80C21FA04}"/>
              </a:ext>
            </a:extLst>
          </p:cNvPr>
          <p:cNvSpPr/>
          <p:nvPr/>
        </p:nvSpPr>
        <p:spPr>
          <a:xfrm>
            <a:off x="1812789" y="5428923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10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7648ED4-5EFF-498A-A31F-833EB09631D0}"/>
              </a:ext>
            </a:extLst>
          </p:cNvPr>
          <p:cNvSpPr/>
          <p:nvPr/>
        </p:nvSpPr>
        <p:spPr>
          <a:xfrm>
            <a:off x="3925374" y="5408481"/>
            <a:ext cx="1813317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12 : 2 =       </a:t>
            </a:r>
            <a:endParaRPr lang="vi-VN" sz="24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DB67F95-BDED-4122-B138-80E3B5D82FE2}"/>
              </a:ext>
            </a:extLst>
          </p:cNvPr>
          <p:cNvSpPr/>
          <p:nvPr/>
        </p:nvSpPr>
        <p:spPr>
          <a:xfrm>
            <a:off x="2894142" y="5864901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20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E1683FE-46F3-43B5-AE9C-9DF1FBA4AE6F}"/>
              </a:ext>
            </a:extLst>
          </p:cNvPr>
          <p:cNvSpPr/>
          <p:nvPr/>
        </p:nvSpPr>
        <p:spPr>
          <a:xfrm>
            <a:off x="6182996" y="5398146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14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7A9E79C-F8D3-4F85-880B-B258BB905196}"/>
              </a:ext>
            </a:extLst>
          </p:cNvPr>
          <p:cNvSpPr/>
          <p:nvPr/>
        </p:nvSpPr>
        <p:spPr>
          <a:xfrm>
            <a:off x="8296985" y="5431584"/>
            <a:ext cx="1813317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15 : 5 =       </a:t>
            </a:r>
            <a:endParaRPr lang="vi-VN" sz="24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4D2BDCF-69AD-4C8B-84E4-AF74DAEB7C0E}"/>
              </a:ext>
            </a:extLst>
          </p:cNvPr>
          <p:cNvSpPr/>
          <p:nvPr/>
        </p:nvSpPr>
        <p:spPr>
          <a:xfrm>
            <a:off x="7287627" y="5885850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40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577F690-914C-4443-BF30-BBA1EFE0EC8B}"/>
              </a:ext>
            </a:extLst>
          </p:cNvPr>
          <p:cNvSpPr txBox="1"/>
          <p:nvPr/>
        </p:nvSpPr>
        <p:spPr>
          <a:xfrm>
            <a:off x="3228675" y="5398146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34F8A7-294B-4349-9E55-A4F93411CE01}"/>
              </a:ext>
            </a:extLst>
          </p:cNvPr>
          <p:cNvSpPr txBox="1"/>
          <p:nvPr/>
        </p:nvSpPr>
        <p:spPr>
          <a:xfrm>
            <a:off x="5129545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A868598-127A-454D-828C-3EC2CAB7CFDF}"/>
              </a:ext>
            </a:extLst>
          </p:cNvPr>
          <p:cNvSpPr txBox="1"/>
          <p:nvPr/>
        </p:nvSpPr>
        <p:spPr>
          <a:xfrm>
            <a:off x="4310028" y="581343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58C26DC-65E5-40D7-B0C7-C1B177A57174}"/>
              </a:ext>
            </a:extLst>
          </p:cNvPr>
          <p:cNvSpPr txBox="1"/>
          <p:nvPr/>
        </p:nvSpPr>
        <p:spPr>
          <a:xfrm>
            <a:off x="7598882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36B0622-2695-4D99-A450-B74A80B93B9B}"/>
              </a:ext>
            </a:extLst>
          </p:cNvPr>
          <p:cNvSpPr txBox="1"/>
          <p:nvPr/>
        </p:nvSpPr>
        <p:spPr>
          <a:xfrm>
            <a:off x="9545932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FD9452-0015-4441-A168-9AF156110B8C}"/>
              </a:ext>
            </a:extLst>
          </p:cNvPr>
          <p:cNvSpPr txBox="1"/>
          <p:nvPr/>
        </p:nvSpPr>
        <p:spPr>
          <a:xfrm>
            <a:off x="8703517" y="5858918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8516543-AE42-447D-A522-8878595E7A38}"/>
              </a:ext>
            </a:extLst>
          </p:cNvPr>
          <p:cNvSpPr txBox="1"/>
          <p:nvPr/>
        </p:nvSpPr>
        <p:spPr>
          <a:xfrm>
            <a:off x="9336971" y="161493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9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74CB9C60-D64C-4DD2-B2EB-E4C0D8B241D1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94128" y="2473761"/>
            <a:ext cx="9003743" cy="30284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/>
      <p:bldP spid="18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3" grpId="0" animBg="1"/>
      <p:bldP spid="34" grpId="0" animBg="1"/>
      <p:bldP spid="35" grpId="0" animBg="1"/>
      <p:bldP spid="3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2FA1930A-663F-4B4B-AE7A-3A387ABAC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CE261F2-A13F-4B1E-B5E2-611DD201FB19}"/>
              </a:ext>
            </a:extLst>
          </p:cNvPr>
          <p:cNvSpPr/>
          <p:nvPr/>
        </p:nvSpPr>
        <p:spPr>
          <a:xfrm>
            <a:off x="899412" y="139085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107DEB-3E87-4450-BF0D-C39AB3AE1BD2}"/>
              </a:ext>
            </a:extLst>
          </p:cNvPr>
          <p:cNvSpPr txBox="1"/>
          <p:nvPr/>
        </p:nvSpPr>
        <p:spPr>
          <a:xfrm>
            <a:off x="1336735" y="1390854"/>
            <a:ext cx="44530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Cửa hàng có 40 bông cúc. Cô bán hàng đã bó hoa cúc thành các bó, mỗi bó 5 bông. Hỏi có bao nhiêu bó hoa cúc?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3F41A7-6785-4DA6-9B15-FB55A7BBF458}"/>
              </a:ext>
            </a:extLst>
          </p:cNvPr>
          <p:cNvSpPr txBox="1"/>
          <p:nvPr/>
        </p:nvSpPr>
        <p:spPr>
          <a:xfrm>
            <a:off x="7775906" y="944563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66057E-FBAC-49AC-9B6E-9B97CFB8FDE2}"/>
              </a:ext>
            </a:extLst>
          </p:cNvPr>
          <p:cNvSpPr txBox="1"/>
          <p:nvPr/>
        </p:nvSpPr>
        <p:spPr>
          <a:xfrm>
            <a:off x="5678469" y="1566566"/>
            <a:ext cx="51767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Có số bó hoa cúc là: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A5F1A9-FFB9-4C67-AEC9-0F760B7C0D8F}"/>
              </a:ext>
            </a:extLst>
          </p:cNvPr>
          <p:cNvSpPr txBox="1"/>
          <p:nvPr/>
        </p:nvSpPr>
        <p:spPr>
          <a:xfrm>
            <a:off x="5678469" y="2093750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40 : 5 = 8 (bó)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617E3ED-43F0-40F2-AD82-7EF0583F8630}"/>
              </a:ext>
            </a:extLst>
          </p:cNvPr>
          <p:cNvSpPr txBox="1"/>
          <p:nvPr/>
        </p:nvSpPr>
        <p:spPr>
          <a:xfrm>
            <a:off x="7037331" y="2616970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</a:t>
            </a:r>
            <a:r>
              <a:rPr lang="vi-VN" sz="2800">
                <a:solidFill>
                  <a:srgbClr val="FF0000"/>
                </a:solidFill>
              </a:rPr>
              <a:t>: 8 bó hoa cúc.</a:t>
            </a:r>
            <a:endParaRPr lang="vi-VN" sz="2800" dirty="0">
              <a:solidFill>
                <a:srgbClr val="FF0000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CD2CAC7-0622-43E1-8F06-A21ED075BA79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2283" y="3327631"/>
            <a:ext cx="7074992" cy="3068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  <p:bldP spid="9" grpId="0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2119</TotalTime>
  <Words>396</Words>
  <Application>Microsoft Office PowerPoint</Application>
  <PresentationFormat>Widescreen</PresentationFormat>
  <Paragraphs>102</Paragraphs>
  <Slides>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10</vt:i4>
      </vt:variant>
    </vt:vector>
  </HeadingPairs>
  <TitlesOfParts>
    <vt:vector size="21" baseType="lpstr">
      <vt:lpstr>Arial</vt:lpstr>
      <vt:lpstr>Calibri</vt:lpstr>
      <vt:lpstr>Calibri Light</vt:lpstr>
      <vt:lpstr>Cambria Math</vt:lpstr>
      <vt:lpstr>HP001 5 hàng</vt:lpstr>
      <vt:lpstr>iCiel Cadena</vt:lpstr>
      <vt:lpstr>UTM Cookies</vt:lpstr>
      <vt:lpstr>思源黑体 CN Bold</vt:lpstr>
      <vt:lpstr>Office Theme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184</cp:revision>
  <dcterms:created xsi:type="dcterms:W3CDTF">2021-06-02T01:34:28Z</dcterms:created>
  <dcterms:modified xsi:type="dcterms:W3CDTF">2022-02-12T08:55:49Z</dcterms:modified>
</cp:coreProperties>
</file>