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sldIdLst>
    <p:sldId id="256" r:id="rId4"/>
    <p:sldId id="257" r:id="rId5"/>
    <p:sldId id="263" r:id="rId6"/>
    <p:sldId id="265" r:id="rId7"/>
    <p:sldId id="258" r:id="rId8"/>
    <p:sldId id="259" r:id="rId9"/>
    <p:sldId id="260" r:id="rId10"/>
    <p:sldId id="261" r:id="rId11"/>
    <p:sldId id="262"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A2398E-5065-4ADF-9C5F-A79F4252D0CA}"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1613755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A2398E-5065-4ADF-9C5F-A79F4252D0CA}"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361023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A2398E-5065-4ADF-9C5F-A79F4252D0CA}"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1380772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stretch>
            <a:fillRect/>
          </a:stretch>
        </p:blipFill>
        <p:spPr>
          <a:xfrm>
            <a:off x="0" y="1"/>
            <a:ext cx="12192000" cy="6851250"/>
          </a:xfrm>
          <a:prstGeom prst="rect">
            <a:avLst/>
          </a:prstGeom>
        </p:spPr>
      </p:pic>
    </p:spTree>
    <p:extLst>
      <p:ext uri="{BB962C8B-B14F-4D97-AF65-F5344CB8AC3E}">
        <p14:creationId xmlns:p14="http://schemas.microsoft.com/office/powerpoint/2010/main" val="4049867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842700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2147150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99534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231835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5558822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436042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43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A2398E-5065-4ADF-9C5F-A79F4252D0CA}"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18298879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42917408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571154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8015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4087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348859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219998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2507936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4338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381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960891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5A2398E-5065-4ADF-9C5F-A79F4252D0CA}" type="datetimeFigureOut">
              <a:rPr lang="en-US" smtClean="0"/>
              <a:t>10/31/2021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2418357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519041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3067050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1171973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166691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002060"/>
                </a:solidFill>
                <a:effectLst/>
                <a:uLnTx/>
                <a:uFillTx/>
                <a:latin typeface="UTM Cookies"/>
                <a:ea typeface="+mn-ea"/>
                <a:cs typeface="+mn-cs"/>
              </a:rPr>
              <a:t>LUYỆN TẬP</a:t>
            </a:r>
          </a:p>
        </p:txBody>
      </p:sp>
    </p:spTree>
    <p:extLst>
      <p:ext uri="{BB962C8B-B14F-4D97-AF65-F5344CB8AC3E}">
        <p14:creationId xmlns:p14="http://schemas.microsoft.com/office/powerpoint/2010/main" val="385521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6366805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134182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4033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2780656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10520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A2398E-5065-4ADF-9C5F-A79F4252D0CA}"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31217238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3" name="Google Shape;2356;p30">
            <a:extLst>
              <a:ext uri="{FF2B5EF4-FFF2-40B4-BE49-F238E27FC236}">
                <a16:creationId xmlns:a16="http://schemas.microsoft.com/office/drawing/2014/main" id="{FF3093F1-70FF-4A92-A939-256BC49F43A6}"/>
              </a:ext>
            </a:extLst>
          </p:cNvPr>
          <p:cNvGrpSpPr/>
          <p:nvPr userDrawn="1"/>
        </p:nvGrpSpPr>
        <p:grpSpPr>
          <a:xfrm>
            <a:off x="896619" y="1566374"/>
            <a:ext cx="9867486" cy="4807426"/>
            <a:chOff x="741115" y="853968"/>
            <a:chExt cx="7691377" cy="4021392"/>
          </a:xfrm>
          <a:solidFill>
            <a:schemeClr val="accent3"/>
          </a:solidFill>
        </p:grpSpPr>
        <p:sp>
          <p:nvSpPr>
            <p:cNvPr id="294" name="Google Shape;2357;p30">
              <a:extLst>
                <a:ext uri="{FF2B5EF4-FFF2-40B4-BE49-F238E27FC236}">
                  <a16:creationId xmlns:a16="http://schemas.microsoft.com/office/drawing/2014/main" id="{378B6936-B094-4FA3-9256-C7AF5859717D}"/>
                </a:ext>
              </a:extLst>
            </p:cNvPr>
            <p:cNvSpPr/>
            <p:nvPr/>
          </p:nvSpPr>
          <p:spPr>
            <a:xfrm>
              <a:off x="3121100" y="853968"/>
              <a:ext cx="3397427" cy="14817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5"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296"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7"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98"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spTree>
    <p:extLst>
      <p:ext uri="{BB962C8B-B14F-4D97-AF65-F5344CB8AC3E}">
        <p14:creationId xmlns:p14="http://schemas.microsoft.com/office/powerpoint/2010/main" val="1744267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F79646">
                    <a:lumMod val="50000"/>
                  </a:srgbClr>
                </a:solidFill>
                <a:effectLst/>
                <a:uLnTx/>
                <a:uFillTx/>
                <a:latin typeface="UTM Cookies"/>
                <a:ea typeface="+mn-ea"/>
                <a:cs typeface="+mn-cs"/>
              </a:rPr>
              <a:t>KHÁM PHÁ</a:t>
            </a:r>
          </a:p>
        </p:txBody>
      </p:sp>
    </p:spTree>
    <p:extLst>
      <p:ext uri="{BB962C8B-B14F-4D97-AF65-F5344CB8AC3E}">
        <p14:creationId xmlns:p14="http://schemas.microsoft.com/office/powerpoint/2010/main" val="22740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dirty="0">
                <a:ln>
                  <a:noFill/>
                </a:ln>
                <a:solidFill>
                  <a:srgbClr val="C00000"/>
                </a:solidFill>
                <a:effectLst/>
                <a:uLnTx/>
                <a:uFillTx/>
                <a:latin typeface="UTM Cookies"/>
                <a:ea typeface="+mn-ea"/>
                <a:cs typeface="+mn-cs"/>
              </a:rPr>
              <a:t>HOẠT ĐỘNG</a:t>
            </a:r>
          </a:p>
        </p:txBody>
      </p:sp>
    </p:spTree>
    <p:extLst>
      <p:ext uri="{BB962C8B-B14F-4D97-AF65-F5344CB8AC3E}">
        <p14:creationId xmlns:p14="http://schemas.microsoft.com/office/powerpoint/2010/main" val="344960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dirty="0">
              <a:ln>
                <a:noFill/>
              </a:ln>
              <a:solidFill>
                <a:prstClr val="black"/>
              </a:solidFill>
              <a:effectLst/>
              <a:uLnTx/>
              <a:uFillTx/>
              <a:latin typeface="Arial"/>
              <a:ea typeface="+mn-ea"/>
              <a:cs typeface="+mn-cs"/>
            </a:endParaRPr>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Arial"/>
              <a:ea typeface="+mn-ea"/>
              <a:cs typeface="+mn-cs"/>
            </a:endParaRPr>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1500" b="0" i="0" u="none" strike="noStrike" kern="1200" cap="none" spc="0" normalizeH="0" baseline="0" noProof="0">
                <a:ln>
                  <a:noFill/>
                </a:ln>
                <a:solidFill>
                  <a:srgbClr val="002060"/>
                </a:solidFill>
                <a:effectLst/>
                <a:uLnTx/>
                <a:uFillTx/>
                <a:latin typeface="UTM Cookies"/>
                <a:ea typeface="+mn-ea"/>
                <a:cs typeface="+mn-cs"/>
              </a:rPr>
              <a:t>LUYỆN TẬP</a:t>
            </a:r>
            <a:endParaRPr kumimoji="0" lang="vi-VN" sz="11500" b="0" i="0" u="none" strike="noStrike" kern="1200" cap="none" spc="0" normalizeH="0" baseline="0" noProof="0" dirty="0">
              <a:ln>
                <a:noFill/>
              </a:ln>
              <a:solidFill>
                <a:srgbClr val="002060"/>
              </a:solidFill>
              <a:effectLst/>
              <a:uLnTx/>
              <a:uFillTx/>
              <a:latin typeface="UTM Cookies"/>
              <a:ea typeface="+mn-ea"/>
              <a:cs typeface="+mn-cs"/>
            </a:endParaRPr>
          </a:p>
        </p:txBody>
      </p:sp>
    </p:spTree>
    <p:extLst>
      <p:ext uri="{BB962C8B-B14F-4D97-AF65-F5344CB8AC3E}">
        <p14:creationId xmlns:p14="http://schemas.microsoft.com/office/powerpoint/2010/main" val="4138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9345" y="364703"/>
            <a:ext cx="2069886" cy="1034943"/>
          </a:xfrm>
          <a:prstGeom prst="rect">
            <a:avLst/>
          </a:prstGeom>
        </p:spPr>
      </p:pic>
    </p:spTree>
    <p:extLst>
      <p:ext uri="{BB962C8B-B14F-4D97-AF65-F5344CB8AC3E}">
        <p14:creationId xmlns:p14="http://schemas.microsoft.com/office/powerpoint/2010/main" val="34987636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96" descr="C:\Users\TUAN\Downloads\Luyện tập 1.png">
            <a:extLst>
              <a:ext uri="{FF2B5EF4-FFF2-40B4-BE49-F238E27FC236}">
                <a16:creationId xmlns:a16="http://schemas.microsoft.com/office/drawing/2014/main" id="{439545A9-2DD8-4B85-AB11-A53FA02BA774}"/>
              </a:ext>
            </a:extLst>
          </p:cNvPr>
          <p:cNvPicPr>
            <a:picLocks noChangeAspect="1" noChangeArrowheads="1"/>
          </p:cNvPicPr>
          <p:nvPr userDrawn="1"/>
        </p:nvPicPr>
        <p:blipFill>
          <a:blip r:embed="rId2" cstate="print"/>
          <a:srcRect/>
          <a:stretch>
            <a:fillRect/>
          </a:stretch>
        </p:blipFill>
        <p:spPr bwMode="auto">
          <a:xfrm>
            <a:off x="785396" y="450429"/>
            <a:ext cx="2237784" cy="863493"/>
          </a:xfrm>
          <a:prstGeom prst="rect">
            <a:avLst/>
          </a:prstGeom>
          <a:noFill/>
        </p:spPr>
      </p:pic>
    </p:spTree>
    <p:extLst>
      <p:ext uri="{BB962C8B-B14F-4D97-AF65-F5344CB8AC3E}">
        <p14:creationId xmlns:p14="http://schemas.microsoft.com/office/powerpoint/2010/main" val="234948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7"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39013" y="438261"/>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2866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pic>
        <p:nvPicPr>
          <p:cNvPr id="98" name="Picture 9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396" y="357971"/>
            <a:ext cx="2325467" cy="1162735"/>
          </a:xfrm>
          <a:prstGeom prst="rect">
            <a:avLst/>
          </a:prstGeom>
        </p:spPr>
      </p:pic>
    </p:spTree>
    <p:extLst>
      <p:ext uri="{BB962C8B-B14F-4D97-AF65-F5344CB8AC3E}">
        <p14:creationId xmlns:p14="http://schemas.microsoft.com/office/powerpoint/2010/main" val="180986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Title and Content">
    <p:bg>
      <p:bgPr>
        <a:solidFill>
          <a:schemeClr val="accent3">
            <a:lumMod val="50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Arial"/>
                <a:ea typeface="+mn-ea"/>
                <a:cs typeface="+mn-cs"/>
              </a:endParaRPr>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10214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A2398E-5065-4ADF-9C5F-A79F4252D0CA}" type="datetimeFigureOut">
              <a:rPr lang="en-US" smtClean="0"/>
              <a:t>10/31/2021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465206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A2398E-5065-4ADF-9C5F-A79F4252D0CA}" type="datetimeFigureOut">
              <a:rPr lang="en-US" smtClean="0"/>
              <a:t>10/31/2021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62736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2398E-5065-4ADF-9C5F-A79F4252D0CA}" type="datetimeFigureOut">
              <a:rPr lang="en-US" smtClean="0"/>
              <a:t>10/31/2021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1128812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A2398E-5065-4ADF-9C5F-A79F4252D0CA}"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42103738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5A2398E-5065-4ADF-9C5F-A79F4252D0CA}" type="datetimeFigureOut">
              <a:rPr lang="en-US" smtClean="0"/>
              <a:t>10/31/2021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113A19-565D-4F85-BA60-87A3E9161F4F}" type="slidenum">
              <a:rPr lang="en-US" smtClean="0"/>
              <a:t>‹#›</a:t>
            </a:fld>
            <a:endParaRPr lang="en-US"/>
          </a:p>
        </p:txBody>
      </p:sp>
    </p:spTree>
    <p:extLst>
      <p:ext uri="{BB962C8B-B14F-4D97-AF65-F5344CB8AC3E}">
        <p14:creationId xmlns:p14="http://schemas.microsoft.com/office/powerpoint/2010/main" val="12307569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A2398E-5065-4ADF-9C5F-A79F4252D0CA}" type="datetimeFigureOut">
              <a:rPr lang="en-US" smtClean="0"/>
              <a:t>10/31/2021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113A19-565D-4F85-BA60-87A3E9161F4F}" type="slidenum">
              <a:rPr lang="en-US" smtClean="0"/>
              <a:t>‹#›</a:t>
            </a:fld>
            <a:endParaRPr lang="en-US"/>
          </a:p>
        </p:txBody>
      </p:sp>
    </p:spTree>
    <p:extLst>
      <p:ext uri="{BB962C8B-B14F-4D97-AF65-F5344CB8AC3E}">
        <p14:creationId xmlns:p14="http://schemas.microsoft.com/office/powerpoint/2010/main" val="41856024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2545262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800" b="0" i="0" u="none" strike="noStrike" kern="1200" cap="none" spc="0" normalizeH="0" baseline="0" noProof="0" dirty="0">
                <a:ln>
                  <a:noFill/>
                </a:ln>
                <a:solidFill>
                  <a:srgbClr val="000000"/>
                </a:solidFill>
                <a:effectLst/>
                <a:uLnTx/>
                <a:uFillTx/>
                <a:latin typeface="Arial"/>
                <a:cs typeface="Arial"/>
                <a:sym typeface="Arial"/>
              </a:rPr>
              <a:t>FeistyForwarders_0968120672</a:t>
            </a:r>
          </a:p>
        </p:txBody>
      </p:sp>
    </p:spTree>
    <p:extLst>
      <p:ext uri="{BB962C8B-B14F-4D97-AF65-F5344CB8AC3E}">
        <p14:creationId xmlns:p14="http://schemas.microsoft.com/office/powerpoint/2010/main" val="177012585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9.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emf"/><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7.xml"/><Relationship Id="rId1" Type="http://schemas.openxmlformats.org/officeDocument/2006/relationships/tags" Target="../tags/tag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8.xml"/><Relationship Id="rId1" Type="http://schemas.openxmlformats.org/officeDocument/2006/relationships/tags" Target="../tags/tag3.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slideLayout" Target="../slideLayouts/slideLayout39.xml"/><Relationship Id="rId1" Type="http://schemas.openxmlformats.org/officeDocument/2006/relationships/tags" Target="../tags/tag4.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9.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42884" y="3108012"/>
            <a:ext cx="7625549" cy="2308324"/>
          </a:xfrm>
          <a:prstGeom prst="rect">
            <a:avLst/>
          </a:prstGeom>
          <a:noFill/>
        </p:spPr>
        <p:txBody>
          <a:bodyPr wrap="none" lIns="91440" tIns="45720" rIns="91440" bIns="45720">
            <a:prstTxWarp prst="textArchUp">
              <a:avLst/>
            </a:prstTxWarp>
            <a:spAutoFit/>
          </a:bodyPr>
          <a:lstStyle/>
          <a:p>
            <a:pPr algn="ctr"/>
            <a:r>
              <a:rPr lang="en-US" sz="7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Chào</a:t>
            </a: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7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mừng</a:t>
            </a: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72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a:t>
            </a:r>
            <a:r>
              <a:rPr lang="en-US" sz="72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con</a:t>
            </a:r>
          </a:p>
          <a:p>
            <a:pPr algn="ctr"/>
            <a:r>
              <a:rPr lang="en-US" sz="72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t>
            </a:r>
            <a:r>
              <a:rPr lang="en-US" sz="7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ến</a:t>
            </a: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7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với</a:t>
            </a: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7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tiết</a:t>
            </a:r>
            <a:r>
              <a:rPr lang="en-US" sz="72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72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Toán</a:t>
            </a:r>
            <a:endParaRPr lang="en-US" sz="7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32631766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0551" y="2559372"/>
            <a:ext cx="11749191" cy="1446550"/>
          </a:xfrm>
          <a:prstGeom prst="rect">
            <a:avLst/>
          </a:prstGeom>
          <a:noFill/>
        </p:spPr>
        <p:txBody>
          <a:bodyPr wrap="none" lIns="91440" tIns="45720" rIns="91440" bIns="45720">
            <a:prstTxWarp prst="textArchUp">
              <a:avLst/>
            </a:prstTxWarp>
            <a:spAutoFit/>
          </a:bodyPr>
          <a:lstStyle/>
          <a:p>
            <a:pPr algn="ctr"/>
            <a:r>
              <a:rPr lang="en-US" sz="4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CHÀO</a:t>
            </a:r>
            <a:r>
              <a:rPr lang="en-US" sz="4400" b="1" spc="50" dirty="0" smtClean="0">
                <a:ln w="9525" cmpd="sng">
                  <a:solidFill>
                    <a:schemeClr val="accent1"/>
                  </a:solidFill>
                  <a:prstDash val="solid"/>
                </a:ln>
                <a:solidFill>
                  <a:srgbClr val="70AD47">
                    <a:tint val="1000"/>
                  </a:srgbClr>
                </a:solidFill>
                <a:effectLst>
                  <a:glow rad="38100">
                    <a:schemeClr val="accent1">
                      <a:alpha val="40000"/>
                    </a:schemeClr>
                  </a:glow>
                </a:effectLst>
              </a:rPr>
              <a:t> TẠM BIỆT CÁC CON,</a:t>
            </a:r>
          </a:p>
          <a:p>
            <a:pPr algn="ctr"/>
            <a:r>
              <a:rPr lang="en-US" sz="44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CHÚC CÁC CON CHĂM NGOAN, HỌC GIỎI.</a:t>
            </a:r>
            <a:endParaRPr lang="en-US" sz="4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35974134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6000" b="-13000"/>
          </a:stretch>
        </a:blipFill>
        <a:effectLst/>
      </p:bgPr>
    </p:bg>
    <p:spTree>
      <p:nvGrpSpPr>
        <p:cNvPr id="1" name=""/>
        <p:cNvGrpSpPr/>
        <p:nvPr/>
      </p:nvGrpSpPr>
      <p:grpSpPr>
        <a:xfrm>
          <a:off x="0" y="0"/>
          <a:ext cx="0" cy="0"/>
          <a:chOff x="0" y="0"/>
          <a:chExt cx="0" cy="0"/>
        </a:xfrm>
      </p:grpSpPr>
      <p:sp>
        <p:nvSpPr>
          <p:cNvPr id="4" name="Rectangle 3"/>
          <p:cNvSpPr/>
          <p:nvPr/>
        </p:nvSpPr>
        <p:spPr>
          <a:xfrm>
            <a:off x="1597817" y="603962"/>
            <a:ext cx="8996374" cy="2215991"/>
          </a:xfrm>
          <a:prstGeom prst="rect">
            <a:avLst/>
          </a:prstGeom>
          <a:noFill/>
        </p:spPr>
        <p:txBody>
          <a:bodyPr wrap="none" lIns="91440" tIns="45720" rIns="91440" bIns="45720">
            <a:spAutoFit/>
          </a:bodyPr>
          <a:lstStyle/>
          <a:p>
            <a:pPr algn="ctr"/>
            <a:r>
              <a:rPr lang="en-US" sz="138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KHỞI ĐỘNG</a:t>
            </a:r>
            <a:endParaRPr lang="en-US" sz="13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982527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Em Học Toán - Thanh Thảo-(4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327605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stretch>
            <a:fillRect/>
          </a:stretch>
        </p:blipFill>
        <p:spPr>
          <a:xfrm>
            <a:off x="490330" y="1509713"/>
            <a:ext cx="11343861" cy="3981451"/>
          </a:xfrm>
          <a:prstGeom prst="rect">
            <a:avLst/>
          </a:prstGeom>
        </p:spPr>
      </p:pic>
      <p:pic>
        <p:nvPicPr>
          <p:cNvPr id="3" name="Picture 2"/>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r="11522" b="68535"/>
          <a:stretch/>
        </p:blipFill>
        <p:spPr>
          <a:xfrm>
            <a:off x="1345095" y="2251213"/>
            <a:ext cx="9634330" cy="2241274"/>
          </a:xfrm>
          <a:prstGeom prst="rect">
            <a:avLst/>
          </a:prstGeom>
        </p:spPr>
      </p:pic>
      <p:sp>
        <p:nvSpPr>
          <p:cNvPr id="4" name="TextBox 3"/>
          <p:cNvSpPr txBox="1"/>
          <p:nvPr/>
        </p:nvSpPr>
        <p:spPr>
          <a:xfrm>
            <a:off x="2027582" y="2544418"/>
            <a:ext cx="7673009" cy="584775"/>
          </a:xfrm>
          <a:prstGeom prst="rect">
            <a:avLst/>
          </a:prstGeom>
          <a:noFill/>
        </p:spPr>
        <p:txBody>
          <a:bodyPr wrap="square" rtlCol="0">
            <a:spAutoFit/>
          </a:bodyPr>
          <a:lstStyle/>
          <a:p>
            <a:r>
              <a:rPr lang="en-US" sz="3200" b="1" dirty="0" err="1" smtClean="0">
                <a:latin typeface="HP001 4 hàng" panose="020B0603050302020204" pitchFamily="34" charset="0"/>
              </a:rPr>
              <a:t>Chủ</a:t>
            </a:r>
            <a:r>
              <a:rPr lang="en-US" sz="3200" b="1" dirty="0" smtClean="0">
                <a:latin typeface="HP001 4 hàng" panose="020B0603050302020204" pitchFamily="34" charset="0"/>
              </a:rPr>
              <a:t> </a:t>
            </a:r>
            <a:r>
              <a:rPr lang="en-US" sz="3200" b="1" dirty="0" err="1" smtClean="0">
                <a:latin typeface="HP001 4 hàng" panose="020B0603050302020204" pitchFamily="34" charset="0"/>
              </a:rPr>
              <a:t>nhật</a:t>
            </a:r>
            <a:r>
              <a:rPr lang="en-US" sz="3200" b="1" dirty="0" smtClean="0">
                <a:latin typeface="HP001 4 hàng" panose="020B0603050302020204" pitchFamily="34" charset="0"/>
              </a:rPr>
              <a:t> </a:t>
            </a:r>
            <a:r>
              <a:rPr lang="en-US" sz="3200" b="1" dirty="0" err="1" smtClean="0">
                <a:latin typeface="HP001 4 hàng" panose="020B0603050302020204" pitchFamily="34" charset="0"/>
              </a:rPr>
              <a:t>ngày</a:t>
            </a:r>
            <a:r>
              <a:rPr lang="en-US" sz="3200" b="1" dirty="0" smtClean="0">
                <a:latin typeface="HP001 4 hàng" panose="020B0603050302020204" pitchFamily="34" charset="0"/>
              </a:rPr>
              <a:t> 31 </a:t>
            </a:r>
            <a:r>
              <a:rPr lang="en-US" sz="3200" b="1" dirty="0" err="1" smtClean="0">
                <a:latin typeface="HP001 4 hàng" panose="020B0603050302020204" pitchFamily="34" charset="0"/>
              </a:rPr>
              <a:t>tháng</a:t>
            </a:r>
            <a:r>
              <a:rPr lang="en-US" sz="3200" b="1" dirty="0" smtClean="0">
                <a:latin typeface="HP001 4 hàng" panose="020B0603050302020204" pitchFamily="34" charset="0"/>
              </a:rPr>
              <a:t> 10 </a:t>
            </a:r>
            <a:r>
              <a:rPr lang="en-US" sz="3200" b="1" dirty="0" err="1" smtClean="0">
                <a:latin typeface="HP001 4 hàng" panose="020B0603050302020204" pitchFamily="34" charset="0"/>
              </a:rPr>
              <a:t>năm</a:t>
            </a:r>
            <a:r>
              <a:rPr lang="en-US" sz="3200" b="1" dirty="0" smtClean="0">
                <a:latin typeface="HP001 4 hàng" panose="020B0603050302020204" pitchFamily="34" charset="0"/>
              </a:rPr>
              <a:t> 2021</a:t>
            </a:r>
            <a:endParaRPr lang="en-US" sz="3200" b="1" dirty="0">
              <a:latin typeface="HP001 4 hàng" panose="020B0603050302020204" pitchFamily="34" charset="0"/>
            </a:endParaRPr>
          </a:p>
        </p:txBody>
      </p:sp>
      <p:sp>
        <p:nvSpPr>
          <p:cNvPr id="5" name="TextBox 4"/>
          <p:cNvSpPr txBox="1"/>
          <p:nvPr/>
        </p:nvSpPr>
        <p:spPr>
          <a:xfrm>
            <a:off x="4837042" y="3169766"/>
            <a:ext cx="1537254" cy="584775"/>
          </a:xfrm>
          <a:prstGeom prst="rect">
            <a:avLst/>
          </a:prstGeom>
          <a:noFill/>
        </p:spPr>
        <p:txBody>
          <a:bodyPr wrap="square" rtlCol="0">
            <a:spAutoFit/>
          </a:bodyPr>
          <a:lstStyle/>
          <a:p>
            <a:r>
              <a:rPr lang="en-US" sz="3200" b="1" dirty="0" err="1" smtClean="0">
                <a:latin typeface="HP001 4 hàng" panose="020B0603050302020204" pitchFamily="34" charset="0"/>
              </a:rPr>
              <a:t>Toán</a:t>
            </a:r>
            <a:endParaRPr lang="en-US" sz="3200" b="1" dirty="0">
              <a:latin typeface="HP001 4 hàng" panose="020B0603050302020204" pitchFamily="34" charset="0"/>
            </a:endParaRPr>
          </a:p>
        </p:txBody>
      </p:sp>
      <p:sp>
        <p:nvSpPr>
          <p:cNvPr id="6" name="TextBox 5"/>
          <p:cNvSpPr txBox="1"/>
          <p:nvPr/>
        </p:nvSpPr>
        <p:spPr>
          <a:xfrm>
            <a:off x="3405808" y="3831126"/>
            <a:ext cx="4161183" cy="584775"/>
          </a:xfrm>
          <a:prstGeom prst="rect">
            <a:avLst/>
          </a:prstGeom>
          <a:noFill/>
        </p:spPr>
        <p:txBody>
          <a:bodyPr wrap="square" rtlCol="0">
            <a:spAutoFit/>
          </a:bodyPr>
          <a:lstStyle/>
          <a:p>
            <a:r>
              <a:rPr lang="en-US" sz="3200" b="1" dirty="0" smtClean="0">
                <a:latin typeface="HP001 4 hàng" panose="020B0603050302020204" pitchFamily="34" charset="0"/>
              </a:rPr>
              <a:t>Ki – </a:t>
            </a:r>
            <a:r>
              <a:rPr lang="en-US" sz="3200" b="1" dirty="0" err="1" smtClean="0">
                <a:latin typeface="HP001 4 hàng" panose="020B0603050302020204" pitchFamily="34" charset="0"/>
              </a:rPr>
              <a:t>lô</a:t>
            </a:r>
            <a:r>
              <a:rPr lang="en-US" sz="3200" b="1" dirty="0" smtClean="0">
                <a:latin typeface="HP001 4 hàng" panose="020B0603050302020204" pitchFamily="34" charset="0"/>
              </a:rPr>
              <a:t> – gam (</a:t>
            </a:r>
            <a:r>
              <a:rPr lang="en-US" sz="3200" b="1" dirty="0" err="1" smtClean="0">
                <a:latin typeface="HP001 4 hàng" panose="020B0603050302020204" pitchFamily="34" charset="0"/>
              </a:rPr>
              <a:t>tiết</a:t>
            </a:r>
            <a:r>
              <a:rPr lang="en-US" sz="3200" b="1" dirty="0" smtClean="0">
                <a:latin typeface="HP001 4 hàng" panose="020B0603050302020204" pitchFamily="34" charset="0"/>
              </a:rPr>
              <a:t> </a:t>
            </a:r>
            <a:r>
              <a:rPr lang="en-US" sz="3200" b="1" dirty="0" smtClean="0">
                <a:latin typeface="HP001 4 hàng" panose="020B0603050302020204" pitchFamily="34" charset="0"/>
              </a:rPr>
              <a:t>2)</a:t>
            </a:r>
            <a:endParaRPr lang="en-US" sz="3200" b="1" dirty="0">
              <a:latin typeface="HP001 4 hàng" panose="020B0603050302020204" pitchFamily="34" charset="0"/>
            </a:endParaRPr>
          </a:p>
        </p:txBody>
      </p:sp>
    </p:spTree>
    <p:extLst>
      <p:ext uri="{BB962C8B-B14F-4D97-AF65-F5344CB8AC3E}">
        <p14:creationId xmlns:p14="http://schemas.microsoft.com/office/powerpoint/2010/main" val="391688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55AC9-60CE-49BC-B0C9-AE782F74E777}"/>
              </a:ext>
            </a:extLst>
          </p:cNvPr>
          <p:cNvSpPr txBox="1"/>
          <p:nvPr/>
        </p:nvSpPr>
        <p:spPr>
          <a:xfrm>
            <a:off x="4681119" y="772797"/>
            <a:ext cx="3118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Ki – </a:t>
            </a:r>
            <a:r>
              <a:rPr kumimoji="0" lang="en-US" sz="2400" b="1" i="0" u="none" strike="noStrike" kern="1200" cap="none" spc="0" normalizeH="0" baseline="0" noProof="0" dirty="0" err="1">
                <a:ln>
                  <a:noFill/>
                </a:ln>
                <a:solidFill>
                  <a:prstClr val="black"/>
                </a:solidFill>
                <a:effectLst/>
                <a:uLnTx/>
                <a:uFillTx/>
                <a:latin typeface="Arial"/>
                <a:ea typeface="+mn-ea"/>
                <a:cs typeface="+mn-cs"/>
              </a:rPr>
              <a:t>lô</a:t>
            </a:r>
            <a:r>
              <a:rPr kumimoji="0" lang="en-US" sz="2400" b="1" i="0" u="none" strike="noStrike" kern="1200" cap="none" spc="0" normalizeH="0" baseline="0" noProof="0" dirty="0">
                <a:ln>
                  <a:noFill/>
                </a:ln>
                <a:solidFill>
                  <a:prstClr val="black"/>
                </a:solidFill>
                <a:effectLst/>
                <a:uLnTx/>
                <a:uFillTx/>
                <a:latin typeface="Arial"/>
                <a:ea typeface="+mn-ea"/>
                <a:cs typeface="+mn-cs"/>
              </a:rPr>
              <a:t> – gam </a:t>
            </a:r>
          </a:p>
        </p:txBody>
      </p:sp>
      <p:pic>
        <p:nvPicPr>
          <p:cNvPr id="5" name="Picture 4">
            <a:extLst>
              <a:ext uri="{FF2B5EF4-FFF2-40B4-BE49-F238E27FC236}">
                <a16:creationId xmlns:a16="http://schemas.microsoft.com/office/drawing/2014/main" id="{698AFF42-41B8-40A8-8090-9403C0CE6692}"/>
              </a:ext>
            </a:extLst>
          </p:cNvPr>
          <p:cNvPicPr>
            <a:picLocks noChangeAspect="1"/>
          </p:cNvPicPr>
          <p:nvPr/>
        </p:nvPicPr>
        <p:blipFill>
          <a:blip r:embed="rId3"/>
          <a:stretch>
            <a:fillRect/>
          </a:stretch>
        </p:blipFill>
        <p:spPr>
          <a:xfrm>
            <a:off x="2528887" y="1804987"/>
            <a:ext cx="6791325" cy="3505200"/>
          </a:xfrm>
          <a:prstGeom prst="rect">
            <a:avLst/>
          </a:prstGeom>
        </p:spPr>
      </p:pic>
      <p:sp>
        <p:nvSpPr>
          <p:cNvPr id="6" name="TextBox 5">
            <a:extLst>
              <a:ext uri="{FF2B5EF4-FFF2-40B4-BE49-F238E27FC236}">
                <a16:creationId xmlns:a16="http://schemas.microsoft.com/office/drawing/2014/main" id="{154B7B8B-25EF-403E-8605-847A14CB1FB7}"/>
              </a:ext>
            </a:extLst>
          </p:cNvPr>
          <p:cNvSpPr txBox="1"/>
          <p:nvPr/>
        </p:nvSpPr>
        <p:spPr>
          <a:xfrm>
            <a:off x="3189394" y="5592760"/>
            <a:ext cx="5813211"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Con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sóc</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cân</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nặng</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bằng</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1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quả</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bưởi</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a:t>
            </a:r>
            <a:endParaRPr kumimoji="0" lang="en-US" sz="2600" b="0" i="0" u="none" strike="noStrike" kern="1200" cap="none" spc="0" normalizeH="0" baseline="0" noProof="0" dirty="0">
              <a:ln>
                <a:noFill/>
              </a:ln>
              <a:solidFill>
                <a:srgbClr val="FF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44089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255AC9-60CE-49BC-B0C9-AE782F74E777}"/>
              </a:ext>
            </a:extLst>
          </p:cNvPr>
          <p:cNvSpPr txBox="1"/>
          <p:nvPr/>
        </p:nvSpPr>
        <p:spPr>
          <a:xfrm>
            <a:off x="4681119" y="772797"/>
            <a:ext cx="3118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n-ea"/>
                <a:cs typeface="+mn-cs"/>
              </a:rPr>
              <a:t>Ki – </a:t>
            </a:r>
            <a:r>
              <a:rPr kumimoji="0" lang="en-US" sz="2400" b="1" i="0" u="none" strike="noStrike" kern="1200" cap="none" spc="0" normalizeH="0" baseline="0" noProof="0" dirty="0" err="1">
                <a:ln>
                  <a:noFill/>
                </a:ln>
                <a:solidFill>
                  <a:prstClr val="black"/>
                </a:solidFill>
                <a:effectLst/>
                <a:uLnTx/>
                <a:uFillTx/>
                <a:latin typeface="Arial"/>
                <a:ea typeface="+mn-ea"/>
                <a:cs typeface="+mn-cs"/>
              </a:rPr>
              <a:t>lô</a:t>
            </a:r>
            <a:r>
              <a:rPr kumimoji="0" lang="en-US" sz="2400" b="1" i="0" u="none" strike="noStrike" kern="1200" cap="none" spc="0" normalizeH="0" baseline="0" noProof="0" dirty="0">
                <a:ln>
                  <a:noFill/>
                </a:ln>
                <a:solidFill>
                  <a:prstClr val="black"/>
                </a:solidFill>
                <a:effectLst/>
                <a:uLnTx/>
                <a:uFillTx/>
                <a:latin typeface="Arial"/>
                <a:ea typeface="+mn-ea"/>
                <a:cs typeface="+mn-cs"/>
              </a:rPr>
              <a:t> – gam </a:t>
            </a:r>
          </a:p>
        </p:txBody>
      </p:sp>
      <p:sp>
        <p:nvSpPr>
          <p:cNvPr id="6" name="TextBox 5">
            <a:extLst>
              <a:ext uri="{FF2B5EF4-FFF2-40B4-BE49-F238E27FC236}">
                <a16:creationId xmlns:a16="http://schemas.microsoft.com/office/drawing/2014/main" id="{154B7B8B-25EF-403E-8605-847A14CB1FB7}"/>
              </a:ext>
            </a:extLst>
          </p:cNvPr>
          <p:cNvSpPr txBox="1"/>
          <p:nvPr/>
        </p:nvSpPr>
        <p:spPr>
          <a:xfrm>
            <a:off x="3073280" y="1458507"/>
            <a:ext cx="5813211"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Đây</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là</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quả</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cân</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1 ki –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lô</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 gam:</a:t>
            </a:r>
            <a:endParaRPr kumimoji="0" lang="en-US" sz="2600" b="0" i="0" u="none" strike="noStrike" kern="1200" cap="none" spc="0" normalizeH="0" baseline="0" noProof="0" dirty="0">
              <a:ln>
                <a:noFill/>
              </a:ln>
              <a:solidFill>
                <a:srgbClr val="FF00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6530BD37-A7C9-4636-9022-AEFD51980873}"/>
              </a:ext>
            </a:extLst>
          </p:cNvPr>
          <p:cNvPicPr>
            <a:picLocks noChangeAspect="1"/>
          </p:cNvPicPr>
          <p:nvPr/>
        </p:nvPicPr>
        <p:blipFill rotWithShape="1">
          <a:blip r:embed="rId3">
            <a:clrChange>
              <a:clrFrom>
                <a:srgbClr val="FFFFFF"/>
              </a:clrFrom>
              <a:clrTo>
                <a:srgbClr val="FFFFFF">
                  <a:alpha val="0"/>
                </a:srgbClr>
              </a:clrTo>
            </a:clrChange>
          </a:blip>
          <a:srcRect l="5171" t="6887" r="6609"/>
          <a:stretch/>
        </p:blipFill>
        <p:spPr>
          <a:xfrm rot="21600000">
            <a:off x="5044299" y="2158023"/>
            <a:ext cx="543629" cy="720462"/>
          </a:xfrm>
          <a:prstGeom prst="rect">
            <a:avLst/>
          </a:prstGeom>
        </p:spPr>
      </p:pic>
      <p:grpSp>
        <p:nvGrpSpPr>
          <p:cNvPr id="14" name="Group 13">
            <a:extLst>
              <a:ext uri="{FF2B5EF4-FFF2-40B4-BE49-F238E27FC236}">
                <a16:creationId xmlns:a16="http://schemas.microsoft.com/office/drawing/2014/main" id="{B1F851AF-44ED-4A44-9FD6-4502EB43A2E9}"/>
              </a:ext>
            </a:extLst>
          </p:cNvPr>
          <p:cNvGrpSpPr/>
          <p:nvPr/>
        </p:nvGrpSpPr>
        <p:grpSpPr>
          <a:xfrm>
            <a:off x="3027804" y="1234462"/>
            <a:ext cx="6580046" cy="2277476"/>
            <a:chOff x="2935691" y="1934977"/>
            <a:chExt cx="6580046" cy="2277476"/>
          </a:xfrm>
        </p:grpSpPr>
        <p:grpSp>
          <p:nvGrpSpPr>
            <p:cNvPr id="12" name="Group 11">
              <a:extLst>
                <a:ext uri="{FF2B5EF4-FFF2-40B4-BE49-F238E27FC236}">
                  <a16:creationId xmlns:a16="http://schemas.microsoft.com/office/drawing/2014/main" id="{54069A63-B6F2-42B8-86F0-8A718F7DCAE5}"/>
                </a:ext>
              </a:extLst>
            </p:cNvPr>
            <p:cNvGrpSpPr/>
            <p:nvPr/>
          </p:nvGrpSpPr>
          <p:grpSpPr>
            <a:xfrm>
              <a:off x="7905572" y="2229093"/>
              <a:ext cx="1610165" cy="1983360"/>
              <a:chOff x="7905572" y="1933867"/>
              <a:chExt cx="1610165" cy="1983360"/>
            </a:xfrm>
          </p:grpSpPr>
          <p:pic>
            <p:nvPicPr>
              <p:cNvPr id="10" name="Picture 9">
                <a:extLst>
                  <a:ext uri="{FF2B5EF4-FFF2-40B4-BE49-F238E27FC236}">
                    <a16:creationId xmlns:a16="http://schemas.microsoft.com/office/drawing/2014/main" id="{1D31818F-B586-441D-ACE0-968DDD3590DC}"/>
                  </a:ext>
                </a:extLst>
              </p:cNvPr>
              <p:cNvPicPr>
                <a:picLocks noChangeAspect="1"/>
              </p:cNvPicPr>
              <p:nvPr/>
            </p:nvPicPr>
            <p:blipFill>
              <a:blip r:embed="rId4"/>
              <a:stretch>
                <a:fillRect/>
              </a:stretch>
            </p:blipFill>
            <p:spPr>
              <a:xfrm>
                <a:off x="7951678" y="1933867"/>
                <a:ext cx="1564059" cy="1983360"/>
              </a:xfrm>
              <a:prstGeom prst="rect">
                <a:avLst/>
              </a:prstGeom>
            </p:spPr>
          </p:pic>
          <p:sp>
            <p:nvSpPr>
              <p:cNvPr id="11" name="Rectangle 10">
                <a:extLst>
                  <a:ext uri="{FF2B5EF4-FFF2-40B4-BE49-F238E27FC236}">
                    <a16:creationId xmlns:a16="http://schemas.microsoft.com/office/drawing/2014/main" id="{B5A864D9-9CE1-498D-B36C-CB5789EFB3F1}"/>
                  </a:ext>
                </a:extLst>
              </p:cNvPr>
              <p:cNvSpPr/>
              <p:nvPr/>
            </p:nvSpPr>
            <p:spPr>
              <a:xfrm>
                <a:off x="7905572" y="3032763"/>
                <a:ext cx="526257" cy="666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grpSp>
        <p:sp>
          <p:nvSpPr>
            <p:cNvPr id="13" name="Rectangle: Rounded Corners 12">
              <a:extLst>
                <a:ext uri="{FF2B5EF4-FFF2-40B4-BE49-F238E27FC236}">
                  <a16:creationId xmlns:a16="http://schemas.microsoft.com/office/drawing/2014/main" id="{EBFF328F-4C8C-49DF-B9F8-D5F9BA14F63D}"/>
                </a:ext>
              </a:extLst>
            </p:cNvPr>
            <p:cNvSpPr/>
            <p:nvPr/>
          </p:nvSpPr>
          <p:spPr>
            <a:xfrm>
              <a:off x="2935691" y="1934977"/>
              <a:ext cx="4992914" cy="2277476"/>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
        <p:nvSpPr>
          <p:cNvPr id="15" name="TextBox 14">
            <a:extLst>
              <a:ext uri="{FF2B5EF4-FFF2-40B4-BE49-F238E27FC236}">
                <a16:creationId xmlns:a16="http://schemas.microsoft.com/office/drawing/2014/main" id="{094B420B-D494-46DF-B4C0-12CEE0DB6688}"/>
              </a:ext>
            </a:extLst>
          </p:cNvPr>
          <p:cNvSpPr txBox="1"/>
          <p:nvPr/>
        </p:nvSpPr>
        <p:spPr>
          <a:xfrm>
            <a:off x="3410554" y="2895297"/>
            <a:ext cx="4529587"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Ki –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lô</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 gam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viết</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tắt</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srgbClr val="FF0000"/>
                </a:solidFill>
                <a:effectLst/>
                <a:uLnTx/>
                <a:uFillTx/>
                <a:latin typeface="Arial"/>
                <a:ea typeface="+mn-ea"/>
                <a:cs typeface="+mn-cs"/>
                <a:sym typeface="Wingdings" panose="05000000000000000000" pitchFamily="2" charset="2"/>
              </a:rPr>
              <a:t>là</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 </a:t>
            </a:r>
            <a:r>
              <a:rPr kumimoji="0" lang="en-US" sz="2600" b="1" i="1"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kg</a:t>
            </a:r>
            <a:r>
              <a:rPr kumimoji="0" lang="en-US" sz="26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a:t>
            </a:r>
            <a:endParaRPr kumimoji="0" lang="en-US" sz="2600" b="0" i="0" u="none" strike="noStrike" kern="1200" cap="none" spc="0" normalizeH="0" baseline="0" noProof="0" dirty="0">
              <a:ln>
                <a:noFill/>
              </a:ln>
              <a:solidFill>
                <a:srgbClr val="FF0000"/>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4151D6C8-0E34-43B3-9A6B-DFEE23212CBD}"/>
              </a:ext>
            </a:extLst>
          </p:cNvPr>
          <p:cNvPicPr>
            <a:picLocks noChangeAspect="1"/>
          </p:cNvPicPr>
          <p:nvPr/>
        </p:nvPicPr>
        <p:blipFill>
          <a:blip r:embed="rId5"/>
          <a:stretch>
            <a:fillRect/>
          </a:stretch>
        </p:blipFill>
        <p:spPr>
          <a:xfrm>
            <a:off x="2060724" y="3788230"/>
            <a:ext cx="8245515" cy="2277476"/>
          </a:xfrm>
          <a:prstGeom prst="rect">
            <a:avLst/>
          </a:prstGeom>
        </p:spPr>
      </p:pic>
      <p:sp>
        <p:nvSpPr>
          <p:cNvPr id="18" name="TextBox 17">
            <a:extLst>
              <a:ext uri="{FF2B5EF4-FFF2-40B4-BE49-F238E27FC236}">
                <a16:creationId xmlns:a16="http://schemas.microsoft.com/office/drawing/2014/main" id="{E662B6DA-5C52-4F62-99BB-0E01B8ECDFA6}"/>
              </a:ext>
            </a:extLst>
          </p:cNvPr>
          <p:cNvSpPr txBox="1"/>
          <p:nvPr/>
        </p:nvSpPr>
        <p:spPr>
          <a:xfrm>
            <a:off x="2060724" y="5951155"/>
            <a:ext cx="3813415"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Hộp</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sữa</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cân</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1 kg.</a:t>
            </a:r>
            <a:endParaRPr kumimoji="0" lang="en-US" sz="2600" b="0" i="0" u="none" strike="noStrike" kern="1200" cap="none" spc="0" normalizeH="0" baseline="0" noProof="0" dirty="0">
              <a:ln>
                <a:noFill/>
              </a:ln>
              <a:solidFill>
                <a:prstClr val="black"/>
              </a:solidFill>
              <a:effectLst/>
              <a:uLnTx/>
              <a:uFillTx/>
              <a:latin typeface="Arial"/>
              <a:ea typeface="+mn-ea"/>
              <a:cs typeface="+mn-cs"/>
            </a:endParaRPr>
          </a:p>
        </p:txBody>
      </p:sp>
      <p:sp>
        <p:nvSpPr>
          <p:cNvPr id="19" name="TextBox 18">
            <a:extLst>
              <a:ext uri="{FF2B5EF4-FFF2-40B4-BE49-F238E27FC236}">
                <a16:creationId xmlns:a16="http://schemas.microsoft.com/office/drawing/2014/main" id="{85B738CF-D7EA-4D2D-88FD-B300EDB37E40}"/>
              </a:ext>
            </a:extLst>
          </p:cNvPr>
          <p:cNvSpPr txBox="1"/>
          <p:nvPr/>
        </p:nvSpPr>
        <p:spPr>
          <a:xfrm>
            <a:off x="6802166" y="5951154"/>
            <a:ext cx="3813415"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Túi</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gạo</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cân</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sym typeface="Wingdings" panose="05000000000000000000" pitchFamily="2" charset="2"/>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sym typeface="Wingdings" panose="05000000000000000000" pitchFamily="2" charset="2"/>
              </a:rPr>
              <a:t> 2 kg.</a:t>
            </a:r>
            <a:endParaRPr kumimoji="0" lang="en-US" sz="2600" b="0" i="0" u="none" strike="noStrike" kern="1200" cap="none" spc="0" normalizeH="0" baseline="0" noProof="0" dirty="0">
              <a:ln>
                <a:noFill/>
              </a:ln>
              <a:solidFill>
                <a:prstClr val="black"/>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3716798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wipe(down)">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wipe(down)">
                                      <p:cBhvr>
                                        <p:cTn id="3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96BEAC-AA60-4761-A01C-991F155C90DF}"/>
              </a:ext>
            </a:extLst>
          </p:cNvPr>
          <p:cNvGrpSpPr/>
          <p:nvPr/>
        </p:nvGrpSpPr>
        <p:grpSpPr>
          <a:xfrm>
            <a:off x="1592614" y="1416079"/>
            <a:ext cx="2507672" cy="635866"/>
            <a:chOff x="3740729" y="661336"/>
            <a:chExt cx="2507672" cy="635866"/>
          </a:xfrm>
        </p:grpSpPr>
        <p:sp>
          <p:nvSpPr>
            <p:cNvPr id="191" name="Oval 190">
              <a:extLst>
                <a:ext uri="{FF2B5EF4-FFF2-40B4-BE49-F238E27FC236}">
                  <a16:creationId xmlns:a16="http://schemas.microsoft.com/office/drawing/2014/main" id="{FC72CC7D-E218-4291-AA55-F216BB68CF10}"/>
                </a:ext>
              </a:extLst>
            </p:cNvPr>
            <p:cNvSpPr/>
            <p:nvPr/>
          </p:nvSpPr>
          <p:spPr>
            <a:xfrm>
              <a:off x="3740729" y="773982"/>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1</a:t>
              </a:r>
            </a:p>
          </p:txBody>
        </p:sp>
        <p:sp>
          <p:nvSpPr>
            <p:cNvPr id="192" name="TextBox 191">
              <a:extLst>
                <a:ext uri="{FF2B5EF4-FFF2-40B4-BE49-F238E27FC236}">
                  <a16:creationId xmlns:a16="http://schemas.microsoft.com/office/drawing/2014/main" id="{E0C9CD36-4E04-483B-AFB0-317C17891738}"/>
                </a:ext>
              </a:extLst>
            </p:cNvPr>
            <p:cNvSpPr txBox="1"/>
            <p:nvPr/>
          </p:nvSpPr>
          <p:spPr>
            <a:xfrm>
              <a:off x="4263949" y="661336"/>
              <a:ext cx="1984452"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Đ, S ?</a:t>
              </a:r>
            </a:p>
          </p:txBody>
        </p:sp>
      </p:grpSp>
      <p:sp>
        <p:nvSpPr>
          <p:cNvPr id="119" name="TextBox 118">
            <a:extLst>
              <a:ext uri="{FF2B5EF4-FFF2-40B4-BE49-F238E27FC236}">
                <a16:creationId xmlns:a16="http://schemas.microsoft.com/office/drawing/2014/main" id="{1A2F6DD7-ECE3-460E-A93A-DB1EAA0EA472}"/>
              </a:ext>
            </a:extLst>
          </p:cNvPr>
          <p:cNvSpPr txBox="1"/>
          <p:nvPr/>
        </p:nvSpPr>
        <p:spPr>
          <a:xfrm>
            <a:off x="694626" y="2146163"/>
            <a:ext cx="5401374" cy="4093428"/>
          </a:xfrm>
          <a:prstGeom prst="rect">
            <a:avLst/>
          </a:prstGeom>
          <a:noFill/>
        </p:spPr>
        <p:txBody>
          <a:bodyPr wrap="square" rtlCol="0">
            <a:spAutoFit/>
          </a:bodyPr>
          <a:lstStyle/>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bóng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nhẹ</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Nải</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chuối</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cân</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1 kg.</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bóng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bằng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a:t>
            </a:r>
          </a:p>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Nải</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smtClean="0">
                <a:ln>
                  <a:noFill/>
                </a:ln>
                <a:solidFill>
                  <a:prstClr val="black">
                    <a:lumMod val="95000"/>
                    <a:lumOff val="5000"/>
                  </a:prstClr>
                </a:solidFill>
                <a:effectLst/>
                <a:uLnTx/>
                <a:uFillTx/>
                <a:latin typeface="Arial"/>
                <a:ea typeface="+mn-ea"/>
                <a:cs typeface="+mn-cs"/>
              </a:rPr>
              <a:t>chuối</a:t>
            </a:r>
            <a:r>
              <a:rPr kumimoji="0" lang="en-US" sz="2600" b="0" i="0" u="none" strike="noStrike" kern="1200" cap="none" spc="0" normalizeH="0" baseline="0" noProof="0" dirty="0" smtClean="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hơn</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quả</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lumMod val="95000"/>
                    <a:lumOff val="5000"/>
                  </a:prstClr>
                </a:solidFill>
                <a:effectLst/>
                <a:uLnTx/>
                <a:uFillTx/>
                <a:latin typeface="Arial"/>
                <a:ea typeface="+mn-ea"/>
                <a:cs typeface="+mn-cs"/>
              </a:rPr>
              <a:t>bưởi</a:t>
            </a:r>
            <a:r>
              <a:rPr kumimoji="0" lang="en-US" sz="2600" b="0" i="0" u="none" strike="noStrike" kern="1200" cap="none" spc="0" normalizeH="0" baseline="0" noProof="0" dirty="0">
                <a:ln>
                  <a:noFill/>
                </a:ln>
                <a:solidFill>
                  <a:prstClr val="black">
                    <a:lumMod val="95000"/>
                    <a:lumOff val="5000"/>
                  </a:prstClr>
                </a:solidFill>
                <a:effectLst/>
                <a:uLnTx/>
                <a:uFillTx/>
                <a:latin typeface="Arial"/>
                <a:ea typeface="+mn-ea"/>
                <a:cs typeface="+mn-cs"/>
              </a:rPr>
              <a:t>.</a:t>
            </a:r>
          </a:p>
        </p:txBody>
      </p:sp>
      <p:sp>
        <p:nvSpPr>
          <p:cNvPr id="120" name="Rectangle: Rounded Corners 119">
            <a:extLst>
              <a:ext uri="{FF2B5EF4-FFF2-40B4-BE49-F238E27FC236}">
                <a16:creationId xmlns:a16="http://schemas.microsoft.com/office/drawing/2014/main" id="{5FF30482-433E-4B0C-8725-1594900EFB5A}"/>
              </a:ext>
            </a:extLst>
          </p:cNvPr>
          <p:cNvSpPr/>
          <p:nvPr/>
        </p:nvSpPr>
        <p:spPr>
          <a:xfrm>
            <a:off x="6096001" y="2450262"/>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121" name="Rectangle: Rounded Corners 120">
            <a:extLst>
              <a:ext uri="{FF2B5EF4-FFF2-40B4-BE49-F238E27FC236}">
                <a16:creationId xmlns:a16="http://schemas.microsoft.com/office/drawing/2014/main" id="{0E2C34D6-4190-4499-BFA4-602DAFA97ECE}"/>
              </a:ext>
            </a:extLst>
          </p:cNvPr>
          <p:cNvSpPr/>
          <p:nvPr/>
        </p:nvSpPr>
        <p:spPr>
          <a:xfrm>
            <a:off x="6134100" y="2471258"/>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
              </a:rPr>
              <a:t>Đ</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22" name="Rectangle: Rounded Corners 121">
            <a:extLst>
              <a:ext uri="{FF2B5EF4-FFF2-40B4-BE49-F238E27FC236}">
                <a16:creationId xmlns:a16="http://schemas.microsoft.com/office/drawing/2014/main" id="{59DFF83F-B5EE-40DB-95CA-76941F216028}"/>
              </a:ext>
            </a:extLst>
          </p:cNvPr>
          <p:cNvSpPr/>
          <p:nvPr/>
        </p:nvSpPr>
        <p:spPr>
          <a:xfrm>
            <a:off x="609600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123" name="Rectangle: Rounded Corners 122">
            <a:extLst>
              <a:ext uri="{FF2B5EF4-FFF2-40B4-BE49-F238E27FC236}">
                <a16:creationId xmlns:a16="http://schemas.microsoft.com/office/drawing/2014/main" id="{BB86C049-B4D2-46A1-BCFE-4EE390981856}"/>
              </a:ext>
            </a:extLst>
          </p:cNvPr>
          <p:cNvSpPr/>
          <p:nvPr/>
        </p:nvSpPr>
        <p:spPr>
          <a:xfrm>
            <a:off x="6096001" y="4018153"/>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124" name="Rectangle: Rounded Corners 123">
            <a:extLst>
              <a:ext uri="{FF2B5EF4-FFF2-40B4-BE49-F238E27FC236}">
                <a16:creationId xmlns:a16="http://schemas.microsoft.com/office/drawing/2014/main" id="{23F11431-2D16-4000-81B9-75B2E4A14CB5}"/>
              </a:ext>
            </a:extLst>
          </p:cNvPr>
          <p:cNvSpPr/>
          <p:nvPr/>
        </p:nvSpPr>
        <p:spPr>
          <a:xfrm>
            <a:off x="6096001" y="4806879"/>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125" name="Rectangle: Rounded Corners 124">
            <a:extLst>
              <a:ext uri="{FF2B5EF4-FFF2-40B4-BE49-F238E27FC236}">
                <a16:creationId xmlns:a16="http://schemas.microsoft.com/office/drawing/2014/main" id="{CE43D443-C8AC-471D-B8F2-BDCB24BA903A}"/>
              </a:ext>
            </a:extLst>
          </p:cNvPr>
          <p:cNvSpPr/>
          <p:nvPr/>
        </p:nvSpPr>
        <p:spPr>
          <a:xfrm>
            <a:off x="6096000" y="5563577"/>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pic>
        <p:nvPicPr>
          <p:cNvPr id="4" name="Picture 3">
            <a:extLst>
              <a:ext uri="{FF2B5EF4-FFF2-40B4-BE49-F238E27FC236}">
                <a16:creationId xmlns:a16="http://schemas.microsoft.com/office/drawing/2014/main" id="{5059A187-AB63-49E8-A6D2-35D7F7C82EA9}"/>
              </a:ext>
            </a:extLst>
          </p:cNvPr>
          <p:cNvPicPr>
            <a:picLocks noChangeAspect="1"/>
          </p:cNvPicPr>
          <p:nvPr/>
        </p:nvPicPr>
        <p:blipFill rotWithShape="1">
          <a:blip r:embed="rId3">
            <a:clrChange>
              <a:clrFrom>
                <a:srgbClr val="FFFFFF"/>
              </a:clrFrom>
              <a:clrTo>
                <a:srgbClr val="FFFFFF">
                  <a:alpha val="0"/>
                </a:srgbClr>
              </a:clrTo>
            </a:clrChange>
          </a:blip>
          <a:srcRect b="5208"/>
          <a:stretch/>
        </p:blipFill>
        <p:spPr>
          <a:xfrm>
            <a:off x="6999514" y="1109629"/>
            <a:ext cx="4114800" cy="1950237"/>
          </a:xfrm>
          <a:prstGeom prst="rect">
            <a:avLst/>
          </a:prstGeom>
        </p:spPr>
      </p:pic>
      <p:pic>
        <p:nvPicPr>
          <p:cNvPr id="6" name="Picture 5">
            <a:extLst>
              <a:ext uri="{FF2B5EF4-FFF2-40B4-BE49-F238E27FC236}">
                <a16:creationId xmlns:a16="http://schemas.microsoft.com/office/drawing/2014/main" id="{9094F8F8-1D68-4209-8AAB-9893C41802A8}"/>
              </a:ext>
            </a:extLst>
          </p:cNvPr>
          <p:cNvPicPr>
            <a:picLocks noChangeAspect="1"/>
          </p:cNvPicPr>
          <p:nvPr/>
        </p:nvPicPr>
        <p:blipFill rotWithShape="1">
          <a:blip r:embed="rId4">
            <a:clrChange>
              <a:clrFrom>
                <a:srgbClr val="FFFFFF"/>
              </a:clrFrom>
              <a:clrTo>
                <a:srgbClr val="FFFFFF">
                  <a:alpha val="0"/>
                </a:srgbClr>
              </a:clrTo>
            </a:clrChange>
          </a:blip>
          <a:srcRect b="2363"/>
          <a:stretch/>
        </p:blipFill>
        <p:spPr>
          <a:xfrm>
            <a:off x="7306126" y="3129126"/>
            <a:ext cx="3924300" cy="2957353"/>
          </a:xfrm>
          <a:prstGeom prst="rect">
            <a:avLst/>
          </a:prstGeom>
        </p:spPr>
      </p:pic>
      <p:sp>
        <p:nvSpPr>
          <p:cNvPr id="131" name="Rectangle: Rounded Corners 130">
            <a:extLst>
              <a:ext uri="{FF2B5EF4-FFF2-40B4-BE49-F238E27FC236}">
                <a16:creationId xmlns:a16="http://schemas.microsoft.com/office/drawing/2014/main" id="{20D4C094-1EE1-4203-9228-D1A5D09CE3FD}"/>
              </a:ext>
            </a:extLst>
          </p:cNvPr>
          <p:cNvSpPr/>
          <p:nvPr/>
        </p:nvSpPr>
        <p:spPr>
          <a:xfrm>
            <a:off x="6115759" y="3223985"/>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Đ</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32" name="Rectangle: Rounded Corners 131">
            <a:extLst>
              <a:ext uri="{FF2B5EF4-FFF2-40B4-BE49-F238E27FC236}">
                <a16:creationId xmlns:a16="http://schemas.microsoft.com/office/drawing/2014/main" id="{D35877A1-3409-4324-BBE4-D9EA6A60B170}"/>
              </a:ext>
            </a:extLst>
          </p:cNvPr>
          <p:cNvSpPr/>
          <p:nvPr/>
        </p:nvSpPr>
        <p:spPr>
          <a:xfrm>
            <a:off x="6124281" y="4822367"/>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S</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33" name="Rectangle: Rounded Corners 132">
            <a:extLst>
              <a:ext uri="{FF2B5EF4-FFF2-40B4-BE49-F238E27FC236}">
                <a16:creationId xmlns:a16="http://schemas.microsoft.com/office/drawing/2014/main" id="{C1198372-6795-4058-A973-366C2838BF59}"/>
              </a:ext>
            </a:extLst>
          </p:cNvPr>
          <p:cNvSpPr/>
          <p:nvPr/>
        </p:nvSpPr>
        <p:spPr>
          <a:xfrm>
            <a:off x="6120038" y="4033641"/>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Đ</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34" name="Rectangle: Rounded Corners 133">
            <a:extLst>
              <a:ext uri="{FF2B5EF4-FFF2-40B4-BE49-F238E27FC236}">
                <a16:creationId xmlns:a16="http://schemas.microsoft.com/office/drawing/2014/main" id="{AB26CFDD-C585-48DE-8B0B-F8E3DDBA4DDA}"/>
              </a:ext>
            </a:extLst>
          </p:cNvPr>
          <p:cNvSpPr/>
          <p:nvPr/>
        </p:nvSpPr>
        <p:spPr>
          <a:xfrm>
            <a:off x="6155155" y="5579065"/>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Arial"/>
              </a:rPr>
              <a:t>Đ</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Tree>
    <p:custDataLst>
      <p:tags r:id="rId1"/>
    </p:custDataLst>
    <p:extLst>
      <p:ext uri="{BB962C8B-B14F-4D97-AF65-F5344CB8AC3E}">
        <p14:creationId xmlns:p14="http://schemas.microsoft.com/office/powerpoint/2010/main" val="85561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fade">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fade">
                                      <p:cBhvr>
                                        <p:cTn id="12" dur="500"/>
                                        <p:tgtEl>
                                          <p:spTgt spid="1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3"/>
                                        </p:tgtEl>
                                        <p:attrNameLst>
                                          <p:attrName>style.visibility</p:attrName>
                                        </p:attrNameLst>
                                      </p:cBhvr>
                                      <p:to>
                                        <p:strVal val="visible"/>
                                      </p:to>
                                    </p:set>
                                    <p:animEffect transition="in" filter="fade">
                                      <p:cBhvr>
                                        <p:cTn id="17" dur="500"/>
                                        <p:tgtEl>
                                          <p:spTgt spid="1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2"/>
                                        </p:tgtEl>
                                        <p:attrNameLst>
                                          <p:attrName>style.visibility</p:attrName>
                                        </p:attrNameLst>
                                      </p:cBhvr>
                                      <p:to>
                                        <p:strVal val="visible"/>
                                      </p:to>
                                    </p:set>
                                    <p:animEffect transition="in" filter="fade">
                                      <p:cBhvr>
                                        <p:cTn id="22" dur="500"/>
                                        <p:tgtEl>
                                          <p:spTgt spid="1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animEffect transition="in" filter="fade">
                                      <p:cBhvr>
                                        <p:cTn id="27"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31" grpId="0" animBg="1"/>
      <p:bldP spid="132" grpId="0" animBg="1"/>
      <p:bldP spid="133" grpId="0" animBg="1"/>
      <p:bldP spid="1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0A7F67E-AB7B-40D3-B067-67B2E0197C96}"/>
              </a:ext>
            </a:extLst>
          </p:cNvPr>
          <p:cNvGrpSpPr/>
          <p:nvPr/>
        </p:nvGrpSpPr>
        <p:grpSpPr>
          <a:xfrm>
            <a:off x="999843" y="470122"/>
            <a:ext cx="7986637" cy="640072"/>
            <a:chOff x="4478082" y="879975"/>
            <a:chExt cx="7986637" cy="640072"/>
          </a:xfrm>
        </p:grpSpPr>
        <p:sp>
          <p:nvSpPr>
            <p:cNvPr id="2" name="Oval 1">
              <a:extLst>
                <a:ext uri="{FF2B5EF4-FFF2-40B4-BE49-F238E27FC236}">
                  <a16:creationId xmlns:a16="http://schemas.microsoft.com/office/drawing/2014/main" id="{33F2756E-1510-4D57-A82D-A4390E8E461A}"/>
                </a:ext>
              </a:extLst>
            </p:cNvPr>
            <p:cNvSpPr/>
            <p:nvPr/>
          </p:nvSpPr>
          <p:spPr>
            <a:xfrm>
              <a:off x="4478082" y="996827"/>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2</a:t>
              </a:r>
            </a:p>
          </p:txBody>
        </p:sp>
        <p:sp>
          <p:nvSpPr>
            <p:cNvPr id="3" name="TextBox 2">
              <a:extLst>
                <a:ext uri="{FF2B5EF4-FFF2-40B4-BE49-F238E27FC236}">
                  <a16:creationId xmlns:a16="http://schemas.microsoft.com/office/drawing/2014/main" id="{361BBA7C-B4EB-4F4E-A7AD-26B6DC85C5A1}"/>
                </a:ext>
              </a:extLst>
            </p:cNvPr>
            <p:cNvSpPr txBox="1"/>
            <p:nvPr/>
          </p:nvSpPr>
          <p:spPr>
            <a:xfrm>
              <a:off x="5012095" y="879975"/>
              <a:ext cx="7452624"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mn-cs"/>
                </a:rPr>
                <a:t>Đọc</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cân</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của</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mỗi</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quả</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hoặc</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đồ</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vật</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dưới</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đây</a:t>
              </a:r>
              <a:r>
                <a:rPr kumimoji="0" lang="en-US" sz="2600" b="0" i="0" u="none" strike="noStrike" kern="1200" cap="none" spc="0" normalizeH="0" baseline="0" noProof="0" dirty="0">
                  <a:ln>
                    <a:noFill/>
                  </a:ln>
                  <a:solidFill>
                    <a:prstClr val="black"/>
                  </a:solidFill>
                  <a:effectLst/>
                  <a:uLnTx/>
                  <a:uFillTx/>
                  <a:latin typeface="Arial"/>
                  <a:ea typeface="+mn-ea"/>
                  <a:cs typeface="+mn-cs"/>
                </a:rPr>
                <a:t>.</a:t>
              </a:r>
            </a:p>
          </p:txBody>
        </p:sp>
      </p:grpSp>
      <p:grpSp>
        <p:nvGrpSpPr>
          <p:cNvPr id="15" name="Group 14">
            <a:extLst>
              <a:ext uri="{FF2B5EF4-FFF2-40B4-BE49-F238E27FC236}">
                <a16:creationId xmlns:a16="http://schemas.microsoft.com/office/drawing/2014/main" id="{0E215A0D-5F79-4F2D-8B47-D324D799B7CB}"/>
              </a:ext>
            </a:extLst>
          </p:cNvPr>
          <p:cNvGrpSpPr/>
          <p:nvPr/>
        </p:nvGrpSpPr>
        <p:grpSpPr>
          <a:xfrm>
            <a:off x="693427" y="1536203"/>
            <a:ext cx="2359911" cy="1841711"/>
            <a:chOff x="1261453" y="1634838"/>
            <a:chExt cx="1814946" cy="1416412"/>
          </a:xfrm>
        </p:grpSpPr>
        <p:pic>
          <p:nvPicPr>
            <p:cNvPr id="31750" name="Picture 6" descr="Hình ảnh Minh Họa Vector Bí Ngô Trong Phong Cách Hoạt Hình, Clipart Bí Ngô,  Quả Bí Ngô, Rau Vector và PNG với nền trong suốt để tải xuống miễn phí">
              <a:extLst>
                <a:ext uri="{FF2B5EF4-FFF2-40B4-BE49-F238E27FC236}">
                  <a16:creationId xmlns:a16="http://schemas.microsoft.com/office/drawing/2014/main" id="{D977093F-83EE-43E7-9232-6C476AE4650B}"/>
                </a:ext>
              </a:extLst>
            </p:cNvPr>
            <p:cNvPicPr>
              <a:picLocks noChangeAspect="1" noChangeArrowheads="1"/>
            </p:cNvPicPr>
            <p:nvPr/>
          </p:nvPicPr>
          <p:blipFill rotWithShape="1">
            <a:blip r:embed="rId3">
              <a:clrChange>
                <a:clrFrom>
                  <a:srgbClr val="F5F5F5"/>
                </a:clrFrom>
                <a:clrTo>
                  <a:srgbClr val="F5F5F5">
                    <a:alpha val="0"/>
                  </a:srgbClr>
                </a:clrTo>
              </a:clrChange>
              <a:extLst>
                <a:ext uri="{28A0092B-C50C-407E-A947-70E740481C1C}">
                  <a14:useLocalDpi xmlns:a14="http://schemas.microsoft.com/office/drawing/2010/main" val="0"/>
                </a:ext>
              </a:extLst>
            </a:blip>
            <a:srcRect l="8408" t="21932" r="15001" b="18295"/>
            <a:stretch/>
          </p:blipFill>
          <p:spPr bwMode="auto">
            <a:xfrm>
              <a:off x="1261453" y="1634838"/>
              <a:ext cx="1814946" cy="141641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Rounded Corners 22">
              <a:extLst>
                <a:ext uri="{FF2B5EF4-FFF2-40B4-BE49-F238E27FC236}">
                  <a16:creationId xmlns:a16="http://schemas.microsoft.com/office/drawing/2014/main" id="{CBDB8D52-9DE8-437A-8A5C-F84C12D1572B}"/>
                </a:ext>
              </a:extLst>
            </p:cNvPr>
            <p:cNvSpPr/>
            <p:nvPr/>
          </p:nvSpPr>
          <p:spPr>
            <a:xfrm>
              <a:off x="1735288" y="2161586"/>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2 kg</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grpSp>
      <p:grpSp>
        <p:nvGrpSpPr>
          <p:cNvPr id="16" name="Group 15">
            <a:extLst>
              <a:ext uri="{FF2B5EF4-FFF2-40B4-BE49-F238E27FC236}">
                <a16:creationId xmlns:a16="http://schemas.microsoft.com/office/drawing/2014/main" id="{3F42959E-5CC8-469A-972E-77F7180D4C98}"/>
              </a:ext>
            </a:extLst>
          </p:cNvPr>
          <p:cNvGrpSpPr/>
          <p:nvPr/>
        </p:nvGrpSpPr>
        <p:grpSpPr>
          <a:xfrm>
            <a:off x="2708795" y="4121823"/>
            <a:ext cx="1268120" cy="1711386"/>
            <a:chOff x="3570902" y="1923943"/>
            <a:chExt cx="975278" cy="1316182"/>
          </a:xfrm>
        </p:grpSpPr>
        <p:pic>
          <p:nvPicPr>
            <p:cNvPr id="26" name="Picture 10" descr="Sticker Cartoon Pickle Jar ⬇ Vector Image by © lineartestpilot | Vector  Stock 248578244">
              <a:extLst>
                <a:ext uri="{FF2B5EF4-FFF2-40B4-BE49-F238E27FC236}">
                  <a16:creationId xmlns:a16="http://schemas.microsoft.com/office/drawing/2014/main" id="{8714DAA3-DF11-4D3B-BFEB-41DD9AF422DE}"/>
                </a:ext>
              </a:extLst>
            </p:cNvPr>
            <p:cNvPicPr>
              <a:picLocks noChangeAspect="1" noChangeArrowheads="1"/>
            </p:cNvPicPr>
            <p:nvPr/>
          </p:nvPicPr>
          <p:blipFill rotWithShape="1">
            <a:blip r:embed="rId4" cstate="print">
              <a:clrChange>
                <a:clrFrom>
                  <a:srgbClr val="F6F6F6"/>
                </a:clrFrom>
                <a:clrTo>
                  <a:srgbClr val="F6F6F6">
                    <a:alpha val="0"/>
                  </a:srgbClr>
                </a:clrTo>
              </a:clrChange>
              <a:extLst>
                <a:ext uri="{28A0092B-C50C-407E-A947-70E740481C1C}">
                  <a14:useLocalDpi xmlns:a14="http://schemas.microsoft.com/office/drawing/2010/main" val="0"/>
                </a:ext>
              </a:extLst>
            </a:blip>
            <a:srcRect l="18877" t="6855" r="18447" b="13536"/>
            <a:stretch/>
          </p:blipFill>
          <p:spPr bwMode="auto">
            <a:xfrm>
              <a:off x="3570902" y="1923943"/>
              <a:ext cx="975278" cy="13161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Rounded Corners 26">
              <a:extLst>
                <a:ext uri="{FF2B5EF4-FFF2-40B4-BE49-F238E27FC236}">
                  <a16:creationId xmlns:a16="http://schemas.microsoft.com/office/drawing/2014/main" id="{21B546FA-9C65-4ECB-96F3-73FA259A115D}"/>
                </a:ext>
              </a:extLst>
            </p:cNvPr>
            <p:cNvSpPr/>
            <p:nvPr/>
          </p:nvSpPr>
          <p:spPr>
            <a:xfrm>
              <a:off x="3611638" y="2503323"/>
              <a:ext cx="89380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1 kg</a:t>
              </a:r>
              <a:endParaRPr kumimoji="0" lang="en-US" sz="2700" b="0" i="0" u="none" strike="noStrike" kern="1200" cap="none" spc="0" normalizeH="0" baseline="0" noProof="0" dirty="0">
                <a:ln>
                  <a:noFill/>
                </a:ln>
                <a:solidFill>
                  <a:srgbClr val="FF0000"/>
                </a:solidFill>
                <a:effectLst/>
                <a:uLnTx/>
                <a:uFillTx/>
                <a:latin typeface="Arial"/>
                <a:ea typeface="+mn-ea"/>
                <a:cs typeface="+mn-cs"/>
              </a:endParaRPr>
            </a:p>
          </p:txBody>
        </p:sp>
      </p:grpSp>
      <p:grpSp>
        <p:nvGrpSpPr>
          <p:cNvPr id="19" name="Group 18">
            <a:extLst>
              <a:ext uri="{FF2B5EF4-FFF2-40B4-BE49-F238E27FC236}">
                <a16:creationId xmlns:a16="http://schemas.microsoft.com/office/drawing/2014/main" id="{6E8B4940-60AB-4972-93C4-4C995C806043}"/>
              </a:ext>
            </a:extLst>
          </p:cNvPr>
          <p:cNvGrpSpPr/>
          <p:nvPr/>
        </p:nvGrpSpPr>
        <p:grpSpPr>
          <a:xfrm>
            <a:off x="5126141" y="1627883"/>
            <a:ext cx="2316329" cy="1711386"/>
            <a:chOff x="4973628" y="1380153"/>
            <a:chExt cx="1781428" cy="1316182"/>
          </a:xfrm>
        </p:grpSpPr>
        <p:pic>
          <p:nvPicPr>
            <p:cNvPr id="31756" name="Picture 12" descr="20 Cartoon Of The Jackfruit Tree Illustrations &amp;amp; Clip Art">
              <a:extLst>
                <a:ext uri="{FF2B5EF4-FFF2-40B4-BE49-F238E27FC236}">
                  <a16:creationId xmlns:a16="http://schemas.microsoft.com/office/drawing/2014/main" id="{C40C0563-BD56-431F-BA2B-CBD7FA92693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2685" t="20081" r="10309" b="23025"/>
            <a:stretch/>
          </p:blipFill>
          <p:spPr bwMode="auto">
            <a:xfrm>
              <a:off x="4973628" y="1380153"/>
              <a:ext cx="1781428" cy="1316182"/>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F208DF29-7A23-4BB8-A1D7-5C34F96657E0}"/>
                </a:ext>
              </a:extLst>
            </p:cNvPr>
            <p:cNvSpPr/>
            <p:nvPr/>
          </p:nvSpPr>
          <p:spPr>
            <a:xfrm>
              <a:off x="5260168" y="1845348"/>
              <a:ext cx="922696"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3 kg</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grpSp>
      <p:grpSp>
        <p:nvGrpSpPr>
          <p:cNvPr id="18" name="Group 17">
            <a:extLst>
              <a:ext uri="{FF2B5EF4-FFF2-40B4-BE49-F238E27FC236}">
                <a16:creationId xmlns:a16="http://schemas.microsoft.com/office/drawing/2014/main" id="{C9461057-2E15-4272-B705-336BCDD50CA4}"/>
              </a:ext>
            </a:extLst>
          </p:cNvPr>
          <p:cNvGrpSpPr/>
          <p:nvPr/>
        </p:nvGrpSpPr>
        <p:grpSpPr>
          <a:xfrm>
            <a:off x="7239153" y="3770078"/>
            <a:ext cx="2244052" cy="2063131"/>
            <a:chOff x="7347390" y="1432819"/>
            <a:chExt cx="1725842" cy="1586700"/>
          </a:xfrm>
        </p:grpSpPr>
        <p:pic>
          <p:nvPicPr>
            <p:cNvPr id="31758" name="Picture 14" descr="Sacks clipart 2 » Clipart Station">
              <a:extLst>
                <a:ext uri="{FF2B5EF4-FFF2-40B4-BE49-F238E27FC236}">
                  <a16:creationId xmlns:a16="http://schemas.microsoft.com/office/drawing/2014/main" id="{D81B95CD-A701-4421-8453-A133F95055F0}"/>
                </a:ext>
              </a:extLst>
            </p:cNvPr>
            <p:cNvPicPr>
              <a:picLocks noChangeAspect="1" noChangeArrowheads="1"/>
            </p:cNvPicPr>
            <p:nvPr/>
          </p:nvPicPr>
          <p:blipFill>
            <a:blip r:embed="rId6"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3109270">
              <a:off x="7416961" y="1363248"/>
              <a:ext cx="1586700" cy="172584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Rounded Corners 29">
              <a:extLst>
                <a:ext uri="{FF2B5EF4-FFF2-40B4-BE49-F238E27FC236}">
                  <a16:creationId xmlns:a16="http://schemas.microsoft.com/office/drawing/2014/main" id="{DDD3CA42-C194-4B7F-94AA-61EAF8C25489}"/>
                </a:ext>
              </a:extLst>
            </p:cNvPr>
            <p:cNvSpPr/>
            <p:nvPr/>
          </p:nvSpPr>
          <p:spPr>
            <a:xfrm rot="2269924">
              <a:off x="7488662" y="1965046"/>
              <a:ext cx="118871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10 kg</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grpSp>
      <p:grpSp>
        <p:nvGrpSpPr>
          <p:cNvPr id="17" name="Group 16">
            <a:extLst>
              <a:ext uri="{FF2B5EF4-FFF2-40B4-BE49-F238E27FC236}">
                <a16:creationId xmlns:a16="http://schemas.microsoft.com/office/drawing/2014/main" id="{77C3BE6A-3A55-4BBE-938A-877B95BE5E51}"/>
              </a:ext>
            </a:extLst>
          </p:cNvPr>
          <p:cNvGrpSpPr/>
          <p:nvPr/>
        </p:nvGrpSpPr>
        <p:grpSpPr>
          <a:xfrm>
            <a:off x="9741877" y="1509542"/>
            <a:ext cx="1706607" cy="1891531"/>
            <a:chOff x="6878992" y="3942076"/>
            <a:chExt cx="1312507" cy="1454727"/>
          </a:xfrm>
        </p:grpSpPr>
        <p:pic>
          <p:nvPicPr>
            <p:cNvPr id="31760" name="Picture 16" descr="Cái bao đựng bột mì Túi Clip nghệ thuật - bột 628*771 minh bạch Png Tải về  miễn phí - đồ ăn Vặt, Hàng Hóa, Khu Vực.">
              <a:extLst>
                <a:ext uri="{FF2B5EF4-FFF2-40B4-BE49-F238E27FC236}">
                  <a16:creationId xmlns:a16="http://schemas.microsoft.com/office/drawing/2014/main" id="{61C4F7E7-62BB-40C0-931D-56CF3140A1B2}"/>
                </a:ext>
              </a:extLst>
            </p:cNvPr>
            <p:cNvPicPr>
              <a:picLocks noChangeAspect="1" noChangeArrowheads="1"/>
            </p:cNvPicPr>
            <p:nvPr/>
          </p:nvPicPr>
          <p:blipFill rotWithShape="1">
            <a:blip r:embed="rId7" cstate="print">
              <a:duotone>
                <a:schemeClr val="accent5">
                  <a:shade val="45000"/>
                  <a:satMod val="135000"/>
                </a:schemeClr>
                <a:prstClr val="white"/>
              </a:duotone>
              <a:extLst>
                <a:ext uri="{BEBA8EAE-BF5A-486C-A8C5-ECC9F3942E4B}">
                  <a14:imgProps xmlns:a14="http://schemas.microsoft.com/office/drawing/2010/main">
                    <a14:imgLayer r:embed="rId8">
                      <a14:imgEffect>
                        <a14:backgroundRemoval t="0" b="100000" l="10000" r="90000"/>
                      </a14:imgEffect>
                    </a14:imgLayer>
                  </a14:imgProps>
                </a:ext>
                <a:ext uri="{28A0092B-C50C-407E-A947-70E740481C1C}">
                  <a14:useLocalDpi xmlns:a14="http://schemas.microsoft.com/office/drawing/2010/main" val="0"/>
                </a:ext>
              </a:extLst>
            </a:blip>
            <a:srcRect l="14567" r="14209"/>
            <a:stretch/>
          </p:blipFill>
          <p:spPr bwMode="auto">
            <a:xfrm>
              <a:off x="6878992" y="3942076"/>
              <a:ext cx="1312507" cy="1454727"/>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Rounded Corners 30">
              <a:extLst>
                <a:ext uri="{FF2B5EF4-FFF2-40B4-BE49-F238E27FC236}">
                  <a16:creationId xmlns:a16="http://schemas.microsoft.com/office/drawing/2014/main" id="{63371885-5C77-4EAF-A65B-3363F1BB6F10}"/>
                </a:ext>
              </a:extLst>
            </p:cNvPr>
            <p:cNvSpPr/>
            <p:nvPr/>
          </p:nvSpPr>
          <p:spPr>
            <a:xfrm>
              <a:off x="7074219" y="4275261"/>
              <a:ext cx="922051" cy="446045"/>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sym typeface="Wingdings" panose="05000000000000000000" pitchFamily="2" charset="2"/>
                </a:rPr>
                <a:t>5 kg</a:t>
              </a:r>
              <a:endParaRPr kumimoji="0" lang="en-US" sz="2800" b="0" i="0" u="none" strike="noStrike" kern="1200" cap="none" spc="0" normalizeH="0" baseline="0" noProof="0" dirty="0">
                <a:ln>
                  <a:noFill/>
                </a:ln>
                <a:solidFill>
                  <a:srgbClr val="FF0000"/>
                </a:solidFill>
                <a:effectLst/>
                <a:uLnTx/>
                <a:uFillTx/>
                <a:latin typeface="Arial"/>
                <a:ea typeface="+mn-ea"/>
                <a:cs typeface="+mn-cs"/>
              </a:endParaRPr>
            </a:p>
          </p:txBody>
        </p:sp>
      </p:grpSp>
      <p:sp>
        <p:nvSpPr>
          <p:cNvPr id="4" name="TextBox 3"/>
          <p:cNvSpPr txBox="1"/>
          <p:nvPr/>
        </p:nvSpPr>
        <p:spPr>
          <a:xfrm>
            <a:off x="1183299" y="3285949"/>
            <a:ext cx="1452225"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Quả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bí</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ngô</a:t>
            </a:r>
            <a:endParaRPr lang="en-US" sz="2000" b="1"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5257729" y="3397343"/>
            <a:ext cx="1165999"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Quả</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mít</a:t>
            </a:r>
            <a:endParaRPr lang="en-US" sz="2000" b="1"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9697604" y="3397343"/>
            <a:ext cx="1497031"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Túi</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bột</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mì</a:t>
            </a:r>
            <a:endParaRPr lang="en-US" sz="20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2741349" y="5913006"/>
            <a:ext cx="1380485"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Lọ</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đường</a:t>
            </a:r>
            <a:endParaRPr lang="en-US" sz="2000" b="1"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6841542" y="5848945"/>
            <a:ext cx="1344239" cy="400110"/>
          </a:xfrm>
          <a:prstGeom prst="rect">
            <a:avLst/>
          </a:prstGeom>
          <a:noFill/>
        </p:spPr>
        <p:txBody>
          <a:bodyPr wrap="square" rtlCol="0">
            <a:spAutoFit/>
          </a:bodyPr>
          <a:lstStyle/>
          <a:p>
            <a:r>
              <a:rPr lang="en-US" sz="2000" b="1" dirty="0" err="1" smtClean="0">
                <a:latin typeface="Times New Roman" panose="02020603050405020304" pitchFamily="18" charset="0"/>
                <a:cs typeface="Times New Roman" panose="02020603050405020304" pitchFamily="18" charset="0"/>
              </a:rPr>
              <a:t>Bao</a:t>
            </a:r>
            <a:r>
              <a:rPr lang="en-US" sz="2000" b="1" dirty="0" smtClean="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gạo</a:t>
            </a:r>
            <a:endParaRPr lang="en-US" sz="2000"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90259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760DB5-7D46-4447-853D-FBC50F8EC846}"/>
              </a:ext>
            </a:extLst>
          </p:cNvPr>
          <p:cNvGrpSpPr/>
          <p:nvPr/>
        </p:nvGrpSpPr>
        <p:grpSpPr>
          <a:xfrm>
            <a:off x="1261100" y="301524"/>
            <a:ext cx="7986637" cy="618374"/>
            <a:chOff x="999843" y="3400324"/>
            <a:chExt cx="7986637" cy="618374"/>
          </a:xfrm>
        </p:grpSpPr>
        <p:sp>
          <p:nvSpPr>
            <p:cNvPr id="3" name="Oval 2">
              <a:extLst>
                <a:ext uri="{FF2B5EF4-FFF2-40B4-BE49-F238E27FC236}">
                  <a16:creationId xmlns:a16="http://schemas.microsoft.com/office/drawing/2014/main" id="{AEADE339-D6C0-401B-BE45-EF75655CBB12}"/>
                </a:ext>
              </a:extLst>
            </p:cNvPr>
            <p:cNvSpPr/>
            <p:nvPr/>
          </p:nvSpPr>
          <p:spPr>
            <a:xfrm>
              <a:off x="999843" y="3479104"/>
              <a:ext cx="523220" cy="523220"/>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a:ea typeface="+mn-ea"/>
                  <a:cs typeface="+mn-cs"/>
                </a:rPr>
                <a:t>3</a:t>
              </a:r>
            </a:p>
          </p:txBody>
        </p:sp>
        <p:sp>
          <p:nvSpPr>
            <p:cNvPr id="4" name="TextBox 3">
              <a:extLst>
                <a:ext uri="{FF2B5EF4-FFF2-40B4-BE49-F238E27FC236}">
                  <a16:creationId xmlns:a16="http://schemas.microsoft.com/office/drawing/2014/main" id="{D14B506B-2FEE-4A7F-A253-C65534426B95}"/>
                </a:ext>
              </a:extLst>
            </p:cNvPr>
            <p:cNvSpPr txBox="1"/>
            <p:nvPr/>
          </p:nvSpPr>
          <p:spPr>
            <a:xfrm>
              <a:off x="1533856" y="3400324"/>
              <a:ext cx="7452624" cy="61837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Quan </a:t>
              </a:r>
              <a:r>
                <a:rPr kumimoji="0" lang="en-US" sz="2600" b="0" i="0" u="none" strike="noStrike" kern="1200" cap="none" spc="0" normalizeH="0" baseline="0" noProof="0" dirty="0" err="1">
                  <a:ln>
                    <a:noFill/>
                  </a:ln>
                  <a:solidFill>
                    <a:prstClr val="black"/>
                  </a:solidFill>
                  <a:effectLst/>
                  <a:uLnTx/>
                  <a:uFillTx/>
                  <a:latin typeface="Arial"/>
                  <a:ea typeface="+mn-ea"/>
                  <a:cs typeface="+mn-cs"/>
                </a:rPr>
                <a:t>sát</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tranh</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rồi</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trả</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lời</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câu</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hỏi</a:t>
              </a:r>
              <a:endParaRPr kumimoji="0" lang="en-US" sz="2600" b="0" i="0" u="none" strike="noStrike" kern="1200" cap="none" spc="0" normalizeH="0" baseline="0" noProof="0" dirty="0">
                <a:ln>
                  <a:noFill/>
                </a:ln>
                <a:solidFill>
                  <a:prstClr val="black"/>
                </a:solidFill>
                <a:effectLst/>
                <a:uLnTx/>
                <a:uFillTx/>
                <a:latin typeface="Arial"/>
                <a:ea typeface="+mn-ea"/>
                <a:cs typeface="+mn-cs"/>
              </a:endParaRPr>
            </a:p>
          </p:txBody>
        </p:sp>
      </p:grpSp>
      <p:pic>
        <p:nvPicPr>
          <p:cNvPr id="6" name="Picture 5">
            <a:extLst>
              <a:ext uri="{FF2B5EF4-FFF2-40B4-BE49-F238E27FC236}">
                <a16:creationId xmlns:a16="http://schemas.microsoft.com/office/drawing/2014/main" id="{544334B2-31AC-48EA-94CB-24EDE8B13F66}"/>
              </a:ext>
            </a:extLst>
          </p:cNvPr>
          <p:cNvPicPr>
            <a:picLocks noChangeAspect="1"/>
          </p:cNvPicPr>
          <p:nvPr/>
        </p:nvPicPr>
        <p:blipFill rotWithShape="1">
          <a:blip r:embed="rId3"/>
          <a:srcRect b="2277"/>
          <a:stretch/>
        </p:blipFill>
        <p:spPr>
          <a:xfrm>
            <a:off x="3319369" y="1004873"/>
            <a:ext cx="7915461" cy="3543300"/>
          </a:xfrm>
          <a:prstGeom prst="rect">
            <a:avLst/>
          </a:prstGeom>
        </p:spPr>
      </p:pic>
      <p:grpSp>
        <p:nvGrpSpPr>
          <p:cNvPr id="12" name="Group 11">
            <a:extLst>
              <a:ext uri="{FF2B5EF4-FFF2-40B4-BE49-F238E27FC236}">
                <a16:creationId xmlns:a16="http://schemas.microsoft.com/office/drawing/2014/main" id="{1B23CECC-CCEC-4B47-BEB1-8DCDA58AABAC}"/>
              </a:ext>
            </a:extLst>
          </p:cNvPr>
          <p:cNvGrpSpPr/>
          <p:nvPr/>
        </p:nvGrpSpPr>
        <p:grpSpPr>
          <a:xfrm>
            <a:off x="908969" y="2229516"/>
            <a:ext cx="4326287" cy="3169073"/>
            <a:chOff x="908969" y="2229516"/>
            <a:chExt cx="4326287" cy="3169073"/>
          </a:xfrm>
        </p:grpSpPr>
        <p:sp>
          <p:nvSpPr>
            <p:cNvPr id="7" name="TextBox 6">
              <a:extLst>
                <a:ext uri="{FF2B5EF4-FFF2-40B4-BE49-F238E27FC236}">
                  <a16:creationId xmlns:a16="http://schemas.microsoft.com/office/drawing/2014/main" id="{EA84D0AE-AB5B-4CAC-A7F1-0DDDE7A41244}"/>
                </a:ext>
              </a:extLst>
            </p:cNvPr>
            <p:cNvSpPr txBox="1"/>
            <p:nvPr/>
          </p:nvSpPr>
          <p:spPr>
            <a:xfrm>
              <a:off x="908969" y="2229516"/>
              <a:ext cx="4326287" cy="3169073"/>
            </a:xfrm>
            <a:prstGeom prst="rect">
              <a:avLst/>
            </a:prstGeom>
            <a:noFill/>
          </p:spPr>
          <p:txBody>
            <a:bodyPr wrap="square" rtlCol="0">
              <a:spAutoFit/>
            </a:bodyPr>
            <a:lstStyle/>
            <a:p>
              <a:pPr marL="514350" marR="0" lvl="0" indent="-514350" algn="just" defTabSz="914400" rtl="0" eaLnBrk="1" fontAlgn="auto" latinLnBrk="0" hangingPunct="1">
                <a:lnSpc>
                  <a:spcPct val="200000"/>
                </a:lnSpc>
                <a:spcBef>
                  <a:spcPts val="0"/>
                </a:spcBef>
                <a:spcAft>
                  <a:spcPts val="0"/>
                </a:spcAft>
                <a:buClrTx/>
                <a:buSzTx/>
                <a:buFontTx/>
                <a:buAutoNum type="alphaLcParenR"/>
                <a:tabLst/>
                <a:defRPr/>
              </a:pPr>
              <a:r>
                <a:rPr kumimoji="0" lang="en-US" sz="2600" b="1" i="1" u="none" strike="noStrike" kern="1200" cap="none" spc="0" normalizeH="0" baseline="0" noProof="0" dirty="0" err="1">
                  <a:ln>
                    <a:noFill/>
                  </a:ln>
                  <a:solidFill>
                    <a:prstClr val="black"/>
                  </a:solidFill>
                  <a:effectLst/>
                  <a:uLnTx/>
                  <a:uFillTx/>
                  <a:latin typeface="Arial"/>
                  <a:ea typeface="+mn-ea"/>
                  <a:cs typeface="+mn-cs"/>
                </a:rPr>
                <a:t>Số</a:t>
              </a:r>
              <a:r>
                <a:rPr kumimoji="0" lang="en-US" sz="2600" b="1" i="1" u="none" strike="noStrike" kern="1200" cap="none" spc="0" normalizeH="0" baseline="0" noProof="0" dirty="0">
                  <a:ln>
                    <a:noFill/>
                  </a:ln>
                  <a:solidFill>
                    <a:prstClr val="black"/>
                  </a:solidFill>
                  <a:effectLst/>
                  <a:uLnTx/>
                  <a:uFillTx/>
                  <a:latin typeface="Arial"/>
                  <a:ea typeface="+mn-ea"/>
                  <a:cs typeface="+mn-cs"/>
                </a:rPr>
                <a:t>?</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mn-cs"/>
                </a:rPr>
                <a:t>Hộp</a:t>
              </a:r>
              <a:r>
                <a:rPr kumimoji="0" lang="en-US" sz="2600" b="0" i="0" u="none" strike="noStrike" kern="1200" cap="none" spc="0" normalizeH="0" baseline="0" noProof="0" dirty="0">
                  <a:ln>
                    <a:noFill/>
                  </a:ln>
                  <a:solidFill>
                    <a:prstClr val="black"/>
                  </a:solidFill>
                  <a:effectLst/>
                  <a:uLnTx/>
                  <a:uFillTx/>
                  <a:latin typeface="Arial"/>
                  <a:ea typeface="+mn-ea"/>
                  <a:cs typeface="+mn-cs"/>
                </a:rPr>
                <a:t> A </a:t>
              </a:r>
              <a:r>
                <a:rPr kumimoji="0" lang="en-US" sz="2600" b="0" i="0" u="none" strike="noStrike" kern="1200" cap="none" spc="0" normalizeH="0" baseline="0" noProof="0" dirty="0" err="1">
                  <a:ln>
                    <a:noFill/>
                  </a:ln>
                  <a:solidFill>
                    <a:prstClr val="black"/>
                  </a:solidFill>
                  <a:effectLst/>
                  <a:uLnTx/>
                  <a:uFillTx/>
                  <a:latin typeface="Arial"/>
                  <a:ea typeface="+mn-ea"/>
                  <a:cs typeface="+mn-cs"/>
                </a:rPr>
                <a:t>cân</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rPr>
                <a:t>         kg.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mn-cs"/>
                </a:rPr>
                <a:t>Hộp</a:t>
              </a:r>
              <a:r>
                <a:rPr kumimoji="0" lang="en-US" sz="2600" b="0" i="0" u="none" strike="noStrike" kern="1200" cap="none" spc="0" normalizeH="0" baseline="0" noProof="0" dirty="0">
                  <a:ln>
                    <a:noFill/>
                  </a:ln>
                  <a:solidFill>
                    <a:prstClr val="black"/>
                  </a:solidFill>
                  <a:effectLst/>
                  <a:uLnTx/>
                  <a:uFillTx/>
                  <a:latin typeface="Arial"/>
                  <a:ea typeface="+mn-ea"/>
                  <a:cs typeface="+mn-cs"/>
                </a:rPr>
                <a:t> B </a:t>
              </a:r>
              <a:r>
                <a:rPr kumimoji="0" lang="en-US" sz="2600" b="0" i="0" u="none" strike="noStrike" kern="1200" cap="none" spc="0" normalizeH="0" baseline="0" noProof="0" dirty="0" err="1">
                  <a:ln>
                    <a:noFill/>
                  </a:ln>
                  <a:solidFill>
                    <a:prstClr val="black"/>
                  </a:solidFill>
                  <a:effectLst/>
                  <a:uLnTx/>
                  <a:uFillTx/>
                  <a:latin typeface="Arial"/>
                  <a:ea typeface="+mn-ea"/>
                  <a:cs typeface="+mn-cs"/>
                </a:rPr>
                <a:t>cân</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rPr>
                <a:t>         kg.</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prstClr val="black"/>
                  </a:solidFill>
                  <a:effectLst/>
                  <a:uLnTx/>
                  <a:uFillTx/>
                  <a:latin typeface="Arial"/>
                  <a:ea typeface="+mn-ea"/>
                  <a:cs typeface="+mn-cs"/>
                </a:rPr>
                <a:t>Hộp</a:t>
              </a:r>
              <a:r>
                <a:rPr kumimoji="0" lang="en-US" sz="2600" b="0" i="0" u="none" strike="noStrike" kern="1200" cap="none" spc="0" normalizeH="0" baseline="0" noProof="0" dirty="0">
                  <a:ln>
                    <a:noFill/>
                  </a:ln>
                  <a:solidFill>
                    <a:prstClr val="black"/>
                  </a:solidFill>
                  <a:effectLst/>
                  <a:uLnTx/>
                  <a:uFillTx/>
                  <a:latin typeface="Arial"/>
                  <a:ea typeface="+mn-ea"/>
                  <a:cs typeface="+mn-cs"/>
                </a:rPr>
                <a:t> C </a:t>
              </a:r>
              <a:r>
                <a:rPr kumimoji="0" lang="en-US" sz="2600" b="0" i="0" u="none" strike="noStrike" kern="1200" cap="none" spc="0" normalizeH="0" baseline="0" noProof="0" dirty="0" err="1">
                  <a:ln>
                    <a:noFill/>
                  </a:ln>
                  <a:solidFill>
                    <a:prstClr val="black"/>
                  </a:solidFill>
                  <a:effectLst/>
                  <a:uLnTx/>
                  <a:uFillTx/>
                  <a:latin typeface="Arial"/>
                  <a:ea typeface="+mn-ea"/>
                  <a:cs typeface="+mn-cs"/>
                </a:rPr>
                <a:t>cân</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rPr>
                <a:t> 	     kg.</a:t>
              </a:r>
            </a:p>
          </p:txBody>
        </p:sp>
        <p:sp>
          <p:nvSpPr>
            <p:cNvPr id="8" name="Rectangle: Rounded Corners 7">
              <a:extLst>
                <a:ext uri="{FF2B5EF4-FFF2-40B4-BE49-F238E27FC236}">
                  <a16:creationId xmlns:a16="http://schemas.microsoft.com/office/drawing/2014/main" id="{911A1FE5-094E-4120-B8F2-12A603019B56}"/>
                </a:ext>
              </a:extLst>
            </p:cNvPr>
            <p:cNvSpPr/>
            <p:nvPr/>
          </p:nvSpPr>
          <p:spPr>
            <a:xfrm>
              <a:off x="3526971" y="320995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10" name="Rectangle: Rounded Corners 9">
              <a:extLst>
                <a:ext uri="{FF2B5EF4-FFF2-40B4-BE49-F238E27FC236}">
                  <a16:creationId xmlns:a16="http://schemas.microsoft.com/office/drawing/2014/main" id="{69592503-CEFD-4D1E-AA29-6281C3D0CFC0}"/>
                </a:ext>
              </a:extLst>
            </p:cNvPr>
            <p:cNvSpPr/>
            <p:nvPr/>
          </p:nvSpPr>
          <p:spPr>
            <a:xfrm>
              <a:off x="3526971" y="4009650"/>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sp>
          <p:nvSpPr>
            <p:cNvPr id="11" name="Rectangle: Rounded Corners 10">
              <a:extLst>
                <a:ext uri="{FF2B5EF4-FFF2-40B4-BE49-F238E27FC236}">
                  <a16:creationId xmlns:a16="http://schemas.microsoft.com/office/drawing/2014/main" id="{1D9AFCDD-DE2F-44AA-B3A8-E4A48CD3FB50}"/>
                </a:ext>
              </a:extLst>
            </p:cNvPr>
            <p:cNvSpPr/>
            <p:nvPr/>
          </p:nvSpPr>
          <p:spPr>
            <a:xfrm>
              <a:off x="3526971" y="4813048"/>
              <a:ext cx="554196" cy="554196"/>
            </a:xfrm>
            <a:prstGeom prst="round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t>
              </a:r>
            </a:p>
          </p:txBody>
        </p:sp>
      </p:grpSp>
      <p:sp>
        <p:nvSpPr>
          <p:cNvPr id="9" name="Rectangle: Rounded Corners 8">
            <a:extLst>
              <a:ext uri="{FF2B5EF4-FFF2-40B4-BE49-F238E27FC236}">
                <a16:creationId xmlns:a16="http://schemas.microsoft.com/office/drawing/2014/main" id="{A8D1E575-39F9-4CFA-BC4A-674006D1DEA7}"/>
              </a:ext>
            </a:extLst>
          </p:cNvPr>
          <p:cNvSpPr/>
          <p:nvPr/>
        </p:nvSpPr>
        <p:spPr>
          <a:xfrm>
            <a:off x="3565071" y="3223777"/>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3</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2FA452C6-094C-4C9F-B3C8-994497271EBF}"/>
              </a:ext>
            </a:extLst>
          </p:cNvPr>
          <p:cNvSpPr/>
          <p:nvPr/>
        </p:nvSpPr>
        <p:spPr>
          <a:xfrm>
            <a:off x="3556548" y="4028516"/>
            <a:ext cx="495041" cy="52322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4</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6DA3A4A4-2A00-40C0-961B-387271ABC5E0}"/>
              </a:ext>
            </a:extLst>
          </p:cNvPr>
          <p:cNvSpPr/>
          <p:nvPr/>
        </p:nvSpPr>
        <p:spPr>
          <a:xfrm>
            <a:off x="3588526" y="4869606"/>
            <a:ext cx="448129" cy="441080"/>
          </a:xfrm>
          <a:prstGeom prst="round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Arial"/>
                <a:ea typeface="+mn-ea"/>
                <a:cs typeface="+mn-cs"/>
              </a:rPr>
              <a:t>5</a:t>
            </a:r>
            <a:endParaRPr kumimoji="0" lang="en-US" sz="3200" b="0" i="0" u="none" strike="noStrike" kern="1200" cap="none" spc="0" normalizeH="0" baseline="0" noProof="0" dirty="0">
              <a:ln>
                <a:noFill/>
              </a:ln>
              <a:solidFill>
                <a:srgbClr val="FF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A5CCF610-D5C5-40D9-AADD-E915116BEF50}"/>
              </a:ext>
            </a:extLst>
          </p:cNvPr>
          <p:cNvSpPr txBox="1"/>
          <p:nvPr/>
        </p:nvSpPr>
        <p:spPr>
          <a:xfrm>
            <a:off x="5506911" y="4609849"/>
            <a:ext cx="4326287" cy="1568635"/>
          </a:xfrm>
          <a:prstGeom prst="rect">
            <a:avLst/>
          </a:prstGeom>
          <a:noFill/>
        </p:spPr>
        <p:txBody>
          <a:bodyPr wrap="square" rtlCol="0">
            <a:spAutoFit/>
          </a:bodyPr>
          <a:lstStyle/>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1" i="1" u="none" strike="noStrike" kern="1200" cap="none" spc="0" normalizeH="0" baseline="0" noProof="0" dirty="0">
                <a:ln>
                  <a:noFill/>
                </a:ln>
                <a:solidFill>
                  <a:prstClr val="black"/>
                </a:solidFill>
                <a:effectLst/>
                <a:uLnTx/>
                <a:uFillTx/>
                <a:latin typeface="Arial"/>
                <a:ea typeface="+mn-ea"/>
                <a:cs typeface="+mn-cs"/>
              </a:rPr>
              <a:t>b) </a:t>
            </a:r>
            <a:r>
              <a:rPr kumimoji="0" lang="en-US" sz="2600" b="0" i="0" u="none" strike="noStrike" kern="1200" cap="none" spc="0" normalizeH="0" baseline="0" noProof="0" dirty="0" err="1">
                <a:ln>
                  <a:noFill/>
                </a:ln>
                <a:solidFill>
                  <a:prstClr val="black"/>
                </a:solidFill>
                <a:effectLst/>
                <a:uLnTx/>
                <a:uFillTx/>
                <a:latin typeface="Arial"/>
                <a:ea typeface="+mn-ea"/>
                <a:cs typeface="+mn-cs"/>
              </a:rPr>
              <a:t>Hộp</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nào</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nặng</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nhất</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p>
          <a:p>
            <a:pPr marL="0" marR="0" lvl="0" indent="0" algn="just" defTabSz="914400" rtl="0" eaLnBrk="1" fontAlgn="auto" latinLnBrk="0" hangingPunct="1">
              <a:lnSpc>
                <a:spcPct val="2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Hộp</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nào</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nhẹ</a:t>
            </a:r>
            <a:r>
              <a:rPr kumimoji="0" lang="en-US" sz="2600" b="0" i="0" u="none" strike="noStrike" kern="1200" cap="none" spc="0" normalizeH="0" baseline="0" noProof="0" dirty="0">
                <a:ln>
                  <a:noFill/>
                </a:ln>
                <a:solidFill>
                  <a:prstClr val="black"/>
                </a:solidFill>
                <a:effectLst/>
                <a:uLnTx/>
                <a:uFillTx/>
                <a:latin typeface="Arial"/>
                <a:ea typeface="+mn-ea"/>
                <a:cs typeface="+mn-cs"/>
              </a:rPr>
              <a:t> </a:t>
            </a:r>
            <a:r>
              <a:rPr kumimoji="0" lang="en-US" sz="2600" b="0" i="0" u="none" strike="noStrike" kern="1200" cap="none" spc="0" normalizeH="0" baseline="0" noProof="0" dirty="0" err="1">
                <a:ln>
                  <a:noFill/>
                </a:ln>
                <a:solidFill>
                  <a:prstClr val="black"/>
                </a:solidFill>
                <a:effectLst/>
                <a:uLnTx/>
                <a:uFillTx/>
                <a:latin typeface="Arial"/>
                <a:ea typeface="+mn-ea"/>
                <a:cs typeface="+mn-cs"/>
              </a:rPr>
              <a:t>nhất</a:t>
            </a:r>
            <a:r>
              <a:rPr kumimoji="0" lang="en-US" sz="2600" b="0" i="0" u="none" strike="noStrike" kern="1200" cap="none" spc="0" normalizeH="0" baseline="0" noProof="0" dirty="0">
                <a:ln>
                  <a:noFill/>
                </a:ln>
                <a:solidFill>
                  <a:prstClr val="black"/>
                </a:solidFill>
                <a:effectLst/>
                <a:uLnTx/>
                <a:uFillTx/>
                <a:latin typeface="Arial"/>
                <a:ea typeface="+mn-ea"/>
                <a:cs typeface="+mn-cs"/>
              </a:rPr>
              <a:t>?</a:t>
            </a:r>
          </a:p>
        </p:txBody>
      </p:sp>
      <p:sp>
        <p:nvSpPr>
          <p:cNvPr id="16" name="TextBox 15">
            <a:extLst>
              <a:ext uri="{FF2B5EF4-FFF2-40B4-BE49-F238E27FC236}">
                <a16:creationId xmlns:a16="http://schemas.microsoft.com/office/drawing/2014/main" id="{5CCDF853-813D-494F-B72E-79E5DCD8733F}"/>
              </a:ext>
            </a:extLst>
          </p:cNvPr>
          <p:cNvSpPr txBox="1"/>
          <p:nvPr/>
        </p:nvSpPr>
        <p:spPr>
          <a:xfrm>
            <a:off x="9231467" y="4633148"/>
            <a:ext cx="1746771" cy="1568635"/>
          </a:xfrm>
          <a:prstGeom prst="rect">
            <a:avLst/>
          </a:prstGeom>
          <a:noFill/>
        </p:spPr>
        <p:txBody>
          <a:bodyPr wrap="square" rtlCol="0">
            <a:spAutoFit/>
          </a:bodyPr>
          <a:lstStyle/>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pitchFamily="2" charset="2"/>
              <a:buChar char="è"/>
              <a:tabLst/>
              <a:defRPr/>
            </a:pPr>
            <a:r>
              <a:rPr kumimoji="0" lang="en-US" sz="2600" b="0" i="0" u="none" strike="noStrike" kern="1200" cap="none" spc="0" normalizeH="0" baseline="0" noProof="0" dirty="0" err="1">
                <a:ln>
                  <a:noFill/>
                </a:ln>
                <a:solidFill>
                  <a:srgbClr val="FF0000"/>
                </a:solidFill>
                <a:effectLst/>
                <a:uLnTx/>
                <a:uFillTx/>
                <a:latin typeface="Arial"/>
                <a:ea typeface="+mn-ea"/>
                <a:cs typeface="+mn-cs"/>
              </a:rPr>
              <a:t>Hộp</a:t>
            </a:r>
            <a:r>
              <a:rPr kumimoji="0" lang="en-US" sz="2600" b="0" i="0" u="none" strike="noStrike" kern="1200" cap="none" spc="0" normalizeH="0" baseline="0" noProof="0" dirty="0">
                <a:ln>
                  <a:noFill/>
                </a:ln>
                <a:solidFill>
                  <a:srgbClr val="FF0000"/>
                </a:solidFill>
                <a:effectLst/>
                <a:uLnTx/>
                <a:uFillTx/>
                <a:latin typeface="Arial"/>
                <a:ea typeface="+mn-ea"/>
                <a:cs typeface="+mn-cs"/>
              </a:rPr>
              <a:t> C</a:t>
            </a:r>
          </a:p>
          <a:p>
            <a:pPr marL="457200" marR="0" lvl="0" indent="-457200" algn="just" defTabSz="914400" rtl="0" eaLnBrk="1" fontAlgn="auto" latinLnBrk="0" hangingPunct="1">
              <a:lnSpc>
                <a:spcPct val="200000"/>
              </a:lnSpc>
              <a:spcBef>
                <a:spcPts val="0"/>
              </a:spcBef>
              <a:spcAft>
                <a:spcPts val="0"/>
              </a:spcAft>
              <a:buClrTx/>
              <a:buSzTx/>
              <a:buFont typeface="Wingdings" panose="05000000000000000000" pitchFamily="2" charset="2"/>
              <a:buChar char="è"/>
              <a:tabLst/>
              <a:defRPr/>
            </a:pPr>
            <a:r>
              <a:rPr kumimoji="0" lang="en-US" sz="2600" b="0" i="0" u="none" strike="noStrike" kern="1200" cap="none" spc="0" normalizeH="0" baseline="0" noProof="0" dirty="0" err="1">
                <a:ln>
                  <a:noFill/>
                </a:ln>
                <a:solidFill>
                  <a:srgbClr val="FF0000"/>
                </a:solidFill>
                <a:effectLst/>
                <a:uLnTx/>
                <a:uFillTx/>
                <a:latin typeface="Arial"/>
                <a:ea typeface="+mn-ea"/>
                <a:cs typeface="+mn-cs"/>
              </a:rPr>
              <a:t>Hộp</a:t>
            </a:r>
            <a:r>
              <a:rPr kumimoji="0" lang="en-US" sz="2600" b="0" i="0" u="none" strike="noStrike" kern="1200" cap="none" spc="0" normalizeH="0" baseline="0" noProof="0" dirty="0">
                <a:ln>
                  <a:noFill/>
                </a:ln>
                <a:solidFill>
                  <a:srgbClr val="FF0000"/>
                </a:solidFill>
                <a:effectLst/>
                <a:uLnTx/>
                <a:uFillTx/>
                <a:latin typeface="Arial"/>
                <a:ea typeface="+mn-ea"/>
                <a:cs typeface="+mn-cs"/>
              </a:rPr>
              <a:t> A</a:t>
            </a:r>
          </a:p>
        </p:txBody>
      </p:sp>
    </p:spTree>
    <p:custDataLst>
      <p:tags r:id="rId1"/>
    </p:custDataLst>
    <p:extLst>
      <p:ext uri="{BB962C8B-B14F-4D97-AF65-F5344CB8AC3E}">
        <p14:creationId xmlns:p14="http://schemas.microsoft.com/office/powerpoint/2010/main" val="1703614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wipe(down)">
                                      <p:cBhvr>
                                        <p:cTn id="32" dur="500"/>
                                        <p:tgtEl>
                                          <p:spTgt spid="1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xEl>
                                              <p:pRg st="1" end="1"/>
                                            </p:txEl>
                                          </p:spTgt>
                                        </p:tgtEl>
                                        <p:attrNameLst>
                                          <p:attrName>style.visibility</p:attrName>
                                        </p:attrNameLst>
                                      </p:cBhvr>
                                      <p:to>
                                        <p:strVal val="visible"/>
                                      </p:to>
                                    </p:set>
                                    <p:animEffect transition="in" filter="wipe(down)">
                                      <p:cBhvr>
                                        <p:cTn id="37"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TotalTime>
  <Words>232</Words>
  <Application>Microsoft Office PowerPoint</Application>
  <PresentationFormat>Widescreen</PresentationFormat>
  <Paragraphs>60</Paragraphs>
  <Slides>10</Slides>
  <Notes>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Arial</vt:lpstr>
      <vt:lpstr>Calibri</vt:lpstr>
      <vt:lpstr>Calibri Light</vt:lpstr>
      <vt:lpstr>HP001 4 hàng</vt:lpstr>
      <vt:lpstr>Times New Roman</vt:lpstr>
      <vt:lpstr>UTM Cookies</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cp:revision>
  <dcterms:created xsi:type="dcterms:W3CDTF">2021-10-25T02:06:08Z</dcterms:created>
  <dcterms:modified xsi:type="dcterms:W3CDTF">2021-10-31T03:18:55Z</dcterms:modified>
</cp:coreProperties>
</file>