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22"/>
  </p:notesMasterIdLst>
  <p:sldIdLst>
    <p:sldId id="292" r:id="rId4"/>
    <p:sldId id="257" r:id="rId5"/>
    <p:sldId id="258" r:id="rId6"/>
    <p:sldId id="259" r:id="rId7"/>
    <p:sldId id="260" r:id="rId8"/>
    <p:sldId id="261" r:id="rId9"/>
    <p:sldId id="288" r:id="rId10"/>
    <p:sldId id="287" r:id="rId11"/>
    <p:sldId id="264" r:id="rId12"/>
    <p:sldId id="294" r:id="rId13"/>
    <p:sldId id="265" r:id="rId14"/>
    <p:sldId id="266" r:id="rId15"/>
    <p:sldId id="267" r:id="rId16"/>
    <p:sldId id="280" r:id="rId17"/>
    <p:sldId id="295" r:id="rId18"/>
    <p:sldId id="289" r:id="rId19"/>
    <p:sldId id="291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ontrol" Target="../activeX/activeX3.xml"/><Relationship Id="rId7" Type="http://schemas.openxmlformats.org/officeDocument/2006/relationships/image" Target="../media/image35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5.xml"/><Relationship Id="rId4" Type="http://schemas.openxmlformats.org/officeDocument/2006/relationships/control" Target="../activeX/activeX4.xml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control" Target="../activeX/activeX6.xml"/><Relationship Id="rId7" Type="http://schemas.openxmlformats.org/officeDocument/2006/relationships/control" Target="../activeX/activeX10.xml"/><Relationship Id="rId12" Type="http://schemas.openxmlformats.org/officeDocument/2006/relationships/image" Target="../media/image41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9.xml"/><Relationship Id="rId11" Type="http://schemas.openxmlformats.org/officeDocument/2006/relationships/image" Target="../media/image40.wmf"/><Relationship Id="rId5" Type="http://schemas.openxmlformats.org/officeDocument/2006/relationships/control" Target="../activeX/activeX8.xml"/><Relationship Id="rId10" Type="http://schemas.openxmlformats.org/officeDocument/2006/relationships/image" Target="../media/image43.png"/><Relationship Id="rId4" Type="http://schemas.openxmlformats.org/officeDocument/2006/relationships/control" Target="../activeX/activeX7.xml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control" Target="../activeX/activeX12.xml"/><Relationship Id="rId7" Type="http://schemas.openxmlformats.org/officeDocument/2006/relationships/image" Target="../media/image45.png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3.xml"/><Relationship Id="rId5" Type="http://schemas.openxmlformats.org/officeDocument/2006/relationships/control" Target="../activeX/activeX14.xml"/><Relationship Id="rId4" Type="http://schemas.openxmlformats.org/officeDocument/2006/relationships/control" Target="../activeX/activeX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6.wmf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GIF"/><Relationship Id="rId1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4.png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12" Type="http://schemas.openxmlformats.org/officeDocument/2006/relationships/image" Target="../media/image22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GIF"/><Relationship Id="rId15" Type="http://schemas.openxmlformats.org/officeDocument/2006/relationships/image" Target="../media/image27.png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8129"/>
          <a:stretch/>
        </p:blipFill>
        <p:spPr>
          <a:xfrm>
            <a:off x="1261872" y="1013768"/>
            <a:ext cx="9656064" cy="311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1875" y="1380515"/>
            <a:ext cx="923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4000" b="1" dirty="0" smtClean="0">
                <a:latin typeface="HP001 4 hàng" panose="020B0603050302020204" pitchFamily="34" charset="0"/>
              </a:rPr>
              <a:t> 19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4000" b="1" dirty="0" smtClean="0">
                <a:latin typeface="HP001 4 hàng" panose="020B0603050302020204" pitchFamily="34" charset="0"/>
              </a:rPr>
              <a:t> 10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</a:rPr>
              <a:t> 2021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328" y="2286467"/>
            <a:ext cx="157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Toán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278" y="3149021"/>
            <a:ext cx="756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Bảng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trừ</a:t>
            </a:r>
            <a:r>
              <a:rPr lang="en-US" sz="4000" b="1" dirty="0" smtClean="0">
                <a:latin typeface="HP001 4 hàng" panose="020B0603050302020204" pitchFamily="34" charset="0"/>
              </a:rPr>
              <a:t> (qua </a:t>
            </a:r>
            <a:r>
              <a:rPr lang="en-US" sz="4000" b="1" smtClean="0">
                <a:latin typeface="HP001 4 hàng" panose="020B0603050302020204" pitchFamily="34" charset="0"/>
              </a:rPr>
              <a:t>10) (Tiết 1)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83" y="1139190"/>
            <a:ext cx="11290639" cy="4810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631" y="274640"/>
            <a:ext cx="2178609" cy="299332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89" name="TextBox1" r:id="rId2" imgW="533520" imgH="552600"/>
        </mc:Choice>
        <mc:Fallback>
          <p:control name="TextBox1" r:id="rId2" imgW="533520" imgH="55260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76345" y="3963085"/>
                  <a:ext cx="536575" cy="5508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0" name="TextBox2" r:id="rId3" imgW="533520" imgH="552600"/>
        </mc:Choice>
        <mc:Fallback>
          <p:control name="TextBox2" r:id="rId3" imgW="533520" imgH="552600">
            <p:pic>
              <p:nvPicPr>
                <p:cNvPr id="8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98110" y="4550908"/>
                  <a:ext cx="536575" cy="5508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1" name="TextBox3" r:id="rId4" imgW="533520" imgH="552600"/>
        </mc:Choice>
        <mc:Fallback>
          <p:control name="TextBox3" r:id="rId4" imgW="533520" imgH="552600">
            <p:pic>
              <p:nvPicPr>
                <p:cNvPr id="10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61830" y="5124220"/>
                  <a:ext cx="536575" cy="5508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8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0" y="229870"/>
            <a:ext cx="8986520" cy="6058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230505" y="167640"/>
            <a:ext cx="2176145" cy="929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017" y="1829248"/>
            <a:ext cx="11717511" cy="296824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8" name="TextBox1" r:id="rId2" imgW="1076400" imgH="581040"/>
        </mc:Choice>
        <mc:Fallback>
          <p:control name="TextBox1" r:id="rId2" imgW="1076400" imgH="58104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99439" y="3754827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TextBox2" r:id="rId3" imgW="1085760" imgH="581040"/>
        </mc:Choice>
        <mc:Fallback>
          <p:control name="TextBox2" r:id="rId3" imgW="1085760" imgH="581040">
            <p:pic>
              <p:nvPicPr>
                <p:cNvPr id="11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71094" y="3022859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name="TextBox3" r:id="rId4" imgW="1076400" imgH="581040"/>
        </mc:Choice>
        <mc:Fallback>
          <p:control name="TextBox3" r:id="rId4" imgW="1076400" imgH="58104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30612" y="3719667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1" name="TextBox4" r:id="rId5" imgW="1085760" imgH="581040"/>
        </mc:Choice>
        <mc:Fallback>
          <p:control name="TextBox4" r:id="rId5" imgW="1085760" imgH="581040">
            <p:pic>
              <p:nvPicPr>
                <p:cNvPr id="13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16778" y="2965146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2" name="TextBox5" r:id="rId6" imgW="1076400" imgH="581040"/>
        </mc:Choice>
        <mc:Fallback>
          <p:control name="TextBox5" r:id="rId6" imgW="1076400" imgH="581040">
            <p:pic>
              <p:nvPicPr>
                <p:cNvPr id="14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61785" y="3730409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TextBox6" r:id="rId7" imgW="1085760" imgH="581040"/>
        </mc:Choice>
        <mc:Fallback>
          <p:control name="TextBox6" r:id="rId7" imgW="1085760" imgH="581040">
            <p:pic>
              <p:nvPicPr>
                <p:cNvPr id="17" name="TextBox6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62463" y="2983145"/>
                  <a:ext cx="1081994" cy="5810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0844" y="24151"/>
            <a:ext cx="11435396" cy="60108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552672" y="684681"/>
            <a:ext cx="25595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074" name="TextBox1" r:id="rId2" imgW="828720" imgH="609480"/>
        </mc:Choice>
        <mc:Fallback>
          <p:control name="TextBox1" r:id="rId2" imgW="828720" imgH="60948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97715" y="3018747"/>
                  <a:ext cx="827087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5" name="TextBox2" r:id="rId3" imgW="828720" imgH="609480"/>
        </mc:Choice>
        <mc:Fallback>
          <p:control name="TextBox2" r:id="rId3" imgW="828720" imgH="60948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09546" y="848861"/>
                  <a:ext cx="827087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6" name="TextBox3" r:id="rId4" imgW="828720" imgH="609480"/>
        </mc:Choice>
        <mc:Fallback>
          <p:control name="TextBox3" r:id="rId4" imgW="828720" imgH="609480">
            <p:pic>
              <p:nvPicPr>
                <p:cNvPr id="13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05263" y="870631"/>
                  <a:ext cx="827087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7" name="TextBox4" r:id="rId5" imgW="828720" imgH="609480"/>
        </mc:Choice>
        <mc:Fallback>
          <p:control name="TextBox4" r:id="rId5" imgW="828720" imgH="609480">
            <p:pic>
              <p:nvPicPr>
                <p:cNvPr id="14" name="TextBox4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87949" y="1487488"/>
                  <a:ext cx="827087" cy="609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129" y="158937"/>
            <a:ext cx="12078245" cy="648006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149" name="TextBox6" r:id="rId2" imgW="581040" imgH="523800"/>
        </mc:Choice>
        <mc:Fallback>
          <p:control name="TextBox6" r:id="rId2" imgW="581040" imgH="523800">
            <p:pic>
              <p:nvPicPr>
                <p:cNvPr id="13" name="TextBox6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68169" y="1414800"/>
                  <a:ext cx="581025" cy="52228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8107" y="958508"/>
            <a:ext cx="9455785" cy="55352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1054" y="1268535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11"/>
          <p:cNvPicPr>
            <a:picLocks noChangeAspect="1"/>
          </p:cNvPicPr>
          <p:nvPr/>
        </p:nvPicPr>
        <p:blipFill rotWithShape="1">
          <a:blip r:embed="rId3"/>
          <a:srcRect l="15429" t="12449" r="68839" b="65607"/>
          <a:stretch/>
        </p:blipFill>
        <p:spPr>
          <a:xfrm>
            <a:off x="2854128" y="1669526"/>
            <a:ext cx="1487607" cy="12146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62859" y="1161247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12"/>
          <p:cNvPicPr>
            <a:picLocks noChangeAspect="1"/>
          </p:cNvPicPr>
          <p:nvPr/>
        </p:nvPicPr>
        <p:blipFill rotWithShape="1">
          <a:blip r:embed="rId3"/>
          <a:srcRect l="41986" t="8751" r="42282" b="69305"/>
          <a:stretch/>
        </p:blipFill>
        <p:spPr>
          <a:xfrm>
            <a:off x="5349796" y="1580368"/>
            <a:ext cx="1487607" cy="121465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96541" y="2569547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06199" y="4993880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35904" y="5330768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43982" y="3369983"/>
            <a:ext cx="1514144" cy="1527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13"/>
          <p:cNvPicPr>
            <a:picLocks noChangeAspect="1"/>
          </p:cNvPicPr>
          <p:nvPr/>
        </p:nvPicPr>
        <p:blipFill rotWithShape="1">
          <a:blip r:embed="rId3"/>
          <a:srcRect l="59594" t="32914" r="24674" b="45142"/>
          <a:stretch/>
        </p:blipFill>
        <p:spPr>
          <a:xfrm>
            <a:off x="6819749" y="2918948"/>
            <a:ext cx="1487607" cy="1214651"/>
          </a:xfrm>
          <a:prstGeom prst="rect">
            <a:avLst/>
          </a:prstGeom>
        </p:spPr>
      </p:pic>
      <p:pic>
        <p:nvPicPr>
          <p:cNvPr id="27" name="14"/>
          <p:cNvPicPr>
            <a:picLocks noChangeAspect="1"/>
          </p:cNvPicPr>
          <p:nvPr/>
        </p:nvPicPr>
        <p:blipFill rotWithShape="1">
          <a:blip r:embed="rId3"/>
          <a:srcRect l="51223" t="74090" r="33045" b="3966"/>
          <a:stretch/>
        </p:blipFill>
        <p:spPr>
          <a:xfrm>
            <a:off x="6095024" y="4972044"/>
            <a:ext cx="1487607" cy="1214651"/>
          </a:xfrm>
          <a:prstGeom prst="rect">
            <a:avLst/>
          </a:prstGeom>
        </p:spPr>
      </p:pic>
      <p:pic>
        <p:nvPicPr>
          <p:cNvPr id="28" name="15"/>
          <p:cNvPicPr>
            <a:picLocks noChangeAspect="1"/>
          </p:cNvPicPr>
          <p:nvPr/>
        </p:nvPicPr>
        <p:blipFill rotWithShape="1">
          <a:blip r:embed="rId3"/>
          <a:srcRect l="21491" t="79021" r="62777" b="-965"/>
          <a:stretch/>
        </p:blipFill>
        <p:spPr>
          <a:xfrm>
            <a:off x="3420473" y="5330768"/>
            <a:ext cx="1487607" cy="1214651"/>
          </a:xfrm>
          <a:prstGeom prst="rect">
            <a:avLst/>
          </a:prstGeom>
        </p:spPr>
      </p:pic>
      <p:pic>
        <p:nvPicPr>
          <p:cNvPr id="29" name="16"/>
          <p:cNvPicPr>
            <a:picLocks noChangeAspect="1"/>
          </p:cNvPicPr>
          <p:nvPr/>
        </p:nvPicPr>
        <p:blipFill rotWithShape="1">
          <a:blip r:embed="rId3"/>
          <a:srcRect l="8213" t="44995" r="76055" b="33061"/>
          <a:stretch/>
        </p:blipFill>
        <p:spPr>
          <a:xfrm>
            <a:off x="2110324" y="3489454"/>
            <a:ext cx="1487607" cy="121465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169578" y="1919876"/>
            <a:ext cx="457200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 rot="1000193">
            <a:off x="7625258" y="3388290"/>
            <a:ext cx="457200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92229" y="3778922"/>
            <a:ext cx="457200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33" name="Rounded Rectangle 32"/>
          <p:cNvSpPr/>
          <p:nvPr/>
        </p:nvSpPr>
        <p:spPr>
          <a:xfrm rot="20914388">
            <a:off x="6895445" y="5326640"/>
            <a:ext cx="457200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0463" y="5631722"/>
            <a:ext cx="457200" cy="497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8460" y="35178"/>
            <a:ext cx="6809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</a:t>
            </a:r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Truyền điện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905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4.16667E-7 0.00024 C -0.0043 0.00371 -0.00859 0.00695 -0.01263 0.01112 C -0.0155 0.01389 -0.01784 0.0176 -0.02057 0.01991 C -0.02474 0.02338 -0.02878 0.02616 -0.03307 0.02848 C -0.03503 0.02987 -0.03724 0.02987 -0.03932 0.03149 C -0.06654 0.05116 -0.03789 0.03311 -0.05339 0.04283 C -0.05508 0.04584 -0.0569 0.04815 -0.0582 0.05162 C -0.05951 0.0551 -0.0599 0.05973 -0.06133 0.0632 C -0.0625 0.06598 -0.06445 0.06644 -0.06602 0.06899 C -0.07044 0.07547 -0.07188 0.08056 -0.07539 0.08889 C -0.07734 0.09862 -0.07708 0.09931 -0.08008 0.10903 C -0.08112 0.11204 -0.08242 0.11459 -0.0832 0.11783 C -0.08464 0.12338 -0.08451 0.1301 -0.08633 0.13496 C -0.0875 0.13797 -0.0888 0.14074 -0.08945 0.14375 C -0.09102 0.14908 -0.09167 0.15533 -0.09271 0.16112 C -0.09323 0.16389 -0.09401 0.16644 -0.09427 0.16968 C -0.09492 0.17547 -0.09531 0.18125 -0.09583 0.18704 C -0.09635 0.19167 -0.09714 0.19653 -0.09753 0.20116 C -0.09805 0.21065 -0.09818 0.22061 -0.09896 0.2301 C -0.09935 0.2338 -0.09987 0.23797 -0.10065 0.24167 C -0.10104 0.24445 -0.10195 0.24723 -0.10208 0.25024 C -0.10234 0.25301 -0.10208 0.25602 -0.10208 0.25903 L -0.10208 0.25949 L -0.10352 0.25903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129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4.16667E-7 0.00023 C -0.0043 0.00371 -0.00859 0.00695 -0.01263 0.01111 C -0.0155 0.01389 -0.01784 0.01759 -0.02057 0.01991 C -0.02474 0.02338 -0.02878 0.02616 -0.03307 0.02847 C -0.03503 0.02986 -0.03724 0.02986 -0.03932 0.03148 C -0.06654 0.05116 -0.03789 0.0331 -0.05339 0.04283 C -0.05508 0.04583 -0.0569 0.04815 -0.0582 0.05162 C -0.05951 0.05509 -0.0599 0.05972 -0.06133 0.0632 C -0.0625 0.06597 -0.06445 0.06644 -0.06602 0.06898 C -0.07044 0.07546 -0.07188 0.08056 -0.07539 0.08889 C -0.07734 0.09861 -0.07708 0.09931 -0.08008 0.10903 C -0.08112 0.11204 -0.08242 0.11458 -0.0832 0.11783 C -0.08464 0.12338 -0.08451 0.13009 -0.08633 0.13496 C -0.0875 0.13796 -0.0888 0.14074 -0.08945 0.14375 C -0.09102 0.14908 -0.09167 0.15533 -0.09271 0.16111 C -0.09323 0.16389 -0.09401 0.16644 -0.09427 0.16968 C -0.09492 0.17546 -0.09531 0.18125 -0.09583 0.18704 C -0.09635 0.19167 -0.09714 0.19653 -0.09753 0.20116 C -0.09805 0.21065 -0.09818 0.2206 -0.09896 0.23009 C -0.09935 0.2338 -0.09987 0.23796 -0.10065 0.24167 C -0.10104 0.24445 -0.10195 0.24722 -0.10208 0.25023 C -0.10234 0.25301 -0.10208 0.25602 -0.10208 0.25903 L -0.10208 0.25949 L -0.10352 0.25903 " pathEditMode="relative" rAng="0" ptsTypes="AAAAAAAAAAAAAAAAAAAAAAA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xit" presetSubtype="0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9414 0.044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1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9388 0.032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14115 -0.26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33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3907 -0.2648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7734 -0.315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1578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7734 -0.3171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9883 -0.0143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71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19454 -0.012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672" y="676656"/>
            <a:ext cx="1004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(qua 10).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688" y="2560320"/>
            <a:ext cx="9227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Phép</a:t>
            </a:r>
            <a:r>
              <a:rPr lang="en-US" sz="4400" dirty="0" smtClean="0"/>
              <a:t> </a:t>
            </a:r>
            <a:r>
              <a:rPr lang="en-US" sz="4400" dirty="0" err="1" smtClean="0"/>
              <a:t>tính</a:t>
            </a:r>
            <a:r>
              <a:rPr lang="en-US" sz="4400" dirty="0" smtClean="0"/>
              <a:t> </a:t>
            </a:r>
            <a:r>
              <a:rPr lang="en-US" sz="4400" dirty="0" err="1" smtClean="0"/>
              <a:t>đó</a:t>
            </a:r>
            <a:r>
              <a:rPr lang="en-US" sz="4400" dirty="0" smtClean="0"/>
              <a:t> </a:t>
            </a:r>
            <a:r>
              <a:rPr lang="en-US" sz="4400" dirty="0" err="1" smtClean="0"/>
              <a:t>là</a:t>
            </a:r>
            <a:r>
              <a:rPr lang="en-US" sz="4400" dirty="0" smtClean="0"/>
              <a:t>: 12 – 6 = 6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        14 – 7 = 7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        16 – 8 = 8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                   18 – 9 = 9</a:t>
            </a:r>
            <a:endParaRPr lang="en-US" sz="4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62272" y="1876985"/>
            <a:ext cx="2926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12" y="1654764"/>
            <a:ext cx="941295" cy="8432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3236" y="327559"/>
            <a:ext cx="4733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</a:rPr>
              <a:t>Yêu cầu cần đạt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0" y="3308898"/>
            <a:ext cx="971766" cy="870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0270" y="3308898"/>
            <a:ext cx="87984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mtClean="0">
                <a:solidFill>
                  <a:srgbClr val="00B050"/>
                </a:solidFill>
                <a:latin typeface="HP001 4 hàng" panose="020B0603050302020204" pitchFamily="34" charset="0"/>
              </a:rPr>
              <a:t>-</a:t>
            </a:r>
            <a:r>
              <a:rPr lang="vi-VN" sz="3600" b="1" smtClean="0">
                <a:solidFill>
                  <a:srgbClr val="00B050"/>
                </a:solidFill>
                <a:latin typeface="HP001 4 hàng" panose="020B0603050302020204" pitchFamily="34" charset="0"/>
              </a:rPr>
              <a:t>Biết </a:t>
            </a:r>
            <a:r>
              <a:rPr lang="vi-VN" sz="3600" b="1">
                <a:solidFill>
                  <a:srgbClr val="00B050"/>
                </a:solidFill>
                <a:latin typeface="HP001 4 hàng" panose="020B0603050302020204" pitchFamily="34" charset="0"/>
              </a:rPr>
              <a:t>cách tìm kết quả phép trừ dựa vào bảng trừ (qua 10) trong phạm vi 20. </a:t>
            </a:r>
            <a:endParaRPr lang="en-US" b="1">
              <a:solidFill>
                <a:srgbClr val="00B050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0270" y="1224775"/>
            <a:ext cx="86509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smtClean="0"/>
          </a:p>
          <a:p>
            <a:r>
              <a:rPr lang="vi-VN" sz="3600" b="1" smtClean="0">
                <a:solidFill>
                  <a:srgbClr val="00B050"/>
                </a:solidFill>
              </a:rPr>
              <a:t> </a:t>
            </a:r>
            <a:r>
              <a:rPr lang="en-US" sz="3600" b="1" smtClean="0">
                <a:solidFill>
                  <a:srgbClr val="00B050"/>
                </a:solidFill>
              </a:rPr>
              <a:t>-</a:t>
            </a:r>
            <a:r>
              <a:rPr lang="vi-VN" sz="3600" b="1" smtClean="0">
                <a:solidFill>
                  <a:srgbClr val="00B050"/>
                </a:solidFill>
                <a:latin typeface="HP001 4 hàng" panose="020B0603050302020204" pitchFamily="34" charset="0"/>
              </a:rPr>
              <a:t>Thực hiện được các phép trừ 11, 12,</a:t>
            </a:r>
            <a:r>
              <a:rPr lang="en-US" sz="3600" b="1" smtClean="0">
                <a:solidFill>
                  <a:srgbClr val="00B050"/>
                </a:solidFill>
                <a:latin typeface="HP001 4 hàng" panose="020B0603050302020204" pitchFamily="34" charset="0"/>
              </a:rPr>
              <a:t> 13, 13, 15,16,17,</a:t>
            </a:r>
            <a:r>
              <a:rPr lang="vi-VN" sz="3600" b="1" smtClean="0">
                <a:solidFill>
                  <a:srgbClr val="00B050"/>
                </a:solidFill>
                <a:latin typeface="HP001 4 hàng" panose="020B0603050302020204" pitchFamily="34" charset="0"/>
              </a:rPr>
              <a:t>18 trừ đi một số. </a:t>
            </a:r>
            <a:endParaRPr lang="en-US" sz="3600" b="1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6358" y="4303455"/>
            <a:ext cx="63873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9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</a:t>
            </a:r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99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tạm</a:t>
            </a:r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199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biệt</a:t>
            </a:r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199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con!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13 - 3 - 5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B.5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  <a:sym typeface="+mn-ea"/>
              </a:rPr>
              <a:t>15 - 8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  <a:latin typeface="Calibri" panose="020F0502020204030204"/>
              </a:rPr>
              <a:t>A.7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D.8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9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8129"/>
          <a:stretch/>
        </p:blipFill>
        <p:spPr>
          <a:xfrm>
            <a:off x="1261872" y="3111500"/>
            <a:ext cx="9656064" cy="311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1875" y="3505145"/>
            <a:ext cx="923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4000" b="1" dirty="0" smtClean="0">
                <a:latin typeface="HP001 4 hàng" panose="020B0603050302020204" pitchFamily="34" charset="0"/>
              </a:rPr>
              <a:t> 19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4000" b="1" dirty="0" smtClean="0">
                <a:latin typeface="HP001 4 hàng" panose="020B0603050302020204" pitchFamily="34" charset="0"/>
              </a:rPr>
              <a:t> 10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</a:rPr>
              <a:t> 2021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328" y="4411097"/>
            <a:ext cx="157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Toán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277" y="5285808"/>
            <a:ext cx="703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4 hàng" panose="020B0603050302020204" pitchFamily="34" charset="0"/>
              </a:rPr>
              <a:t>Bảng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trừ</a:t>
            </a:r>
            <a:r>
              <a:rPr lang="en-US" sz="4000" b="1" dirty="0" smtClean="0">
                <a:latin typeface="HP001 4 hàng" panose="020B0603050302020204" pitchFamily="34" charset="0"/>
              </a:rPr>
              <a:t> (qua </a:t>
            </a:r>
            <a:r>
              <a:rPr lang="en-US" sz="4000" b="1" smtClean="0">
                <a:latin typeface="HP001 4 hàng" panose="020B0603050302020204" pitchFamily="34" charset="0"/>
              </a:rPr>
              <a:t>10) (Tiết 1)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4694" y="1139190"/>
            <a:ext cx="11290639" cy="4810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631" y="274640"/>
            <a:ext cx="2178609" cy="2993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34400" y="1524000"/>
            <a:ext cx="1291771" cy="113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6" name="TextBox4" r:id="rId2" imgW="533520" imgH="552600"/>
        </mc:Choice>
        <mc:Fallback>
          <p:control name="TextBox4" r:id="rId2" imgW="533520" imgH="552600">
            <p:pic>
              <p:nvPicPr>
                <p:cNvPr id="10" name="TextBox4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39311" y="3338960"/>
                  <a:ext cx="536575" cy="550862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216</Words>
  <Application>Microsoft Office PowerPoint</Application>
  <PresentationFormat>Widescreen</PresentationFormat>
  <Paragraphs>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宋体</vt:lpstr>
      <vt:lpstr>Arial</vt:lpstr>
      <vt:lpstr>Calibri</vt:lpstr>
      <vt:lpstr>Calibri Light</vt:lpstr>
      <vt:lpstr>HP001 4 hàng</vt:lpstr>
      <vt:lpstr>ITC Avant Garde Std Bk</vt:lpstr>
      <vt:lpstr>Times New Roman</vt:lpstr>
      <vt:lpstr>字魂17号-萌趣果冻体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DELLL</cp:lastModifiedBy>
  <cp:revision>25</cp:revision>
  <dcterms:created xsi:type="dcterms:W3CDTF">2021-05-12T04:39:00Z</dcterms:created>
  <dcterms:modified xsi:type="dcterms:W3CDTF">2021-10-19T09:31:10Z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