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8"/>
  </p:notesMasterIdLst>
  <p:sldIdLst>
    <p:sldId id="287" r:id="rId2"/>
    <p:sldId id="329" r:id="rId3"/>
    <p:sldId id="331" r:id="rId4"/>
    <p:sldId id="332" r:id="rId5"/>
    <p:sldId id="343" r:id="rId6"/>
    <p:sldId id="318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0000FF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0000FF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0000FF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0000FF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0000FF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0000FF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0000FF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0000FF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0000FF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3300"/>
    <a:srgbClr val="C9E728"/>
    <a:srgbClr val="FFFFFF"/>
    <a:srgbClr val="FFFF00"/>
    <a:srgbClr val="990099"/>
    <a:srgbClr val="99003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323" autoAdjust="0"/>
  </p:normalViewPr>
  <p:slideViewPr>
    <p:cSldViewPr>
      <p:cViewPr varScale="1">
        <p:scale>
          <a:sx n="63" d="100"/>
          <a:sy n="63" d="100"/>
        </p:scale>
        <p:origin x="-136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62B0928-A181-4A40-8819-67F26711D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820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/>
            <a:fld id="{8EA9FA63-A488-4DF2-A0A8-927CE67AF589}" type="slidenum">
              <a:rPr lang="en-US" sz="1200" smtClean="0">
                <a:solidFill>
                  <a:schemeClr val="tx1"/>
                </a:solidFill>
              </a:rPr>
              <a:pPr eaLnBrk="1" hangingPunct="1"/>
              <a:t>1</a:t>
            </a:fld>
            <a:endParaRPr 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/>
            <a:fld id="{3F0AD249-74E2-4D8E-8836-81B5C2F1EC35}" type="slidenum">
              <a:rPr lang="en-US" sz="1200" smtClean="0">
                <a:solidFill>
                  <a:schemeClr val="tx1"/>
                </a:solidFill>
              </a:rPr>
              <a:pPr eaLnBrk="1" hangingPunct="1"/>
              <a:t>6</a:t>
            </a:fld>
            <a:endParaRPr 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/>
            <a:fld id="{3F0AD249-74E2-4D8E-8836-81B5C2F1EC35}" type="slidenum">
              <a:rPr lang="en-US" sz="1200" smtClean="0">
                <a:solidFill>
                  <a:schemeClr val="tx1"/>
                </a:solidFill>
              </a:rPr>
              <a:pPr eaLnBrk="1" hangingPunct="1"/>
              <a:t>7</a:t>
            </a:fld>
            <a:endParaRPr 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/>
            <a:fld id="{3F0AD249-74E2-4D8E-8836-81B5C2F1EC35}" type="slidenum">
              <a:rPr lang="en-US" sz="1200" smtClean="0">
                <a:solidFill>
                  <a:schemeClr val="tx1"/>
                </a:solidFill>
              </a:rPr>
              <a:pPr eaLnBrk="1" hangingPunct="1"/>
              <a:t>8</a:t>
            </a:fld>
            <a:endParaRPr lang="en-US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Ntimes new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times new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times new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times new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times new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9pPr>
          </a:lstStyle>
          <a:p>
            <a:pPr eaLnBrk="1" hangingPunct="1"/>
            <a:fld id="{0E695651-729E-4C72-A0FA-76298045989C}" type="slidenum">
              <a:rPr lang="en-US" smtClean="0">
                <a:latin typeface="Arial" charset="0"/>
              </a:rPr>
              <a:pPr eaLnBrk="1" hangingPunct="1"/>
              <a:t>15</a:t>
            </a:fld>
            <a:endParaRPr lang="en-US" smtClean="0">
              <a:latin typeface="Arial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D4503-3542-4924-A10B-0D1D42830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16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94910-55BB-443A-A59B-1F4106408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E56F5-976D-4E46-8A72-76ABC9B18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61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80E9E-B146-4113-B384-DC1444705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2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D1F86-C4B0-4B59-924E-AB468FC8B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20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380C6-6832-40EB-95E9-2DCD0BB18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3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F3EAC-30F9-46B4-81AB-9EB3B7218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1594C-7632-4A50-ABA1-0E052C7A8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8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E33D9-D0ED-40E2-ABBE-15A08854C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09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94A65-32C6-4EAB-A488-8CD734229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2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86DAE-9E02-48F7-9C78-21FDF0CB7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82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203B-939C-4D42-A957-B14D18111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65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4566533-860A-4CAD-A20E-9AFF00A27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slide" Target="slide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gif"/><Relationship Id="rId12" Type="http://schemas.openxmlformats.org/officeDocument/2006/relationships/image" Target="../media/image30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B_hanh\POINT_3,4\Yen\BHCa%20vang.WAV" TargetMode="External"/><Relationship Id="rId6" Type="http://schemas.openxmlformats.org/officeDocument/2006/relationships/image" Target="../media/image24.gif"/><Relationship Id="rId11" Type="http://schemas.openxmlformats.org/officeDocument/2006/relationships/image" Target="../media/image29.gif"/><Relationship Id="rId5" Type="http://schemas.openxmlformats.org/officeDocument/2006/relationships/image" Target="../media/image23.gif"/><Relationship Id="rId10" Type="http://schemas.openxmlformats.org/officeDocument/2006/relationships/image" Target="../media/image28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jpeg"/><Relationship Id="rId18" Type="http://schemas.microsoft.com/office/2007/relationships/hdphoto" Target="../media/hdphoto8.wdp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12" Type="http://schemas.microsoft.com/office/2007/relationships/hdphoto" Target="../media/hdphoto5.wdp"/><Relationship Id="rId1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5" Type="http://schemas.openxmlformats.org/officeDocument/2006/relationships/image" Target="../media/image13.jpeg"/><Relationship Id="rId10" Type="http://schemas.microsoft.com/office/2007/relationships/hdphoto" Target="../media/hdphoto4.wdp"/><Relationship Id="rId19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openxmlformats.org/officeDocument/2006/relationships/image" Target="../media/image10.jpe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7.jpe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rtr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1"/>
            <a:ext cx="9144000" cy="683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723900" y="1033463"/>
            <a:ext cx="8132763" cy="541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1332"/>
              </a:avLst>
            </a:prstTxWarp>
          </a:bodyPr>
          <a:lstStyle/>
          <a:p>
            <a:pPr algn="ctr"/>
            <a:r>
              <a:rPr lang="en-US" sz="3200" b="1" kern="10" spc="-320" dirty="0" smtClean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ĐÓN CÁC THẦY CÔ GIÁO</a:t>
            </a:r>
            <a:r>
              <a:rPr lang="en-US" sz="3200" kern="10" spc="-320" dirty="0" smtClean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endParaRPr lang="en-US" sz="3200" kern="10" spc="-320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  <a:latin typeface=".VnBahamasBH"/>
            </a:endParaRPr>
          </a:p>
        </p:txBody>
      </p:sp>
      <p:sp>
        <p:nvSpPr>
          <p:cNvPr id="38918" name="WordArt 6"/>
          <p:cNvSpPr>
            <a:spLocks noChangeArrowheads="1" noChangeShapeType="1" noTextEdit="1"/>
          </p:cNvSpPr>
          <p:nvPr/>
        </p:nvSpPr>
        <p:spPr bwMode="auto">
          <a:xfrm>
            <a:off x="914400" y="3429000"/>
            <a:ext cx="8021638" cy="765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/>
              </a:rPr>
              <a:t>VÒ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/>
              </a:rPr>
              <a:t>dù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/>
              </a:rPr>
              <a:t>giê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/>
              </a:rPr>
              <a:t>líp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/>
              </a:rPr>
              <a:t> 4G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UniverseH"/>
            </a:endParaRPr>
          </a:p>
        </p:txBody>
      </p:sp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762000" y="4191000"/>
            <a:ext cx="7772400" cy="1905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fani Heavy"/>
              </a:rPr>
              <a:t>M«n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fani Heavy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fani Heavy"/>
              </a:rPr>
              <a:t>Khoa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fani Heavy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fani Heavy"/>
              </a:rPr>
              <a:t>häc</a:t>
            </a:r>
            <a:endParaRPr lang="en-US" sz="3600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latin typeface=".VnTifani Heavy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3048000" y="6026150"/>
            <a:ext cx="624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Times New Roman" pitchFamily="18" charset="0"/>
              </a:rPr>
              <a:t>GV: </a:t>
            </a:r>
            <a:r>
              <a:rPr lang="en-US" sz="3600" b="1" dirty="0" err="1" smtClean="0">
                <a:latin typeface="Times New Roman" pitchFamily="18" charset="0"/>
              </a:rPr>
              <a:t>Ngô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Thị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Vân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Linh</a:t>
            </a:r>
            <a:endParaRPr lang="en-US" b="1" dirty="0"/>
          </a:p>
        </p:txBody>
      </p:sp>
      <p:pic>
        <p:nvPicPr>
          <p:cNvPr id="3079" name="Picture 12" descr="1 (1820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675" y="5378450"/>
            <a:ext cx="15271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3" descr="Floral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2163" y="1524000"/>
            <a:ext cx="1752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7145" y="15240"/>
            <a:ext cx="9134475" cy="6858000"/>
            <a:chOff x="1524000" y="1828800"/>
            <a:chExt cx="10703560" cy="7467600"/>
          </a:xfrm>
        </p:grpSpPr>
        <p:pic>
          <p:nvPicPr>
            <p:cNvPr id="2" name="Picture 5" descr="Khung (164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828800"/>
              <a:ext cx="10703560" cy="746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 bwMode="auto">
            <a:xfrm>
              <a:off x="2352674" y="2466975"/>
              <a:ext cx="9077325" cy="6096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blipFill>
                  <a:blip r:embed="rId3"/>
                  <a:tile tx="0" ty="0" sx="100000" sy="100000" flip="none" algn="tl"/>
                </a:blipFill>
                <a:effectLst/>
                <a:latin typeface="Arial" charset="0"/>
              </a:endParaRPr>
            </a:p>
          </p:txBody>
        </p:sp>
      </p:grp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61094" y="649665"/>
            <a:ext cx="73929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 NHÂN CHỦ YẾU GÂY BỆNH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LÂY QUA ĐƯỜNG TIÊU HÓA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76399" y="1959709"/>
            <a:ext cx="65776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1051560" y="2202180"/>
            <a:ext cx="457200" cy="320040"/>
          </a:xfrm>
          <a:prstGeom prst="rightArrow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1051560" y="3080462"/>
            <a:ext cx="457200" cy="320040"/>
          </a:xfrm>
          <a:prstGeom prst="rightArrow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645919" y="2917316"/>
            <a:ext cx="65776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kém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7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 animBg="1"/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66" r="16000"/>
          <a:stretch/>
        </p:blipFill>
        <p:spPr>
          <a:xfrm rot="5400000">
            <a:off x="1478280" y="-1021080"/>
            <a:ext cx="6172200" cy="8793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9E728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2784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7145" y="15240"/>
            <a:ext cx="9134475" cy="6858000"/>
            <a:chOff x="1524000" y="1828800"/>
            <a:chExt cx="10703560" cy="7467600"/>
          </a:xfrm>
        </p:grpSpPr>
        <p:pic>
          <p:nvPicPr>
            <p:cNvPr id="2" name="Picture 5" descr="Khung (164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828800"/>
              <a:ext cx="10703560" cy="746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 bwMode="auto">
            <a:xfrm>
              <a:off x="2352674" y="2466975"/>
              <a:ext cx="9077325" cy="6096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blipFill>
                  <a:blip r:embed="rId3"/>
                  <a:tile tx="0" ty="0" sx="100000" sy="100000" flip="none" algn="tl"/>
                </a:blipFill>
                <a:effectLst/>
                <a:latin typeface="Arial" charset="0"/>
              </a:endParaRPr>
            </a:p>
          </p:txBody>
        </p:sp>
      </p:grp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61094" y="649665"/>
            <a:ext cx="7392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CÁCH BẢO QUẢN THỨC ĂN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0878" y="1255663"/>
            <a:ext cx="2133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2666999" y="1418809"/>
            <a:ext cx="457200" cy="320040"/>
          </a:xfrm>
          <a:prstGeom prst="rightArrow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2606039" y="2029599"/>
            <a:ext cx="457200" cy="320040"/>
          </a:xfrm>
          <a:prstGeom prst="rightArrow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200398" y="1810434"/>
            <a:ext cx="22402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Ướp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139438" y="2450188"/>
            <a:ext cx="2133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Ướp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mặn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2575559" y="2613334"/>
            <a:ext cx="457200" cy="320040"/>
          </a:xfrm>
          <a:prstGeom prst="rightArrow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2590799" y="3315564"/>
            <a:ext cx="457200" cy="320040"/>
          </a:xfrm>
          <a:prstGeom prst="rightArrow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185158" y="3111639"/>
            <a:ext cx="22402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2590799" y="4026039"/>
            <a:ext cx="457200" cy="320040"/>
          </a:xfrm>
          <a:prstGeom prst="rightArrow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185158" y="3822114"/>
            <a:ext cx="32156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124198" y="4461868"/>
            <a:ext cx="30480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khói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2560319" y="4625014"/>
            <a:ext cx="457200" cy="320040"/>
          </a:xfrm>
          <a:prstGeom prst="rightArrow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2575559" y="5312004"/>
            <a:ext cx="457200" cy="320040"/>
          </a:xfrm>
          <a:prstGeom prst="rightArrow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169918" y="5123319"/>
            <a:ext cx="47548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2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 animBg="1"/>
      <p:bldP spid="18" grpId="0" animBg="1"/>
      <p:bldP spid="19" grpId="0"/>
      <p:bldP spid="10" grpId="0"/>
      <p:bldP spid="11" grpId="0" animBg="1"/>
      <p:bldP spid="12" grpId="0" animBg="1"/>
      <p:bldP spid="13" grpId="0"/>
      <p:bldP spid="14" grpId="0" animBg="1"/>
      <p:bldP spid="15" grpId="0"/>
      <p:bldP spid="16" grpId="0"/>
      <p:bldP spid="17" grpId="0" animBg="1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7145" y="15240"/>
            <a:ext cx="9134475" cy="6858000"/>
            <a:chOff x="1524000" y="1828800"/>
            <a:chExt cx="10703560" cy="7467600"/>
          </a:xfrm>
        </p:grpSpPr>
        <p:pic>
          <p:nvPicPr>
            <p:cNvPr id="2" name="Picture 5" descr="Khung (164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828800"/>
              <a:ext cx="10703560" cy="746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 bwMode="auto">
            <a:xfrm>
              <a:off x="2352674" y="2466975"/>
              <a:ext cx="9077325" cy="6096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blipFill>
                  <a:blip r:embed="rId3"/>
                  <a:tile tx="0" ty="0" sx="100000" sy="100000" flip="none" algn="tl"/>
                </a:blipFill>
                <a:effectLst/>
                <a:latin typeface="Arial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33249" y="2520910"/>
            <a:ext cx="7077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CHIA SẺ THÔNG TIN</a:t>
            </a:r>
            <a:endParaRPr lang="en-US" sz="5400" b="1" cap="none" spc="50" dirty="0">
              <a:ln w="11430"/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14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7145" y="15240"/>
            <a:ext cx="9134475" cy="6858000"/>
            <a:chOff x="1524000" y="1828800"/>
            <a:chExt cx="10703560" cy="7467600"/>
          </a:xfrm>
        </p:grpSpPr>
        <p:pic>
          <p:nvPicPr>
            <p:cNvPr id="2" name="Picture 5" descr="Khung (164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828800"/>
              <a:ext cx="10703560" cy="746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 bwMode="auto">
            <a:xfrm>
              <a:off x="2352674" y="2466975"/>
              <a:ext cx="9077325" cy="6096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blipFill>
                  <a:blip r:embed="rId3"/>
                  <a:tile tx="0" ty="0" sx="100000" sy="100000" flip="none" algn="tl"/>
                </a:blipFill>
                <a:effectLst/>
                <a:latin typeface="Arial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734806" y="1143000"/>
            <a:ext cx="36744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TRÒ CHƠI</a:t>
            </a:r>
            <a:endParaRPr lang="en-US" sz="5400" b="1" cap="none" spc="50" dirty="0">
              <a:ln w="11430"/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8690" y="2523339"/>
            <a:ext cx="77466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Tư</a:t>
            </a:r>
            <a:r>
              <a:rPr lang="en-US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vấn</a:t>
            </a:r>
            <a:r>
              <a:rPr lang="en-US" sz="5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cách</a:t>
            </a:r>
            <a:r>
              <a:rPr lang="en-US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bảo</a:t>
            </a:r>
            <a:r>
              <a:rPr lang="en-US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quản</a:t>
            </a:r>
            <a:r>
              <a:rPr lang="en-US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thực</a:t>
            </a:r>
            <a:r>
              <a:rPr lang="en-US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phẩm</a:t>
            </a:r>
            <a:endParaRPr lang="en-US" sz="5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359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3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716338"/>
            <a:ext cx="2667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38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416425"/>
            <a:ext cx="2667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37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867150"/>
            <a:ext cx="22669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37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076700"/>
            <a:ext cx="2667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37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624263"/>
            <a:ext cx="2286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37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458788"/>
            <a:ext cx="2667001" cy="33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376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695700"/>
            <a:ext cx="2667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377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810000"/>
            <a:ext cx="1066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378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25"/>
            <a:ext cx="22669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379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3076575"/>
            <a:ext cx="242887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WordArt 12"/>
          <p:cNvSpPr>
            <a:spLocks noChangeArrowheads="1" noChangeShapeType="1" noTextEdit="1"/>
          </p:cNvSpPr>
          <p:nvPr/>
        </p:nvSpPr>
        <p:spPr bwMode="auto">
          <a:xfrm>
            <a:off x="762317" y="1902142"/>
            <a:ext cx="7802563" cy="1681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>
                    <a:alpha val="58038"/>
                  </a:srgbClr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Chân thành cảm ơn các thầy cô và các em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>
                  <a:alpha val="58038"/>
                </a:srgbClr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2479" name="BHCa va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2905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5" fill="hold"/>
                                        <p:tgtEl>
                                          <p:spTgt spid="624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47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7145" y="15240"/>
            <a:ext cx="9134475" cy="6858000"/>
            <a:chOff x="1524000" y="1828800"/>
            <a:chExt cx="10703560" cy="7467600"/>
          </a:xfrm>
        </p:grpSpPr>
        <p:pic>
          <p:nvPicPr>
            <p:cNvPr id="2" name="Picture 5" descr="Khung (164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828800"/>
              <a:ext cx="10703560" cy="746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 bwMode="auto">
            <a:xfrm>
              <a:off x="2352674" y="2466975"/>
              <a:ext cx="9077325" cy="6096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blipFill>
                  <a:blip r:embed="rId3"/>
                  <a:tile tx="0" ty="0" sx="100000" sy="100000" flip="none" algn="tl"/>
                </a:blipFill>
                <a:effectLst/>
                <a:latin typeface="Arial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773009" y="681335"/>
            <a:ext cx="55980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Xử</a:t>
            </a:r>
            <a:r>
              <a:rPr lang="en-US" sz="5400" b="1" spc="50" dirty="0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lí</a:t>
            </a:r>
            <a:r>
              <a:rPr lang="en-US" sz="5400" b="1" spc="50" dirty="0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tình</a:t>
            </a:r>
            <a:r>
              <a:rPr lang="en-US" sz="5400" b="1" spc="50" dirty="0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huống</a:t>
            </a:r>
            <a:endParaRPr lang="en-US" sz="5400" b="1" cap="none" spc="50" dirty="0">
              <a:ln w="11430"/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6774" y="1643884"/>
            <a:ext cx="7746636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</a:t>
            </a:r>
            <a:r>
              <a:rPr lang="en-US" sz="3600" b="1" spc="50" dirty="0" err="1" smtClean="0">
                <a:ln w="11430"/>
              </a:rPr>
              <a:t>Nhà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Lan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mua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rất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nhiều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trái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cây</a:t>
            </a:r>
            <a:r>
              <a:rPr lang="en-US" sz="3600" b="1" spc="50" dirty="0" smtClean="0">
                <a:ln w="11430"/>
              </a:rPr>
              <a:t>, </a:t>
            </a:r>
            <a:r>
              <a:rPr lang="en-US" sz="3600" b="1" spc="50" dirty="0" err="1" smtClean="0">
                <a:ln w="11430"/>
              </a:rPr>
              <a:t>rau</a:t>
            </a:r>
            <a:r>
              <a:rPr lang="en-US" sz="3600" b="1" spc="50" dirty="0" smtClean="0">
                <a:ln w="11430"/>
              </a:rPr>
              <a:t>, </a:t>
            </a:r>
            <a:r>
              <a:rPr lang="en-US" sz="3600" b="1" spc="50" dirty="0" err="1" smtClean="0">
                <a:ln w="11430"/>
              </a:rPr>
              <a:t>thịt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tươi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ngon</a:t>
            </a:r>
            <a:r>
              <a:rPr lang="en-US" sz="3600" b="1" spc="50" dirty="0" smtClean="0">
                <a:ln w="11430"/>
              </a:rPr>
              <a:t>. </a:t>
            </a:r>
            <a:r>
              <a:rPr lang="en-US" sz="3600" b="1" spc="50" dirty="0" err="1" smtClean="0">
                <a:ln w="11430"/>
              </a:rPr>
              <a:t>Trong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thời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gian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nghỉ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Tết</a:t>
            </a:r>
            <a:r>
              <a:rPr lang="en-US" sz="3600" b="1" spc="50" dirty="0" smtClean="0">
                <a:ln w="11430"/>
              </a:rPr>
              <a:t>, </a:t>
            </a:r>
            <a:r>
              <a:rPr lang="en-US" sz="3600" b="1" spc="50" dirty="0" err="1" smtClean="0">
                <a:ln w="11430"/>
              </a:rPr>
              <a:t>tủ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lạnh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bị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hỏng</a:t>
            </a:r>
            <a:r>
              <a:rPr lang="en-US" sz="3600" b="1" spc="50" dirty="0" smtClean="0">
                <a:ln w="11430"/>
              </a:rPr>
              <a:t>, </a:t>
            </a:r>
            <a:r>
              <a:rPr lang="en-US" sz="3600" b="1" spc="50" dirty="0" err="1" smtClean="0">
                <a:ln w="11430"/>
              </a:rPr>
              <a:t>mẹ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Lan</a:t>
            </a:r>
            <a:r>
              <a:rPr lang="en-US" sz="3600" b="1" spc="50" dirty="0" smtClean="0">
                <a:ln w="11430"/>
              </a:rPr>
              <a:t> lo </a:t>
            </a:r>
            <a:r>
              <a:rPr lang="en-US" sz="3600" b="1" spc="50" dirty="0" err="1" smtClean="0">
                <a:ln w="11430"/>
              </a:rPr>
              <a:t>lắng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số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thức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ăn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trên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sẽ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hỏng</a:t>
            </a:r>
            <a:r>
              <a:rPr lang="en-US" sz="3600" b="1" spc="50" dirty="0" smtClean="0">
                <a:ln w="11430"/>
              </a:rPr>
              <a:t>. </a:t>
            </a:r>
            <a:r>
              <a:rPr lang="en-US" sz="3600" b="1" spc="50" dirty="0" err="1" smtClean="0">
                <a:ln w="11430"/>
              </a:rPr>
              <a:t>Em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hãy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nghĩ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cách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giúp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mẹ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Lan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bảo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quản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số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thực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phẩm</a:t>
            </a:r>
            <a:r>
              <a:rPr lang="en-US" sz="3600" b="1" spc="50" dirty="0" smtClean="0">
                <a:ln w="11430"/>
              </a:rPr>
              <a:t> </a:t>
            </a:r>
            <a:r>
              <a:rPr lang="en-US" sz="3600" b="1" spc="50" dirty="0" err="1" smtClean="0">
                <a:ln w="11430"/>
              </a:rPr>
              <a:t>trên</a:t>
            </a:r>
            <a:r>
              <a:rPr lang="en-US" sz="3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en-US" sz="36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710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7778" r="5833" b="6222"/>
          <a:stretch/>
        </p:blipFill>
        <p:spPr bwMode="auto">
          <a:xfrm>
            <a:off x="11617" y="0"/>
            <a:ext cx="91833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51558" y="914400"/>
            <a:ext cx="70135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 BÀI CŨ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53440" y="2844225"/>
            <a:ext cx="7392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chemeClr val="tx1"/>
                </a:solidFill>
              </a:rPr>
              <a:t>1. </a:t>
            </a:r>
            <a:r>
              <a:rPr lang="en-US" sz="3200" b="1" dirty="0" err="1">
                <a:solidFill>
                  <a:schemeClr val="tx1"/>
                </a:solidFill>
              </a:rPr>
              <a:t>K</a:t>
            </a:r>
            <a:r>
              <a:rPr lang="en-US" sz="3200" b="1" dirty="0" err="1" smtClean="0">
                <a:solidFill>
                  <a:schemeClr val="tx1"/>
                </a:solidFill>
              </a:rPr>
              <a:t>ể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một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bệnh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về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dinh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dưỡng</a:t>
            </a:r>
            <a:endParaRPr lang="en-US" sz="3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28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7778" r="5833" b="6222"/>
          <a:stretch/>
        </p:blipFill>
        <p:spPr bwMode="auto">
          <a:xfrm>
            <a:off x="11617" y="0"/>
            <a:ext cx="91833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06814" y="817305"/>
            <a:ext cx="7392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</a:rPr>
              <a:t>CHỌN ĐÁP ÁN ĐÚNG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63880" y="1365945"/>
            <a:ext cx="79857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tx1"/>
                </a:solidFill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</a:rPr>
              <a:t>. Ba </a:t>
            </a:r>
            <a:r>
              <a:rPr lang="en-US" sz="3200" b="1" dirty="0" err="1" smtClean="0">
                <a:solidFill>
                  <a:schemeClr val="tx1"/>
                </a:solidFill>
              </a:rPr>
              <a:t>loại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thực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phẩm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tác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dụng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phòng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bệnh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quáng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gà</a:t>
            </a:r>
            <a:r>
              <a:rPr lang="en-US" sz="3200" b="1" dirty="0" smtClean="0">
                <a:solidFill>
                  <a:schemeClr val="tx1"/>
                </a:solidFill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</a:rPr>
              <a:t>khô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mắt</a:t>
            </a:r>
            <a:r>
              <a:rPr lang="en-US" sz="3200" b="1" dirty="0" smtClean="0">
                <a:solidFill>
                  <a:schemeClr val="tx1"/>
                </a:solidFill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</a:rPr>
              <a:t>mắt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nhìn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mờ</a:t>
            </a:r>
            <a:r>
              <a:rPr lang="en-US" sz="3200" b="1" dirty="0" smtClean="0">
                <a:solidFill>
                  <a:schemeClr val="tx1"/>
                </a:solidFill>
              </a:rPr>
              <a:t>:</a:t>
            </a:r>
            <a:endParaRPr lang="en-US" sz="3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24000" y="2666999"/>
            <a:ext cx="58674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AutoNum type="alphaUcPeriod"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spcBef>
                <a:spcPct val="50000"/>
              </a:spcBef>
              <a:buAutoNum type="alphaUcPeriod"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spcBef>
                <a:spcPct val="50000"/>
              </a:spcBef>
              <a:buAutoNum type="alphaUcPeriod"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219200" y="4648200"/>
            <a:ext cx="1143000" cy="914400"/>
          </a:xfrm>
          <a:prstGeom prst="ellipse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7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7778" r="5833" b="6222"/>
          <a:stretch/>
        </p:blipFill>
        <p:spPr bwMode="auto">
          <a:xfrm>
            <a:off x="11617" y="0"/>
            <a:ext cx="91833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06814" y="817305"/>
            <a:ext cx="7392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</a:rPr>
              <a:t>CHỌN ĐÁP ÁN ĐÚNG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63880" y="1365945"/>
            <a:ext cx="79857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chemeClr val="tx1"/>
                </a:solidFill>
              </a:rPr>
              <a:t>3. </a:t>
            </a:r>
            <a:r>
              <a:rPr lang="en-US" sz="3200" b="1" dirty="0" err="1" smtClean="0">
                <a:solidFill>
                  <a:schemeClr val="tx1"/>
                </a:solidFill>
              </a:rPr>
              <a:t>Việc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nên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làm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để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phòng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bệnh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béo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phì</a:t>
            </a:r>
            <a:r>
              <a:rPr lang="en-US" sz="3200" b="1" dirty="0" smtClean="0">
                <a:solidFill>
                  <a:schemeClr val="tx1"/>
                </a:solidFill>
              </a:rPr>
              <a:t>:</a:t>
            </a:r>
            <a:endParaRPr lang="en-US" sz="3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62000" y="1889758"/>
            <a:ext cx="8122920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AutoNum type="alphaUcPeriod"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spcBef>
                <a:spcPct val="50000"/>
              </a:spcBef>
              <a:buAutoNum type="alphaUcPeriod"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spcBef>
                <a:spcPct val="50000"/>
              </a:spcBef>
              <a:buAutoNum type="alphaUcPeriod"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spcBef>
                <a:spcPct val="50000"/>
              </a:spcBef>
              <a:buAutoNum type="alphaUcPeriod"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spcBef>
                <a:spcPct val="50000"/>
              </a:spcBef>
              <a:buAutoNum type="alphaUcPeriod"/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670561" y="1920239"/>
            <a:ext cx="853440" cy="746761"/>
          </a:xfrm>
          <a:prstGeom prst="ellipse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63880" y="4876800"/>
            <a:ext cx="853440" cy="746761"/>
          </a:xfrm>
          <a:prstGeom prst="ellipse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86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y trinh san xuat rau an to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6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07975" y="213360"/>
            <a:ext cx="2432354" cy="2072640"/>
            <a:chOff x="307975" y="213360"/>
            <a:chExt cx="2432354" cy="20726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73" t="69444" r="37222" b="4260"/>
            <a:stretch/>
          </p:blipFill>
          <p:spPr>
            <a:xfrm rot="5400000">
              <a:off x="487832" y="33503"/>
              <a:ext cx="2072640" cy="243235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0" name="Oval 9"/>
            <p:cNvSpPr/>
            <p:nvPr/>
          </p:nvSpPr>
          <p:spPr bwMode="auto">
            <a:xfrm>
              <a:off x="2438400" y="1752600"/>
              <a:ext cx="286688" cy="53315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78028" y="213360"/>
            <a:ext cx="2512404" cy="2087880"/>
            <a:chOff x="3378028" y="213360"/>
            <a:chExt cx="2512404" cy="20878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72" t="35926" r="37639" b="38148"/>
            <a:stretch/>
          </p:blipFill>
          <p:spPr>
            <a:xfrm rot="5400000">
              <a:off x="3571240" y="20148"/>
              <a:ext cx="2072640" cy="245906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4" name="Oval 13"/>
            <p:cNvSpPr/>
            <p:nvPr/>
          </p:nvSpPr>
          <p:spPr bwMode="auto">
            <a:xfrm>
              <a:off x="5532292" y="1752600"/>
              <a:ext cx="358140" cy="548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405715" y="2455737"/>
            <a:ext cx="2514525" cy="2072641"/>
            <a:chOff x="6370319" y="213109"/>
            <a:chExt cx="2514525" cy="20726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7" t="1666" r="17431" b="70926"/>
            <a:stretch/>
          </p:blipFill>
          <p:spPr>
            <a:xfrm rot="5400000">
              <a:off x="6570897" y="12531"/>
              <a:ext cx="2072641" cy="247379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5" name="Oval 14"/>
            <p:cNvSpPr/>
            <p:nvPr/>
          </p:nvSpPr>
          <p:spPr bwMode="auto">
            <a:xfrm>
              <a:off x="8499003" y="1719772"/>
              <a:ext cx="385841" cy="56597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07975" y="2438150"/>
            <a:ext cx="2397125" cy="2107817"/>
            <a:chOff x="307975" y="2438150"/>
            <a:chExt cx="2397125" cy="21078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7" t="69444" r="15625" b="3704"/>
            <a:stretch/>
          </p:blipFill>
          <p:spPr>
            <a:xfrm rot="5400000">
              <a:off x="452629" y="2293496"/>
              <a:ext cx="2107817" cy="239712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6" name="Oval 15"/>
            <p:cNvSpPr/>
            <p:nvPr/>
          </p:nvSpPr>
          <p:spPr bwMode="auto">
            <a:xfrm>
              <a:off x="2362200" y="3962400"/>
              <a:ext cx="342900" cy="55308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4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378028" y="2418909"/>
            <a:ext cx="2459064" cy="2127058"/>
            <a:chOff x="3378028" y="2418909"/>
            <a:chExt cx="2459064" cy="2127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33" t="35926" r="17083" b="38148"/>
            <a:stretch/>
          </p:blipFill>
          <p:spPr>
            <a:xfrm rot="5400000">
              <a:off x="3523308" y="2273629"/>
              <a:ext cx="2102291" cy="239285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7" name="Oval 16"/>
            <p:cNvSpPr/>
            <p:nvPr/>
          </p:nvSpPr>
          <p:spPr bwMode="auto">
            <a:xfrm>
              <a:off x="5532292" y="3962400"/>
              <a:ext cx="304800" cy="58356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09877" y="176500"/>
            <a:ext cx="2497197" cy="2109250"/>
            <a:chOff x="6402888" y="2488566"/>
            <a:chExt cx="2497197" cy="21092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31" t="1666" r="37743" b="70926"/>
            <a:stretch/>
          </p:blipFill>
          <p:spPr>
            <a:xfrm rot="5400000">
              <a:off x="6596030" y="2295424"/>
              <a:ext cx="2072641" cy="245892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8" name="Oval 17"/>
            <p:cNvSpPr/>
            <p:nvPr/>
          </p:nvSpPr>
          <p:spPr bwMode="auto">
            <a:xfrm>
              <a:off x="8527411" y="4064666"/>
              <a:ext cx="372674" cy="53315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3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370319" y="4734977"/>
            <a:ext cx="2549922" cy="2010850"/>
            <a:chOff x="6370319" y="4734977"/>
            <a:chExt cx="2549922" cy="20108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6" t="1703" r="40680" b="68519"/>
            <a:stretch/>
          </p:blipFill>
          <p:spPr>
            <a:xfrm rot="5400000">
              <a:off x="6610641" y="4494655"/>
              <a:ext cx="2010850" cy="249149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9" name="Oval 18"/>
            <p:cNvSpPr/>
            <p:nvPr/>
          </p:nvSpPr>
          <p:spPr bwMode="auto">
            <a:xfrm>
              <a:off x="8653541" y="6248400"/>
              <a:ext cx="266700" cy="49742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9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43610" y="4658777"/>
            <a:ext cx="2455382" cy="2109965"/>
            <a:chOff x="3343610" y="4658777"/>
            <a:chExt cx="2455382" cy="21099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33" t="36815" r="40722" b="34740"/>
            <a:stretch/>
          </p:blipFill>
          <p:spPr>
            <a:xfrm rot="5400000">
              <a:off x="3508246" y="4494141"/>
              <a:ext cx="2102290" cy="243156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20" name="Oval 19"/>
            <p:cNvSpPr/>
            <p:nvPr/>
          </p:nvSpPr>
          <p:spPr bwMode="auto">
            <a:xfrm>
              <a:off x="5532292" y="6248400"/>
              <a:ext cx="266700" cy="520342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8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63181" y="4750280"/>
            <a:ext cx="2461907" cy="2046760"/>
            <a:chOff x="263181" y="4750280"/>
            <a:chExt cx="2461907" cy="204676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24" t="71796" r="40742"/>
            <a:stretch/>
          </p:blipFill>
          <p:spPr>
            <a:xfrm rot="5400000">
              <a:off x="485449" y="4528012"/>
              <a:ext cx="2017371" cy="246190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21" name="Oval 20"/>
            <p:cNvSpPr/>
            <p:nvPr/>
          </p:nvSpPr>
          <p:spPr bwMode="auto">
            <a:xfrm>
              <a:off x="2438400" y="6248400"/>
              <a:ext cx="281940" cy="548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450853" y="171358"/>
            <a:ext cx="2432354" cy="2072640"/>
            <a:chOff x="307975" y="213360"/>
            <a:chExt cx="2432354" cy="20726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73" t="69444" r="37222" b="4260"/>
            <a:stretch/>
          </p:blipFill>
          <p:spPr>
            <a:xfrm rot="5400000">
              <a:off x="487832" y="33503"/>
              <a:ext cx="2072640" cy="243235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0" name="Oval 9"/>
            <p:cNvSpPr/>
            <p:nvPr/>
          </p:nvSpPr>
          <p:spPr bwMode="auto">
            <a:xfrm>
              <a:off x="2438400" y="1752600"/>
              <a:ext cx="286688" cy="53315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1289" y="2422437"/>
            <a:ext cx="2512404" cy="2087880"/>
            <a:chOff x="3378028" y="213360"/>
            <a:chExt cx="2512404" cy="20878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72" t="35926" r="37639" b="38148"/>
            <a:stretch/>
          </p:blipFill>
          <p:spPr>
            <a:xfrm rot="5400000">
              <a:off x="3571240" y="20148"/>
              <a:ext cx="2072640" cy="245906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4" name="Oval 13"/>
            <p:cNvSpPr/>
            <p:nvPr/>
          </p:nvSpPr>
          <p:spPr bwMode="auto">
            <a:xfrm>
              <a:off x="5532292" y="1752600"/>
              <a:ext cx="358140" cy="548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04117" y="2484765"/>
            <a:ext cx="2514525" cy="2072641"/>
            <a:chOff x="6370319" y="213109"/>
            <a:chExt cx="2514525" cy="20726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7" t="1666" r="17431" b="70926"/>
            <a:stretch/>
          </p:blipFill>
          <p:spPr>
            <a:xfrm rot="5400000">
              <a:off x="6570897" y="12531"/>
              <a:ext cx="2072641" cy="247379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5" name="Oval 14"/>
            <p:cNvSpPr/>
            <p:nvPr/>
          </p:nvSpPr>
          <p:spPr bwMode="auto">
            <a:xfrm>
              <a:off x="8499003" y="1719772"/>
              <a:ext cx="385841" cy="56597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439967" y="2455737"/>
            <a:ext cx="2397125" cy="2107817"/>
            <a:chOff x="307975" y="2438150"/>
            <a:chExt cx="2397125" cy="21078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7" t="69444" r="15625" b="3704"/>
            <a:stretch/>
          </p:blipFill>
          <p:spPr>
            <a:xfrm rot="5400000">
              <a:off x="452629" y="2293496"/>
              <a:ext cx="2107817" cy="239712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6" name="Oval 15"/>
            <p:cNvSpPr/>
            <p:nvPr/>
          </p:nvSpPr>
          <p:spPr bwMode="auto">
            <a:xfrm>
              <a:off x="2362200" y="3962400"/>
              <a:ext cx="342900" cy="55308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43610" y="4658777"/>
            <a:ext cx="2455382" cy="2109965"/>
            <a:chOff x="3343610" y="4658777"/>
            <a:chExt cx="2455382" cy="21099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33" t="36815" r="40722" b="34740"/>
            <a:stretch/>
          </p:blipFill>
          <p:spPr>
            <a:xfrm rot="5400000">
              <a:off x="3508246" y="4494141"/>
              <a:ext cx="2102290" cy="243156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20" name="Oval 19"/>
            <p:cNvSpPr/>
            <p:nvPr/>
          </p:nvSpPr>
          <p:spPr bwMode="auto">
            <a:xfrm>
              <a:off x="5532292" y="6248400"/>
              <a:ext cx="266700" cy="520342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853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952999" y="291851"/>
            <a:ext cx="3456041" cy="3032252"/>
            <a:chOff x="3378028" y="2418909"/>
            <a:chExt cx="2459064" cy="2127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33" t="35926" r="17083" b="38148"/>
            <a:stretch/>
          </p:blipFill>
          <p:spPr>
            <a:xfrm rot="5400000">
              <a:off x="3523308" y="2273629"/>
              <a:ext cx="2102291" cy="239285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7" name="Oval 16"/>
            <p:cNvSpPr/>
            <p:nvPr/>
          </p:nvSpPr>
          <p:spPr bwMode="auto">
            <a:xfrm>
              <a:off x="5532292" y="3962400"/>
              <a:ext cx="304800" cy="58356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43855" y="307126"/>
            <a:ext cx="3612437" cy="3054242"/>
            <a:chOff x="6402888" y="2488566"/>
            <a:chExt cx="2497197" cy="21092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31" t="1666" r="37743" b="70926"/>
            <a:stretch/>
          </p:blipFill>
          <p:spPr>
            <a:xfrm rot="5400000">
              <a:off x="6596030" y="2295424"/>
              <a:ext cx="2072641" cy="245892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8" name="Oval 17"/>
            <p:cNvSpPr/>
            <p:nvPr/>
          </p:nvSpPr>
          <p:spPr bwMode="auto">
            <a:xfrm>
              <a:off x="8527411" y="4064666"/>
              <a:ext cx="372674" cy="53315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3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864918" y="3659595"/>
            <a:ext cx="3583736" cy="2866590"/>
            <a:chOff x="6370319" y="4734977"/>
            <a:chExt cx="2549922" cy="20108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6" t="1703" r="40680" b="68519"/>
            <a:stretch/>
          </p:blipFill>
          <p:spPr>
            <a:xfrm rot="5400000">
              <a:off x="6610641" y="4494655"/>
              <a:ext cx="2010850" cy="249149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9" name="Oval 18"/>
            <p:cNvSpPr/>
            <p:nvPr/>
          </p:nvSpPr>
          <p:spPr bwMode="auto">
            <a:xfrm>
              <a:off x="8653541" y="6248400"/>
              <a:ext cx="266700" cy="49742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9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29341" y="3674119"/>
            <a:ext cx="3460037" cy="2917782"/>
            <a:chOff x="263181" y="4750280"/>
            <a:chExt cx="2461907" cy="204676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24" t="71796" r="40742"/>
            <a:stretch/>
          </p:blipFill>
          <p:spPr>
            <a:xfrm rot="5400000">
              <a:off x="485449" y="4528012"/>
              <a:ext cx="2017371" cy="246190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9E728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21" name="Oval 20"/>
            <p:cNvSpPr/>
            <p:nvPr/>
          </p:nvSpPr>
          <p:spPr bwMode="auto">
            <a:xfrm>
              <a:off x="2438400" y="6248400"/>
              <a:ext cx="281940" cy="548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468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7145" y="15240"/>
            <a:ext cx="9134475" cy="6858000"/>
            <a:chOff x="1524000" y="1828800"/>
            <a:chExt cx="10703560" cy="7467600"/>
          </a:xfrm>
        </p:grpSpPr>
        <p:pic>
          <p:nvPicPr>
            <p:cNvPr id="2" name="Picture 5" descr="Khung (164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828800"/>
              <a:ext cx="10703560" cy="746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 bwMode="auto">
            <a:xfrm>
              <a:off x="2352674" y="2466975"/>
              <a:ext cx="9077325" cy="6096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blipFill>
                  <a:blip r:embed="rId3"/>
                  <a:tile tx="0" ty="0" sx="100000" sy="100000" flip="none" algn="tl"/>
                </a:blipFill>
                <a:effectLst/>
                <a:latin typeface="Arial" charset="0"/>
              </a:endParaRPr>
            </a:p>
          </p:txBody>
        </p:sp>
      </p:grp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61094" y="649665"/>
            <a:ext cx="7392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 CHUẨN THỰC PHẨM SẠCH VÀ AN TOÀN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72574" y="1112520"/>
            <a:ext cx="2590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ight Brace 8"/>
          <p:cNvSpPr/>
          <p:nvPr/>
        </p:nvSpPr>
        <p:spPr bwMode="auto">
          <a:xfrm>
            <a:off x="3642360" y="1356360"/>
            <a:ext cx="533400" cy="1920240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474559" y="1943516"/>
            <a:ext cx="25358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37294" y="4099560"/>
            <a:ext cx="1504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>
            <a:stCxn id="11" idx="3"/>
            <a:endCxn id="14" idx="1"/>
          </p:cNvCxnSpPr>
          <p:nvPr/>
        </p:nvCxnSpPr>
        <p:spPr bwMode="auto">
          <a:xfrm flipV="1">
            <a:off x="2441804" y="3921785"/>
            <a:ext cx="719114" cy="500941"/>
          </a:xfrm>
          <a:prstGeom prst="straightConnector1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160918" y="3598619"/>
            <a:ext cx="507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hiễm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160917" y="4270325"/>
            <a:ext cx="507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thiu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>
            <a:stCxn id="11" idx="3"/>
            <a:endCxn id="15" idx="1"/>
          </p:cNvCxnSpPr>
          <p:nvPr/>
        </p:nvCxnSpPr>
        <p:spPr bwMode="auto">
          <a:xfrm>
            <a:off x="2441804" y="4422726"/>
            <a:ext cx="719113" cy="170765"/>
          </a:xfrm>
          <a:prstGeom prst="straightConnector1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124437" y="4916656"/>
            <a:ext cx="50779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>
            <a:endCxn id="21" idx="1"/>
          </p:cNvCxnSpPr>
          <p:nvPr/>
        </p:nvCxnSpPr>
        <p:spPr bwMode="auto">
          <a:xfrm>
            <a:off x="2441804" y="4422726"/>
            <a:ext cx="682633" cy="1032539"/>
          </a:xfrm>
          <a:prstGeom prst="straightConnector1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1311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/>
      <p:bldP spid="11" grpId="0"/>
      <p:bldP spid="14" grpId="0"/>
      <p:bldP spid="15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1bf466bea9cf3d88a6c795c88f87f1d4b73e617"/>
</p:tagLst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603AB"/>
            </a:gs>
            <a:gs pos="12000">
              <a:srgbClr val="E81766"/>
            </a:gs>
            <a:gs pos="27000">
              <a:srgbClr val="EE3F17"/>
            </a:gs>
            <a:gs pos="48000">
              <a:srgbClr val="FFFF00"/>
            </a:gs>
            <a:gs pos="64999">
              <a:srgbClr val="1A8D48"/>
            </a:gs>
            <a:gs pos="78999">
              <a:srgbClr val="0819FB"/>
            </a:gs>
            <a:gs pos="100000">
              <a:srgbClr val="A603AB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603AB"/>
            </a:gs>
            <a:gs pos="12000">
              <a:srgbClr val="E81766"/>
            </a:gs>
            <a:gs pos="27000">
              <a:srgbClr val="EE3F17"/>
            </a:gs>
            <a:gs pos="48000">
              <a:srgbClr val="FFFF00"/>
            </a:gs>
            <a:gs pos="64999">
              <a:srgbClr val="1A8D48"/>
            </a:gs>
            <a:gs pos="78999">
              <a:srgbClr val="0819FB"/>
            </a:gs>
            <a:gs pos="100000">
              <a:srgbClr val="A603AB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2624</TotalTime>
  <Words>324</Words>
  <Application>Microsoft Office PowerPoint</Application>
  <PresentationFormat>On-screen Show (4:3)</PresentationFormat>
  <Paragraphs>67</Paragraphs>
  <Slides>16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BUI CUONG</dc:creator>
  <cp:lastModifiedBy>folio</cp:lastModifiedBy>
  <cp:revision>330</cp:revision>
  <dcterms:created xsi:type="dcterms:W3CDTF">2008-10-06T04:34:45Z</dcterms:created>
  <dcterms:modified xsi:type="dcterms:W3CDTF">2017-10-10T11:47:55Z</dcterms:modified>
</cp:coreProperties>
</file>