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0" r:id="rId4"/>
    <p:sldMasterId id="2147483712" r:id="rId5"/>
    <p:sldMasterId id="2147483724" r:id="rId6"/>
    <p:sldMasterId id="2147483738" r:id="rId7"/>
    <p:sldMasterId id="2147483752" r:id="rId8"/>
    <p:sldMasterId id="2147483766" r:id="rId9"/>
    <p:sldMasterId id="2147483780" r:id="rId10"/>
    <p:sldMasterId id="2147483794" r:id="rId11"/>
    <p:sldMasterId id="2147483808" r:id="rId12"/>
  </p:sldMasterIdLst>
  <p:notesMasterIdLst>
    <p:notesMasterId r:id="rId59"/>
  </p:notesMasterIdLst>
  <p:sldIdLst>
    <p:sldId id="296" r:id="rId13"/>
    <p:sldId id="297" r:id="rId14"/>
    <p:sldId id="291" r:id="rId15"/>
    <p:sldId id="292" r:id="rId16"/>
    <p:sldId id="293" r:id="rId17"/>
    <p:sldId id="294" r:id="rId18"/>
    <p:sldId id="295" r:id="rId19"/>
    <p:sldId id="264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282" r:id="rId33"/>
    <p:sldId id="284" r:id="rId34"/>
    <p:sldId id="310" r:id="rId35"/>
    <p:sldId id="311" r:id="rId36"/>
    <p:sldId id="312" r:id="rId37"/>
    <p:sldId id="283" r:id="rId38"/>
    <p:sldId id="285" r:id="rId39"/>
    <p:sldId id="286" r:id="rId40"/>
    <p:sldId id="287" r:id="rId41"/>
    <p:sldId id="313" r:id="rId42"/>
    <p:sldId id="314" r:id="rId43"/>
    <p:sldId id="315" r:id="rId44"/>
    <p:sldId id="316" r:id="rId45"/>
    <p:sldId id="317" r:id="rId46"/>
    <p:sldId id="318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19" r:id="rId57"/>
    <p:sldId id="329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1" autoAdjust="0"/>
    <p:restoredTop sz="94660"/>
  </p:normalViewPr>
  <p:slideViewPr>
    <p:cSldViewPr>
      <p:cViewPr varScale="1">
        <p:scale>
          <a:sx n="87" d="100"/>
          <a:sy n="87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21A7E-152A-4F9A-BDD5-56C1FDA9B23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74AD1-8343-42A9-BAF3-1ACB8237A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52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41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06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88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778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fld id="{BED5C812-1E62-4C70-9DD8-7971A8BA807C}" type="slidenum">
              <a:rPr lang="zh-CN" altLang="en-US" sz="1200" smtClean="0">
                <a:solidFill>
                  <a:srgbClr val="000000"/>
                </a:solidFill>
                <a:latin typeface="等线"/>
                <a:cs typeface="等线"/>
              </a:rPr>
              <a:pPr eaLnBrk="1" hangingPunct="1"/>
              <a:t>39</a:t>
            </a:fld>
            <a:endParaRPr lang="zh-CN" altLang="en-US" sz="1200" smtClean="0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79775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53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3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D7ABD-1BD5-4E68-AA73-27EB71A81333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33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D7ABD-1BD5-4E68-AA73-27EB71A81333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68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07355-B04D-4DE9-ABA5-9EBBB33CDD9C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3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75D844-744C-4CBB-AA80-0EEA6BC94E9B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6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D7ABD-1BD5-4E68-AA73-27EB71A81333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70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03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44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8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vi-VN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vi-VN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905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DD48-B5AB-44CE-970F-382C1751E707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62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8F2FD-AD04-4A14-A229-318811E6D070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46802-0713-4408-AF37-557C13C85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9879"/>
      </p:ext>
    </p:extLst>
  </p:cSld>
  <p:clrMapOvr>
    <a:masterClrMapping/>
  </p:clrMapOvr>
  <p:transition spd="slow">
    <p:comb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EE35E-B172-4FEA-A6AA-60E526485E89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94F3C-9135-4A42-9C33-42C37B76F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162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77032-2FAF-4E81-9E2C-91B02B1E9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789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1EA34-BF35-42DC-B4E0-1C50F07451E3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B65E4-2AF4-4EDA-918D-C8A860DBF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00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9832C-B1A6-4AEE-832F-7038EDBD7BE1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A00C4-D890-4BC7-BA2C-DFE0BB120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151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CC045-AC41-444B-8588-3EC93F52F3B1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3ABF7-042B-4773-B956-1A8CB7D73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688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CD4B4-FAAB-47BC-9C9A-40B3F479001D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67EF5-F416-424B-9AAB-056BBB1D7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172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0AA72-9055-47E3-9F4F-3C64C4D2A5DE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36BA6-7891-4A43-AC1D-03AAF3DA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03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58E9D-2455-4BEF-9FCC-877BFF867976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2115A-C703-423A-94A9-A019498D8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39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DA739-5223-4902-A25E-7C4D4E920A44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BE942-CE03-46AE-91F4-93D6B1A7D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9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D585-808E-432F-BA03-5EE1372EB65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589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205644"/>
      </p:ext>
    </p:extLst>
  </p:cSld>
  <p:clrMapOvr>
    <a:masterClrMapping/>
  </p:clrMapOvr>
  <p:transition spd="slow" advClick="0">
    <p:comb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30104779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21058-0855-44C9-B7AF-BDE9356D1DD6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0AD62-EA12-4242-9307-121C3B53C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82720"/>
      </p:ext>
    </p:extLst>
  </p:cSld>
  <p:clrMapOvr>
    <a:masterClrMapping/>
  </p:clrMapOvr>
  <p:transition spd="slow">
    <p:comb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7AB8A-EB8E-4F2F-A0FC-7B6BFA4CF2E9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D8258-BA1D-4D48-B52A-322EAEF4C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45214"/>
      </p:ext>
    </p:extLst>
  </p:cSld>
  <p:clrMapOvr>
    <a:masterClrMapping/>
  </p:clrMapOvr>
  <p:transition spd="slow">
    <p:comb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F825C-7344-4E1D-98A0-9710D61F4D4E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1ECFC-D5F4-4832-B26E-A2587E048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057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D2E12-EF55-4F43-9BF9-85FBDD13A1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7806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07E45-19B4-4D30-8181-F204B42ABC1F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EB04-A5ED-45C9-8881-5C05B1C8A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449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97AA3-C53F-490D-93C8-6865A1F66332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D4F64-8394-4E70-97B6-376D71C85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991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63C09-5362-4463-AEFA-114F440247E0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8993E-2326-4007-B129-9E80E356A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099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F5347-41BF-4B90-A755-F902037C8323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3ADCA-81BF-4F75-9987-E8C79D96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7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B71A-DCE7-4414-837B-53D8D8DA484F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39888-66D8-4434-9977-AF5EC2966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02321"/>
      </p:ext>
    </p:extLst>
  </p:cSld>
  <p:clrMapOvr>
    <a:masterClrMapping/>
  </p:clrMapOvr>
  <p:transition spd="slow">
    <p:comb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2D1E1-A1D7-49F2-8902-7840F2FF7B45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EEC5A-B698-4B1A-AC48-5EECB5FE7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006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6F6E4-218D-40B6-B164-5EA6CF3004A0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4FCDE-6197-47CB-8331-BB66147F4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0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909C8-2CE9-4530-B537-3F687C13332A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AB0F8-7F9B-42CC-B538-60E2F8592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727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987533"/>
      </p:ext>
    </p:extLst>
  </p:cSld>
  <p:clrMapOvr>
    <a:masterClrMapping/>
  </p:clrMapOvr>
  <p:transition spd="slow" advClick="0">
    <p:comb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02711331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4A3A5-992D-4F00-984E-5CFA18909978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D3D88-87BF-4DE6-B0D3-EDE47ACDA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15124"/>
      </p:ext>
    </p:extLst>
  </p:cSld>
  <p:clrMapOvr>
    <a:masterClrMapping/>
  </p:clrMapOvr>
  <p:transition spd="slow">
    <p:comb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698D0-8B60-48D6-98F2-7C238B794BBF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CDD9A-5EB3-4518-9770-B0A5DFD9A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6096"/>
      </p:ext>
    </p:extLst>
  </p:cSld>
  <p:clrMapOvr>
    <a:masterClrMapping/>
  </p:clrMapOvr>
  <p:transition spd="slow">
    <p:comb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ED56B-547C-49B1-99D4-A03F7E3BBFBE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711C6-D5FD-43D3-BC16-F81196E52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40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E3B7D-6CA0-44D9-AE0B-1EDE902EE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5393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45C72-C93F-4244-977D-3C644EBE950C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A7F57-078B-4EBF-9B2C-5E1B1F0C9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74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0E800-DA1F-4553-A009-78203D610155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AEF1F-22F1-4F33-AB9A-0D4F5FF13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38430"/>
      </p:ext>
    </p:extLst>
  </p:cSld>
  <p:clrMapOvr>
    <a:masterClrMapping/>
  </p:clrMapOvr>
  <p:transition spd="slow">
    <p:comb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C9B60-9D72-4EA4-A7C9-5A8D2DB17AAF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608B3-8865-4D12-B186-701CB1ED8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86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FF33B-B01B-48ED-BDAD-54FDBF067CDC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D3E77-2AAF-4C42-AA73-EFED37F3F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967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3BD0B-207D-461E-8C49-4CBE0762F83A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7E5A2-4256-4B64-B19F-B79C589D0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644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C3E3F-B28E-441B-AC69-CCE5362FD3ED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14646-B055-4AB2-B2CE-5C70C5F31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607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30E58-635D-4D84-B987-5DE00970367E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D7CC8-57EF-43E4-9E9E-751EAEF54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352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3D381-B7DB-4C42-853C-69A351983171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342CF-2E61-4BD7-A609-CE9CA88BA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922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889875"/>
      </p:ext>
    </p:extLst>
  </p:cSld>
  <p:clrMapOvr>
    <a:masterClrMapping/>
  </p:clrMapOvr>
  <p:transition spd="slow" advClick="0">
    <p:comb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339894134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2" y="2130438"/>
            <a:ext cx="7772401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5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5B4B2-0D84-4D4F-8EB4-0ACB8D7CA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2556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A199-2FA5-45E0-8E49-578EFE671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035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19008-79CA-4EE7-8CB1-E8F257B8A0CC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1AFC4-2075-48E5-97E4-3C87E075A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014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4" y="4406913"/>
            <a:ext cx="7772401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1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A099C-7312-49DE-B1F1-1288826C2D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7603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5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7626E-A1E9-488D-A04C-0F8711811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9616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9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23A89-75B3-48D6-B87B-D3912D605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4731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855D-60FF-4E37-BCC8-73781B7FE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0934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826F-AB35-4DB8-89AC-4B84D432E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5018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6" y="27306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171A-CDDB-40AF-B9FA-F5E9816511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3322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90" y="4800601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90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5BE35-0612-43F8-9949-CC161A347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1663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1DFAA-7379-4B0C-9AE7-B5CCECE62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1123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1" y="274651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7E26-B071-4F1F-8889-23C77F686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37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48EAA-6BB0-4295-BB51-F0A388484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059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AA332-74FB-41F2-8A88-402E4ED8DEBC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19172-1B69-4814-B9E0-BC3BE9031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8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707B3-5878-4F2D-A63A-78CD683C26FD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46A8B-BE1B-4C35-A227-4424B903C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60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A0875-95B5-4680-BA9C-6779AE9E8CE6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599DE-0054-438E-912F-F3BF0AA32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1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F2E2A-6854-4928-BD7F-1AA47AC8E0DE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B69AD-FCF4-42EB-8882-745158647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35D9C-C8BA-4213-B529-206B711E09D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54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99875-DBCA-4A33-81D6-5FA01455B177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59B47-00E3-435D-9AE9-1F054C4A2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2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E90F-F3B5-4948-8E04-9A84E0069330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547C-369F-4354-A6C8-C3EF2B67C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10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4E5E9-FC8F-4CA6-8DA6-B33C56810E1C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CD71-0B65-45CB-B116-754F5F5C2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55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44334"/>
      </p:ext>
    </p:extLst>
  </p:cSld>
  <p:clrMapOvr>
    <a:masterClrMapping/>
  </p:clrMapOvr>
  <p:transition spd="slow" advClick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422224685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9DC4E-8BBC-4577-BD1E-36E9123CAAB0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16BD7-62A9-4933-ABF0-09080562C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3659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A912-49F8-42A3-8C3C-10CFE8AC1B5F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2295F-4CD9-454B-9BC1-7B1EB1F7D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75165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B9645-199C-41A0-8B2F-41E5B7E10ADC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53A03-9F80-4860-9E75-6C9A97383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50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7FD1E-CA00-41B6-8AC5-828E86FAE1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969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829FA-D5E6-4178-BF3D-F3D724014ED1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06B6A-7753-4082-9778-85EF9D404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4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EEC35-0B5E-483B-851C-463AEDE5F538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81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3BBF4-B10B-4E47-8B18-7E1B5353177D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3FC36-55F1-4B6C-AB72-1959117D9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41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FA364-C4BB-493D-A093-368EC1CC3B9A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9FF9C-D290-4B12-9BAF-36DCC7BE2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2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BC878-4075-4067-9C2E-71A7B998D472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1CAA8-8743-417B-B7CF-EDDE57331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97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3E7A-2FAE-4C17-A855-6856A0BD2672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FEE1C-7EDD-42A8-A6CB-3050C57BC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2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CB5E6-9055-4AF3-9F32-63A5C8694442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086F-F512-42CA-8924-269E800F1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07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6008F-BB73-4ACA-A832-C98202E8CD2F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86228-2785-4654-BE1C-42DCE28CB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160821"/>
      </p:ext>
    </p:extLst>
  </p:cSld>
  <p:clrMapOvr>
    <a:masterClrMapping/>
  </p:clrMapOvr>
  <p:transition spd="slow" advClick="0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396025089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69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3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E062C-B51E-4768-876E-3E8D51EC57E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853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65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94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63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42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6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31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09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8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852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vi-VN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vi-VN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71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5AAA4-2EB1-45EF-AF2F-E035B31273A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22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35D9C-C8BA-4213-B529-206B711E09D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5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EEC35-0B5E-483B-851C-463AEDE5F538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82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E062C-B51E-4768-876E-3E8D51EC57E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511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5AAA4-2EB1-45EF-AF2F-E035B31273A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721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54A3A-55B1-4928-B43C-2CBB36EE9E1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806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79F3-7FF9-45A8-98D8-56176258D0D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376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8EF8D-D8A6-4F02-88E4-3BAAA4DD8EC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166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8BA41-F7A9-4AE5-B630-12EA822F187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21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DD48-B5AB-44CE-970F-382C1751E707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837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D585-808E-432F-BA03-5EE1372EB65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6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54A3A-55B1-4928-B43C-2CBB36EE9E1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787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6827E-8418-4004-8BAE-72E3D5D069B7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0B44A-5718-41AF-82D6-F4C0467E7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15805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BEE5F-2094-40B1-BCF7-EB5409FE50ED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4BDDB-B785-4387-B905-7CF748BE0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69807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CF020-77D5-41AA-9370-85E89FFBAE91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E2217-05E8-4286-A2C8-BBAAEF11A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290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414BF-545F-4FF2-9E3A-584699D73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92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EA792-D5B0-4C88-93B2-1A95C875488C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8A764-4459-4F64-A616-D847D7EA3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39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00C66-CE4A-4194-B4F8-A4A0A4EA454A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31F35-8A81-48FB-B7DD-A34712CF9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035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72ADC-8E55-4D0F-8939-4F9914786845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63443-6CD7-4C56-8F48-9DD1D746E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509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3A63D-6869-45EF-BB64-B8C690BA8232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7E85F-3D95-4634-BF80-6E548B121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17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BEF49-34AB-464A-B6C9-B6B697446F2F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7A1EA-7B67-45B5-B01C-A842FB470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867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2B828-BD86-42E3-95A2-CF07B8BEF9C3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08955-2143-46C0-A893-1AA3D1502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98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79F3-7FF9-45A8-98D8-56176258D0D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217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27ECE-B7E8-493F-A472-C05F5DD5966C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1AF15-442C-4C4B-BB60-C1E265499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784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863579"/>
      </p:ext>
    </p:extLst>
  </p:cSld>
  <p:clrMapOvr>
    <a:masterClrMapping/>
  </p:clrMapOvr>
  <p:transition spd="slow" advClick="0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214188799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5111C-7F84-4657-9D0E-DE310CD5ECE2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BCB00-71C2-4E1A-BD37-63AAE4E32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49158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04B2D-646A-4B5D-8972-780C10D811D8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25D8-E828-49F6-BF9B-79CA6A90D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74931"/>
      </p:ext>
    </p:extLst>
  </p:cSld>
  <p:clrMapOvr>
    <a:masterClrMapping/>
  </p:clrMapOvr>
  <p:transition spd="slow"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5F410-48C2-4F32-95F2-4A9949D47C12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801DA-9C24-473F-9CD8-2DF442814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994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A497D-129B-4A90-8138-6DA893BDD9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0604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2814-26B4-4271-8746-1DBE48CC0C99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F4419-A557-4067-A11F-D26F3B862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439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5307-A9FB-42BB-B3E9-98BF9E7B0EC3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0DA3-3A1C-43A4-8317-58F97C092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96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86ADC-C1F3-4B9C-B143-C5C7CD7E989F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B0663-05E3-43DF-9EBC-477B3C8A1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25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8EF8D-D8A6-4F02-88E4-3BAAA4DD8EC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290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763BC-5C37-4356-9062-92A08A4FB967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3FAD3-49FA-4EA3-9056-938062E79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041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77A96-2F5D-400C-B12C-915762694654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9E65C-7DEF-4257-9983-9D1711C3E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86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8B1F8-12EC-415A-B382-A858A9835F5F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30B25-61AE-4F03-BDDA-1D28044C0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485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1AC3-CEB5-4D8A-93E4-FE725C447B86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48FD5-4D11-4D44-9C32-46B67786F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573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305363"/>
      </p:ext>
    </p:extLst>
  </p:cSld>
  <p:clrMapOvr>
    <a:masterClrMapping/>
  </p:clrMapOvr>
  <p:transition spd="slow" advClick="0">
    <p:comb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59096103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24932-3438-4426-AAC3-51A5610C75BF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C779B-4FEE-431B-BB24-4CFED4CA1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13937"/>
      </p:ext>
    </p:extLst>
  </p:cSld>
  <p:clrMapOvr>
    <a:masterClrMapping/>
  </p:clrMapOvr>
  <p:transition spd="slow">
    <p:comb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BCFD4-EA23-46C6-8934-285F43DE24F4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F55FB-A7E2-4745-A320-CD55E98C8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82289"/>
      </p:ext>
    </p:extLst>
  </p:cSld>
  <p:clrMapOvr>
    <a:masterClrMapping/>
  </p:clrMapOvr>
  <p:transition spd="slow">
    <p:comb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F0B23-2E93-42B0-B3E3-933F16BFB8F1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55F8B-6B5F-4FE9-BA68-CD3458E3B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093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72BFD-9E76-4E55-BED4-E9C83CD489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15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8BA41-F7A9-4AE5-B630-12EA822F187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22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B4C5E-294E-43F0-AD70-19B3C5188621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765A0-CDD3-44FD-AA01-426050272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264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37466-771F-47FA-AFC4-38A8AAACB9EF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18591-5E4A-477C-9B20-1705C8B82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243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3B0A2-E624-4CBF-A22C-0C265CF522C1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BCEC-AF64-4F87-92A0-0061D0050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908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F542D-15BA-405A-A689-DB260D4BCE96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4E611-4AD4-400B-9436-EB3C5DC35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285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ED5D0-0D8C-4070-9176-998DAAF102F0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E354D-2754-4C4E-A0E6-66210D5D8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293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8B22F-5725-49C8-B111-A14CEE0A1B68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7CEC0-5FC5-4570-AA12-1E9AFC8F6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819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C080D-C0F3-4B3F-9A5F-9A9CD7392ED1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F79CB-CB90-4DA8-86A3-50BAD3383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18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04351"/>
      </p:ext>
    </p:extLst>
  </p:cSld>
  <p:clrMapOvr>
    <a:masterClrMapping/>
  </p:clrMapOvr>
  <p:transition spd="slow" advClick="0">
    <p:comb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6808013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21A01-DA01-4FB1-9F5F-A79BEA90B679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3E71-BD89-4A08-8403-58EBEEE45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871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F11ADC-0C0D-46E2-B2CA-32D8EDFBD0B5}" type="slidenum">
              <a:rPr lang="en-US" altLang="vi-VN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CD6CDE0-7E96-4777-8626-0ECA56C79DE2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EF681FF-5E93-4763-9542-B5B127E9F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80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9B2966A-954D-46D5-BCA9-FCBD7E94E324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8AD5DF6-2699-44D7-B25F-B8A56414F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343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313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614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2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50000"/>
              </a:spcBef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>
                <a:cs typeface="Arial" panose="020B0604020202020204" pitchFamily="34" charset="0"/>
              </a:rPr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3011" y="6356352"/>
            <a:ext cx="2897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50000"/>
              </a:spcBef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4392" y="6356352"/>
            <a:ext cx="213240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900">
                <a:solidFill>
                  <a:srgbClr val="898989"/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187DAAC8-39CC-4AB7-8550-27EDB5ADAA59}" type="slidenum">
              <a:rPr lang="en-US" altLang="en-US"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8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1004702-4E46-4B5B-9201-2DD3575E48EC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C5E6922-FA24-438F-8134-48081D247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75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0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CD46A88-A82A-4ACF-9B24-20FB8DEC2887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92C02BE-326B-40E7-A52E-1DA20DE47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199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773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5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F11ADC-0C0D-46E2-B2CA-32D8EDFBD0B5}" type="slidenum">
              <a:rPr lang="en-US" altLang="vi-VN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5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C3BA0F6-727E-46AF-B780-CD5464D4899E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F3A6B71-48A6-4847-87F9-0E1A661AD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3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562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13464C-C7E7-4C29-A7B5-D7AC8668B745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1CF139F-A3AB-4A10-A26A-A30CBF3AD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4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151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CD75406-3946-4C62-8540-673AF4BA38C4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CBF7711-9ED2-4CCF-84B7-78143F506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271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937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538ACB8-E128-4095-9F3D-7CF7ADCD4523}" type="datetimeFigureOut">
              <a:rPr lang="en-US"/>
              <a:pPr>
                <a:defRPr/>
              </a:pPr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9E34B8C-073D-46BA-A59A-0B966BAAB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295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25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.xml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5.xml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6.xml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8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wm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wm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wm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988664" cy="6978598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2667000"/>
            <a:ext cx="8497888" cy="2087562"/>
          </a:xfrm>
        </p:spPr>
        <p:txBody>
          <a:bodyPr/>
          <a:lstStyle/>
          <a:p>
            <a:pPr eaLnBrk="1" hangingPunct="1"/>
            <a:r>
              <a:rPr lang="en-US" altLang="vi-VN" sz="6000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ĐẠO ĐỨC</a:t>
            </a:r>
            <a:br>
              <a:rPr lang="en-US" altLang="vi-VN" sz="6000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altLang="vi-VN" sz="6000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LỚP 4</a:t>
            </a:r>
          </a:p>
        </p:txBody>
      </p:sp>
    </p:spTree>
    <p:extLst>
      <p:ext uri="{BB962C8B-B14F-4D97-AF65-F5344CB8AC3E}">
        <p14:creationId xmlns:p14="http://schemas.microsoft.com/office/powerpoint/2010/main" val="175049732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p 100 hình nền Powerpoint đẹp và chất l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0"/>
            <a:ext cx="913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95288" y="381000"/>
            <a:ext cx="83820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YÊU CẦU CẦN ĐẠT: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Biết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sự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cần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thiết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phải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bảo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vệ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trách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nhiệm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tham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gia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bảo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vệ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Nêu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việc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cần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làm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phù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hợp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lứa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tuổi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bảo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vệ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Tham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gia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bảo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vệ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nơi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công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cộng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bằng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việc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làm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phù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hợp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khả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năng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5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" y="359769"/>
            <a:ext cx="9138696" cy="6858594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52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vi-VN" sz="6000" dirty="0" err="1" smtClean="0">
                <a:solidFill>
                  <a:srgbClr val="FF3300"/>
                </a:solidFill>
              </a:rPr>
              <a:t>Thông</a:t>
            </a:r>
            <a:r>
              <a:rPr lang="en-US" altLang="vi-VN" sz="6000" dirty="0" smtClean="0">
                <a:solidFill>
                  <a:srgbClr val="FF3300"/>
                </a:solidFill>
              </a:rPr>
              <a:t> tin: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5304" y="581025"/>
            <a:ext cx="9144000" cy="58054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vi-VN" sz="2000" b="1" i="1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vi-VN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sz="2800" b="1" dirty="0" err="1" smtClean="0">
                <a:latin typeface="Times New Roman" panose="02020603050405020304" pitchFamily="18" charset="0"/>
              </a:rPr>
              <a:t>Trung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bình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hằng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khoảng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6 - 7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triệu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héc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-ta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đất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trồng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trọt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mất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khả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năng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sản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xuất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do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xói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mòn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sz="2800" b="1" dirty="0" err="1" smtClean="0">
                <a:latin typeface="Times New Roman" panose="02020603050405020304" pitchFamily="18" charset="0"/>
              </a:rPr>
              <a:t>Mỗi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khoảng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500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nghìn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tấn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dầu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đổ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xuống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sông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biển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sz="2800" b="1" dirty="0" err="1" smtClean="0">
                <a:latin typeface="Times New Roman" panose="02020603050405020304" pitchFamily="18" charset="0"/>
              </a:rPr>
              <a:t>Nhiều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người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phải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sử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dụng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nước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ô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nhiễm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vi-VN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vi-VN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Nam: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sz="2800" b="1" dirty="0" err="1" smtClean="0">
                <a:latin typeface="Times New Roman" panose="02020603050405020304" pitchFamily="18" charset="0"/>
              </a:rPr>
              <a:t>Diện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tích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rừng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thu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hẹp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dẫn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sạt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lở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núi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lũ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quét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,… ở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nhiều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nơi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gây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nguy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hiểm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cho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con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người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khó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khăn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trong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sản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xuất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sz="2800" b="1" dirty="0" err="1" smtClean="0">
                <a:latin typeface="Times New Roman" panose="02020603050405020304" pitchFamily="18" charset="0"/>
              </a:rPr>
              <a:t>Nhiều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người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mắc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bệnh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do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sống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trong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môi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trường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ô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nhiễm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, do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sử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dụng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thực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phẩm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kém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 an </a:t>
            </a:r>
            <a:r>
              <a:rPr lang="en-US" altLang="vi-VN" sz="2800" b="1" dirty="0" err="1" smtClean="0">
                <a:latin typeface="Times New Roman" panose="02020603050405020304" pitchFamily="18" charset="0"/>
              </a:rPr>
              <a:t>toàn</a:t>
            </a:r>
            <a:r>
              <a:rPr lang="en-US" altLang="vi-VN" sz="2800" b="1" dirty="0" smtClean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n-US" altLang="vi-VN" sz="2800" b="1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34123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6464" y="888206"/>
            <a:ext cx="9144000" cy="4616450"/>
          </a:xfrm>
        </p:spPr>
        <p:txBody>
          <a:bodyPr/>
          <a:lstStyle/>
          <a:p>
            <a:pPr eaLnBrk="1" hangingPunct="1"/>
            <a:endParaRPr lang="en-US" altLang="vi-VN" sz="3600" b="1" u="sng" dirty="0" smtClean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vi-VN" sz="4000" b="1" u="sng" dirty="0" err="1" smtClean="0">
                <a:latin typeface="Times New Roman" panose="02020603050405020304" pitchFamily="18" charset="0"/>
              </a:rPr>
              <a:t>Câu</a:t>
            </a:r>
            <a:r>
              <a:rPr lang="en-US" altLang="vi-VN" sz="4000" b="1" u="sng" dirty="0" smtClean="0">
                <a:latin typeface="Times New Roman" panose="02020603050405020304" pitchFamily="18" charset="0"/>
              </a:rPr>
              <a:t> 1</a:t>
            </a:r>
            <a:r>
              <a:rPr lang="en-US" altLang="vi-VN" sz="4000" dirty="0" smtClean="0">
                <a:latin typeface="Times New Roman" panose="02020603050405020304" pitchFamily="18" charset="0"/>
              </a:rPr>
              <a:t>: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Tại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sao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môi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trường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bị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ô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nhiễm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buFontTx/>
              <a:buNone/>
            </a:pPr>
            <a:endParaRPr lang="en-US" altLang="vi-VN" sz="4000" b="1" dirty="0" smtClean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vi-VN" sz="4000" b="1" u="sng" dirty="0" err="1" smtClean="0">
                <a:latin typeface="Times New Roman" panose="02020603050405020304" pitchFamily="18" charset="0"/>
              </a:rPr>
              <a:t>Câu</a:t>
            </a:r>
            <a:r>
              <a:rPr lang="en-US" altLang="vi-VN" sz="4000" b="1" u="sng" dirty="0" smtClean="0">
                <a:latin typeface="Times New Roman" panose="02020603050405020304" pitchFamily="18" charset="0"/>
              </a:rPr>
              <a:t> 2</a:t>
            </a:r>
            <a:r>
              <a:rPr lang="en-US" altLang="vi-VN" sz="4000" dirty="0" smtClean="0">
                <a:latin typeface="Times New Roman" panose="02020603050405020304" pitchFamily="18" charset="0"/>
              </a:rPr>
              <a:t>: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Môi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trường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bị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ô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nhiễm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đã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ảnh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hưởng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như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thế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nào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đến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cuộc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sống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 con </a:t>
            </a:r>
            <a:r>
              <a:rPr lang="en-US" altLang="vi-VN" sz="4000" b="1" i="1" dirty="0" err="1" smtClean="0">
                <a:latin typeface="Times New Roman" panose="02020603050405020304" pitchFamily="18" charset="0"/>
              </a:rPr>
              <a:t>người</a:t>
            </a:r>
            <a:r>
              <a:rPr lang="en-US" altLang="vi-VN" sz="4000" b="1" i="1" dirty="0" smtClean="0">
                <a:latin typeface="Times New Roman" panose="02020603050405020304" pitchFamily="18" charset="0"/>
              </a:rPr>
              <a:t>? </a:t>
            </a:r>
            <a:endParaRPr lang="en-US" altLang="vi-VN" sz="4000" b="1" dirty="0" smtClean="0">
              <a:latin typeface="Times New Roman" panose="02020603050405020304" pitchFamily="18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828800" y="228600"/>
            <a:ext cx="6121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vi-VN" sz="4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luận</a:t>
            </a:r>
            <a:endParaRPr lang="en-US" altLang="vi-VN" sz="4800" b="1" dirty="0" smtClean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1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59569" y="457200"/>
            <a:ext cx="8424862" cy="4941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vi-VN" b="1" i="1" u="sng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altLang="vi-VN" i="1" u="sng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vi-VN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smtClean="0">
                <a:latin typeface="Times New Roman" pitchFamily="18" charset="0"/>
                <a:cs typeface="Times New Roman" pitchFamily="18" charset="0"/>
              </a:rPr>
              <a:t>Môi trường bị ô nhiễm là do con người: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smtClean="0">
                <a:latin typeface="Times New Roman" pitchFamily="18" charset="0"/>
                <a:cs typeface="Times New Roman" pitchFamily="18" charset="0"/>
              </a:rPr>
              <a:t>Chặt phá rừng, khai thác tài nguyên thiên nhiên không hợp lý.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smtClean="0">
                <a:latin typeface="Times New Roman" pitchFamily="18" charset="0"/>
                <a:cs typeface="Times New Roman" pitchFamily="18" charset="0"/>
              </a:rPr>
              <a:t>Vứt rác bừa bãi ra đường, hay xuống sông ngòi, bãi biển,…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smtClean="0">
                <a:latin typeface="Times New Roman" pitchFamily="18" charset="0"/>
                <a:cs typeface="Times New Roman" pitchFamily="18" charset="0"/>
              </a:rPr>
              <a:t>Các nhà máy, xí nghiệp xả nước thải, khí thải trực tiếp ra môi trường không qua xử lý.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smtClean="0">
                <a:latin typeface="Times New Roman" pitchFamily="18" charset="0"/>
                <a:cs typeface="Times New Roman" pitchFamily="18" charset="0"/>
              </a:rPr>
              <a:t>Tràn dầu ở biển,…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smtClean="0">
                <a:latin typeface="Times New Roman" pitchFamily="18" charset="0"/>
                <a:cs typeface="Times New Roman" pitchFamily="18" charset="0"/>
              </a:rPr>
              <a:t>Con người sử dụng thuốc hóa học quá nhiều</a:t>
            </a:r>
            <a:r>
              <a:rPr lang="en-US" altLang="vi-VN" sz="2800" b="1" i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166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06181137_0khithai131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859338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chat%20pha%20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imagesCAIJMZ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42846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312738" y="3105150"/>
            <a:ext cx="31686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altLang="vi-VN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395288" y="6427788"/>
            <a:ext cx="388778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 thải của nhà máy</a:t>
            </a:r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5148263" y="3008313"/>
            <a:ext cx="35274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 rừng</a:t>
            </a:r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5651500" y="6394450"/>
            <a:ext cx="30241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Xả rác bừa bãi</a:t>
            </a:r>
          </a:p>
        </p:txBody>
      </p:sp>
      <p:pic>
        <p:nvPicPr>
          <p:cNvPr id="78857" name="Picture 9" descr="30238951_onhiemsongHau_2806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633688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8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/>
      <p:bldP spid="788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79874" name="Picture 2" descr="0onhiem1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95288" y="3141663"/>
            <a:ext cx="360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</a:t>
            </a:r>
            <a:endParaRPr lang="en-US" altLang="vi-VN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4787900" y="3133725"/>
            <a:ext cx="4176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thải và rác thải sinh hoạt</a:t>
            </a:r>
          </a:p>
        </p:txBody>
      </p:sp>
      <p:pic>
        <p:nvPicPr>
          <p:cNvPr id="79877" name="Picture 5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16338"/>
            <a:ext cx="4500562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152004" y="4562475"/>
            <a:ext cx="37798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 người sử dụng phân bón hóa học hoặc thuốc trừ sâu quá nhiều</a:t>
            </a:r>
            <a:r>
              <a:rPr lang="en-US" alt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9879" name="AutoShape 7"/>
          <p:cNvSpPr>
            <a:spLocks noChangeArrowheads="1"/>
          </p:cNvSpPr>
          <p:nvPr/>
        </p:nvSpPr>
        <p:spPr bwMode="auto">
          <a:xfrm>
            <a:off x="3932238" y="4724400"/>
            <a:ext cx="649287" cy="431800"/>
          </a:xfrm>
          <a:prstGeom prst="rightArrow">
            <a:avLst>
              <a:gd name="adj1" fmla="val 50000"/>
              <a:gd name="adj2" fmla="val 375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2400" smtClean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pic>
        <p:nvPicPr>
          <p:cNvPr id="79880" name="Picture 8" descr="ô-nhiem-do-xe-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7164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520708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9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/>
      <p:bldP spid="798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7989887" cy="48244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vi-VN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209786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225939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24400" cy="3284538"/>
          </a:xfrm>
        </p:spPr>
      </p:pic>
      <p:pic>
        <p:nvPicPr>
          <p:cNvPr id="86018" name="Picture 2" descr="8-9-PS2_400x281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0" y="0"/>
            <a:ext cx="4381500" cy="3284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4" descr="70088467-104655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357563"/>
            <a:ext cx="46958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ngo doc 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57563"/>
            <a:ext cx="43561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79388" y="2636838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600" smtClean="0">
                <a:solidFill>
                  <a:srgbClr val="000000"/>
                </a:solidFill>
                <a:latin typeface="Times" panose="02020603050405020304" pitchFamily="18" charset="0"/>
              </a:rPr>
              <a:t>Lũ lụt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4787900" y="0"/>
            <a:ext cx="2016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600" smtClean="0">
                <a:solidFill>
                  <a:srgbClr val="0000FF"/>
                </a:solidFill>
                <a:latin typeface="Times" panose="02020603050405020304" pitchFamily="18" charset="0"/>
              </a:rPr>
              <a:t>Xói mòn</a:t>
            </a: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2484438" y="3429000"/>
            <a:ext cx="2305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smtClean="0">
                <a:solidFill>
                  <a:srgbClr val="FF3300"/>
                </a:solidFill>
                <a:latin typeface="Times" panose="02020603050405020304" pitchFamily="18" charset="0"/>
              </a:rPr>
              <a:t>Sinh vật chết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4932363" y="6165850"/>
            <a:ext cx="1511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smtClean="0">
                <a:solidFill>
                  <a:srgbClr val="FFFF00"/>
                </a:solidFill>
                <a:latin typeface="Times" panose="02020603050405020304" pitchFamily="18" charset="0"/>
              </a:rPr>
              <a:t>Bệnh tật</a:t>
            </a:r>
          </a:p>
        </p:txBody>
      </p:sp>
    </p:spTree>
    <p:extLst>
      <p:ext uri="{BB962C8B-B14F-4D97-AF65-F5344CB8AC3E}">
        <p14:creationId xmlns:p14="http://schemas.microsoft.com/office/powerpoint/2010/main" val="242833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8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86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 descr="agriviet_030412_223465818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5720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755650" y="1196975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vi-VN" sz="2400" smtClean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pic>
        <p:nvPicPr>
          <p:cNvPr id="82949" name="Picture 5" descr="Dot-rac-ben-duong-quoc-lo_Tin180_com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7563"/>
            <a:ext cx="45720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0" y="0"/>
            <a:ext cx="39957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mtClean="0">
                <a:solidFill>
                  <a:srgbClr val="FFFFFF"/>
                </a:solidFill>
                <a:latin typeface="Times" panose="02020603050405020304" pitchFamily="18" charset="0"/>
              </a:rPr>
              <a:t>Ô nhiễm không khí</a:t>
            </a: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4572000" y="0"/>
            <a:ext cx="457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mtClean="0">
                <a:solidFill>
                  <a:srgbClr val="FFFFFF"/>
                </a:solidFill>
                <a:latin typeface="Times" panose="02020603050405020304" pitchFamily="18" charset="0"/>
              </a:rPr>
              <a:t>Diện tích đất trồng giảm</a:t>
            </a:r>
          </a:p>
        </p:txBody>
      </p:sp>
      <p:sp>
        <p:nvSpPr>
          <p:cNvPr id="61449" name="Text Box 13"/>
          <p:cNvSpPr txBox="1">
            <a:spLocks noChangeArrowheads="1"/>
          </p:cNvSpPr>
          <p:nvPr/>
        </p:nvSpPr>
        <p:spPr bwMode="auto">
          <a:xfrm>
            <a:off x="179388" y="3500438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vi-VN" sz="2400" smtClean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61450" name="Text Box 14"/>
          <p:cNvSpPr txBox="1">
            <a:spLocks noChangeArrowheads="1"/>
          </p:cNvSpPr>
          <p:nvPr/>
        </p:nvSpPr>
        <p:spPr bwMode="auto">
          <a:xfrm>
            <a:off x="1187450" y="3644900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vi-VN" sz="2400" smtClean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82959" name="Text Box 15"/>
          <p:cNvSpPr txBox="1">
            <a:spLocks noChangeArrowheads="1"/>
          </p:cNvSpPr>
          <p:nvPr/>
        </p:nvSpPr>
        <p:spPr bwMode="auto">
          <a:xfrm>
            <a:off x="0" y="3357563"/>
            <a:ext cx="3348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dirty="0" err="1" smtClean="0">
                <a:solidFill>
                  <a:srgbClr val="FF3300"/>
                </a:solidFill>
                <a:latin typeface="Times" panose="02020603050405020304" pitchFamily="18" charset="0"/>
              </a:rPr>
              <a:t>Thiếu</a:t>
            </a:r>
            <a:r>
              <a:rPr lang="en-US" altLang="vi-VN" dirty="0" smtClean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FF3300"/>
                </a:solidFill>
                <a:latin typeface="Times" panose="02020603050405020304" pitchFamily="18" charset="0"/>
              </a:rPr>
              <a:t>lương</a:t>
            </a:r>
            <a:r>
              <a:rPr lang="en-US" altLang="vi-VN" dirty="0" smtClean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FF3300"/>
                </a:solidFill>
                <a:latin typeface="Times" panose="02020603050405020304" pitchFamily="18" charset="0"/>
              </a:rPr>
              <a:t>thực</a:t>
            </a:r>
            <a:endParaRPr lang="en-US" altLang="vi-VN" dirty="0" smtClean="0">
              <a:solidFill>
                <a:srgbClr val="FF3300"/>
              </a:solidFill>
              <a:latin typeface="Times" panose="02020603050405020304" pitchFamily="18" charset="0"/>
            </a:endParaRP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4572000" y="6278563"/>
            <a:ext cx="4392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mtClean="0">
                <a:solidFill>
                  <a:srgbClr val="FF3300"/>
                </a:solidFill>
                <a:latin typeface="Times" panose="02020603050405020304" pitchFamily="18" charset="0"/>
              </a:rPr>
              <a:t>Động vật bị tuyệt chủng</a:t>
            </a:r>
          </a:p>
        </p:txBody>
      </p:sp>
    </p:spTree>
    <p:extLst>
      <p:ext uri="{BB962C8B-B14F-4D97-AF65-F5344CB8AC3E}">
        <p14:creationId xmlns:p14="http://schemas.microsoft.com/office/powerpoint/2010/main" val="3952097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2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1" grpId="0"/>
      <p:bldP spid="82956" grpId="0"/>
      <p:bldP spid="829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sz="4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vi-VN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vi-VN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vi-VN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altLang="vi-VN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altLang="vi-VN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vi-VN" sz="4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vi-VN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vi-VN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sz="4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2800" b="1" smtClean="0">
                <a:latin typeface="Times New Roman" pitchFamily="18" charset="0"/>
                <a:cs typeface="Times New Roman" pitchFamily="18" charset="0"/>
              </a:rPr>
              <a:t>Không vứt rác bừa bãi.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2800" b="1" smtClean="0">
                <a:latin typeface="Times New Roman" pitchFamily="18" charset="0"/>
                <a:cs typeface="Times New Roman" pitchFamily="18" charset="0"/>
              </a:rPr>
              <a:t>Không chặt phá rừng bừa bãi.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2800" b="1" smtClean="0">
                <a:latin typeface="Times New Roman" pitchFamily="18" charset="0"/>
                <a:cs typeface="Times New Roman" pitchFamily="18" charset="0"/>
              </a:rPr>
              <a:t>Phải khai thác tài nguyên thiên nhiên hợp lý.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2800" b="1" smtClean="0">
                <a:latin typeface="Times New Roman" pitchFamily="18" charset="0"/>
                <a:cs typeface="Times New Roman" pitchFamily="18" charset="0"/>
              </a:rPr>
              <a:t>Trồng cây gây rừng.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2800" b="1" smtClean="0">
                <a:latin typeface="Times New Roman" pitchFamily="18" charset="0"/>
                <a:cs typeface="Times New Roman" pitchFamily="18" charset="0"/>
              </a:rPr>
              <a:t>Xây dựng các khu bảo tồn để bảo vệ động - thực vật có nguy cơ tuyệt chủng (như voi, tê giác, hổ,…)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2800" b="1" smtClean="0">
                <a:latin typeface="Times New Roman" pitchFamily="18" charset="0"/>
                <a:cs typeface="Times New Roman" pitchFamily="18" charset="0"/>
              </a:rPr>
              <a:t>Tuyên truyền mọi người có ý thức bảo vệ môi trường.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en-US" altLang="vi-VN" sz="2800" b="1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49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942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ÀI TRUYỀN THÔNG VỀ BẢO VỆ MÔI TRƯỜNG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914400"/>
            <a:ext cx="358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Khởi</a:t>
            </a:r>
            <a:r>
              <a:rPr lang="en-US" sz="96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96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endParaRPr lang="en-US" sz="9600" b="1" i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" name="Trai-dat-nay-la-cua-chung-minh-mp3-CLB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4700" y="518614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377385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images110890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63938"/>
            <a:ext cx="4500562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6" descr="Slid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7" descr="gi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4643438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8" descr="24t02n15 Tet trong cay 2015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59094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28600"/>
            <a:ext cx="3870188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3657600"/>
            <a:ext cx="5526097" cy="310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5250"/>
            <a:ext cx="4572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00417" y="4800600"/>
            <a:ext cx="3194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Trồng cây gây rừng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3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Bảo vệ động vật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1508613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615" y="914400"/>
            <a:ext cx="3826575" cy="25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752" y="3581400"/>
            <a:ext cx="36703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03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Thảo luận nhóm đôi: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vi-VN" i="1" dirty="0" smtClean="0">
                <a:latin typeface="Times" panose="02020603050405020304" pitchFamily="18" charset="0"/>
              </a:rPr>
              <a:t>  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buFontTx/>
              <a:buNone/>
            </a:pPr>
            <a:endParaRPr lang="en-US" altLang="vi-VN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8903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Câu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3: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Vậy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các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em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đã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làm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gì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để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góp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phần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bảo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vệ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môi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" panose="02020603050405020304" pitchFamily="18" charset="0"/>
              </a:rPr>
              <a:t>trường</a:t>
            </a:r>
            <a:r>
              <a:rPr lang="en-US" altLang="vi-VN" sz="4000" b="1" i="1" dirty="0" smtClean="0">
                <a:latin typeface="Times" panose="02020603050405020304" pitchFamily="18" charset="0"/>
              </a:rPr>
              <a:t>?</a:t>
            </a:r>
            <a:br>
              <a:rPr lang="en-US" altLang="vi-VN" sz="4000" b="1" i="1" dirty="0" smtClean="0">
                <a:latin typeface="Times" panose="02020603050405020304" pitchFamily="18" charset="0"/>
              </a:rPr>
            </a:br>
            <a:endParaRPr lang="en-US" altLang="vi-VN" sz="4000" b="1" i="1" dirty="0" smtClean="0">
              <a:latin typeface="Times" panose="02020603050405020304" pitchFamily="18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sọt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ở,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endParaRPr lang="en-US" altLang="vi-VN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3872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4427538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20102010%20(6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84538"/>
            <a:ext cx="464343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78021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"/>
            <a:ext cx="5257800" cy="350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399"/>
            <a:ext cx="5257800" cy="324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0750" y="2769870"/>
            <a:ext cx="2566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Dọn rác sạch sẽ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81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 lý nước thải, rác thải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038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4592187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4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1" y="381000"/>
            <a:ext cx="8296856" cy="430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67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877175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16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analyzing_computer_tv_head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915025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43" name="AutoShape 3"/>
          <p:cNvSpPr>
            <a:spLocks noChangeArrowheads="1"/>
          </p:cNvSpPr>
          <p:nvPr/>
        </p:nvSpPr>
        <p:spPr bwMode="auto">
          <a:xfrm>
            <a:off x="7836535" y="4810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4644" name="AutoShape 4"/>
          <p:cNvSpPr>
            <a:spLocks noChangeArrowheads="1"/>
          </p:cNvSpPr>
          <p:nvPr/>
        </p:nvSpPr>
        <p:spPr bwMode="auto">
          <a:xfrm>
            <a:off x="7839710" y="48736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24645" name="AutoShape 5"/>
          <p:cNvSpPr>
            <a:spLocks noChangeArrowheads="1"/>
          </p:cNvSpPr>
          <p:nvPr/>
        </p:nvSpPr>
        <p:spPr bwMode="auto">
          <a:xfrm>
            <a:off x="7844473" y="47148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24646" name="AutoShape 6"/>
          <p:cNvSpPr>
            <a:spLocks noChangeArrowheads="1"/>
          </p:cNvSpPr>
          <p:nvPr/>
        </p:nvSpPr>
        <p:spPr bwMode="auto">
          <a:xfrm>
            <a:off x="7836535" y="466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24647" name="AutoShape 7"/>
          <p:cNvSpPr>
            <a:spLocks noChangeArrowheads="1"/>
          </p:cNvSpPr>
          <p:nvPr/>
        </p:nvSpPr>
        <p:spPr bwMode="auto">
          <a:xfrm>
            <a:off x="7836535" y="47148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24648" name="AutoShape 8"/>
          <p:cNvSpPr>
            <a:spLocks noChangeArrowheads="1"/>
          </p:cNvSpPr>
          <p:nvPr/>
        </p:nvSpPr>
        <p:spPr bwMode="auto">
          <a:xfrm>
            <a:off x="7827010" y="4857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624649" name="Picture 9" descr="Tàng-Tà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115050"/>
            <a:ext cx="1409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0" name="Picture 10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0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1" name="Picture 11" descr="chuot phat c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48300"/>
            <a:ext cx="13716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3" name="WordArt 13"/>
          <p:cNvSpPr>
            <a:spLocks noChangeArrowheads="1" noChangeShapeType="1" noTextEdit="1"/>
          </p:cNvSpPr>
          <p:nvPr/>
        </p:nvSpPr>
        <p:spPr bwMode="auto">
          <a:xfrm rot="365934">
            <a:off x="1676400" y="152400"/>
            <a:ext cx="53340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34066" scaled="1"/>
                </a:gradFill>
                <a:latin typeface="Times" panose="02020603050405020304" pitchFamily="18" charset="0"/>
                <a:ea typeface="Tahoma"/>
                <a:cs typeface="Times" panose="02020603050405020304" pitchFamily="18" charset="0"/>
              </a:rPr>
              <a:t>RUNG CHUÔNG VÀNG</a:t>
            </a:r>
          </a:p>
        </p:txBody>
      </p:sp>
      <p:pic>
        <p:nvPicPr>
          <p:cNvPr id="624654" name="Picture 14" descr="BELLS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3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8" name="AutoShape 18"/>
          <p:cNvSpPr>
            <a:spLocks noChangeArrowheads="1"/>
          </p:cNvSpPr>
          <p:nvPr/>
        </p:nvSpPr>
        <p:spPr bwMode="gray">
          <a:xfrm>
            <a:off x="762000" y="1354454"/>
            <a:ext cx="7475078" cy="131254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Khi tham gia giao thông, trường hợp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nào sau đây là không an toàn?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24659" name="AutoShape 19"/>
          <p:cNvSpPr>
            <a:spLocks noChangeArrowheads="1"/>
          </p:cNvSpPr>
          <p:nvPr/>
        </p:nvSpPr>
        <p:spPr bwMode="gray">
          <a:xfrm>
            <a:off x="1409700" y="2900680"/>
            <a:ext cx="6629400" cy="68072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 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. Đi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qua đường cùng người lớn.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60" name="AutoShape 20"/>
          <p:cNvSpPr>
            <a:spLocks noChangeArrowheads="1"/>
          </p:cNvSpPr>
          <p:nvPr/>
        </p:nvSpPr>
        <p:spPr bwMode="gray">
          <a:xfrm>
            <a:off x="1470659" y="3962400"/>
            <a:ext cx="6568441" cy="76200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B.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Đi xe đạp trở 1 người ngồi sau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61" name="AutoShape 21"/>
          <p:cNvSpPr>
            <a:spLocks noChangeArrowheads="1"/>
          </p:cNvSpPr>
          <p:nvPr/>
        </p:nvSpPr>
        <p:spPr bwMode="gray">
          <a:xfrm>
            <a:off x="1474327" y="4986337"/>
            <a:ext cx="6564773" cy="728663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C.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Không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đội mũ bảo hiểm khi ngồi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xe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mô tô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xe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máy.  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31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4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24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24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24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6246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6246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0" grpId="0" animBg="1"/>
      <p:bldP spid="624661" grpId="0" animBg="1"/>
      <p:bldP spid="62466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4" t="27971" r="23038"/>
          <a:stretch>
            <a:fillRect/>
          </a:stretch>
        </p:blipFill>
        <p:spPr>
          <a:xfrm>
            <a:off x="2544763" y="2051050"/>
            <a:ext cx="3690937" cy="2646363"/>
          </a:xfrm>
        </p:spPr>
      </p:pic>
      <p:cxnSp>
        <p:nvCxnSpPr>
          <p:cNvPr id="11" name="Straight Connector 10"/>
          <p:cNvCxnSpPr/>
          <p:nvPr/>
        </p:nvCxnSpPr>
        <p:spPr>
          <a:xfrm flipV="1">
            <a:off x="4211638" y="857250"/>
            <a:ext cx="0" cy="1295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37275" y="3624263"/>
            <a:ext cx="30067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3732213"/>
            <a:ext cx="270033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8" idx="2"/>
          </p:cNvCxnSpPr>
          <p:nvPr/>
        </p:nvCxnSpPr>
        <p:spPr>
          <a:xfrm flipV="1">
            <a:off x="4211638" y="4697413"/>
            <a:ext cx="177800" cy="12985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24525" y="857250"/>
            <a:ext cx="3419475" cy="18700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763" y="4184650"/>
            <a:ext cx="2982912" cy="18113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63" y="857250"/>
            <a:ext cx="3019425" cy="1635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24525" y="4184650"/>
            <a:ext cx="3419475" cy="18113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965950" y="1933575"/>
            <a:ext cx="2019300" cy="1625600"/>
            <a:chOff x="6966012" y="1434842"/>
            <a:chExt cx="2019735" cy="2167688"/>
          </a:xfrm>
        </p:grpSpPr>
        <p:sp>
          <p:nvSpPr>
            <p:cNvPr id="67617" name="TextBox 27"/>
            <p:cNvSpPr txBox="1">
              <a:spLocks noChangeArrowheads="1"/>
            </p:cNvSpPr>
            <p:nvPr/>
          </p:nvSpPr>
          <p:spPr bwMode="auto">
            <a:xfrm>
              <a:off x="6969523" y="1434842"/>
              <a:ext cx="201622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 cây</a:t>
              </a:r>
            </a:p>
          </p:txBody>
        </p:sp>
        <p:pic>
          <p:nvPicPr>
            <p:cNvPr id="67618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6012" y="2179619"/>
              <a:ext cx="1584175" cy="142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137275" y="3646488"/>
            <a:ext cx="2925763" cy="1444625"/>
            <a:chOff x="6137564" y="3719934"/>
            <a:chExt cx="2925751" cy="1924230"/>
          </a:xfrm>
        </p:grpSpPr>
        <p:sp>
          <p:nvSpPr>
            <p:cNvPr id="67615" name="TextBox 38"/>
            <p:cNvSpPr txBox="1">
              <a:spLocks noChangeArrowheads="1"/>
            </p:cNvSpPr>
            <p:nvPr/>
          </p:nvSpPr>
          <p:spPr bwMode="auto">
            <a:xfrm>
              <a:off x="6137564" y="3719934"/>
              <a:ext cx="2628647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 rác đúng nơi quy định</a:t>
              </a:r>
            </a:p>
          </p:txBody>
        </p:sp>
        <p:pic>
          <p:nvPicPr>
            <p:cNvPr id="67616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4" t="14140" r="1807" b="24646"/>
            <a:stretch>
              <a:fillRect/>
            </a:stretch>
          </p:blipFill>
          <p:spPr bwMode="auto">
            <a:xfrm>
              <a:off x="7490867" y="4856291"/>
              <a:ext cx="1572448" cy="787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79525" y="933450"/>
            <a:ext cx="2455863" cy="1117600"/>
            <a:chOff x="1280088" y="102425"/>
            <a:chExt cx="2455059" cy="1489117"/>
          </a:xfrm>
        </p:grpSpPr>
        <p:sp>
          <p:nvSpPr>
            <p:cNvPr id="67613" name="TextBox 41"/>
            <p:cNvSpPr txBox="1">
              <a:spLocks noChangeArrowheads="1"/>
            </p:cNvSpPr>
            <p:nvPr/>
          </p:nvSpPr>
          <p:spPr bwMode="auto">
            <a:xfrm>
              <a:off x="1280088" y="102425"/>
              <a:ext cx="201622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endPara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7614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200" y="687200"/>
              <a:ext cx="1446947" cy="90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-33338" y="1531938"/>
            <a:ext cx="2355851" cy="2027237"/>
            <a:chOff x="-33955" y="899044"/>
            <a:chExt cx="2356990" cy="2703487"/>
          </a:xfrm>
        </p:grpSpPr>
        <p:sp>
          <p:nvSpPr>
            <p:cNvPr id="67611" name="TextBox 43"/>
            <p:cNvSpPr txBox="1">
              <a:spLocks noChangeArrowheads="1"/>
            </p:cNvSpPr>
            <p:nvPr/>
          </p:nvSpPr>
          <p:spPr bwMode="auto">
            <a:xfrm>
              <a:off x="-33955" y="899044"/>
              <a:ext cx="1748648" cy="141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bỏ rác xuống sông, hồ</a:t>
              </a:r>
            </a:p>
          </p:txBody>
        </p:sp>
        <p:pic>
          <p:nvPicPr>
            <p:cNvPr id="67612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2" y="2342783"/>
              <a:ext cx="2282373" cy="1259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-119063" y="3752850"/>
            <a:ext cx="2686051" cy="1604963"/>
            <a:chOff x="-118330" y="3860031"/>
            <a:chExt cx="2685466" cy="2140022"/>
          </a:xfrm>
        </p:grpSpPr>
        <p:sp>
          <p:nvSpPr>
            <p:cNvPr id="67609" name="TextBox 49"/>
            <p:cNvSpPr txBox="1">
              <a:spLocks noChangeArrowheads="1"/>
            </p:cNvSpPr>
            <p:nvPr/>
          </p:nvSpPr>
          <p:spPr bwMode="auto">
            <a:xfrm>
              <a:off x="-118330" y="3860031"/>
              <a:ext cx="2685466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tranh tuyên truyền bảo vệ môi trường</a:t>
              </a:r>
            </a:p>
          </p:txBody>
        </p:sp>
        <p:pic>
          <p:nvPicPr>
            <p:cNvPr id="67610" name="Picture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18" y="4920262"/>
              <a:ext cx="878190" cy="107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184650" y="830263"/>
            <a:ext cx="3471863" cy="1311275"/>
            <a:chOff x="4183895" y="-36075"/>
            <a:chExt cx="3472783" cy="1748989"/>
          </a:xfrm>
        </p:grpSpPr>
        <p:sp>
          <p:nvSpPr>
            <p:cNvPr id="67607" name="TextBox 61"/>
            <p:cNvSpPr txBox="1">
              <a:spLocks noChangeArrowheads="1"/>
            </p:cNvSpPr>
            <p:nvPr/>
          </p:nvSpPr>
          <p:spPr bwMode="auto">
            <a:xfrm>
              <a:off x="4183895" y="-36075"/>
              <a:ext cx="3472783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 gia quét dọn rác ở trường, khu phố</a:t>
              </a:r>
            </a:p>
          </p:txBody>
        </p:sp>
        <p:pic>
          <p:nvPicPr>
            <p:cNvPr id="6760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305" y="876448"/>
              <a:ext cx="1513623" cy="836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008063" y="4887913"/>
            <a:ext cx="3157537" cy="1108075"/>
            <a:chOff x="1007808" y="5373216"/>
            <a:chExt cx="3157630" cy="1477820"/>
          </a:xfrm>
        </p:grpSpPr>
        <p:sp>
          <p:nvSpPr>
            <p:cNvPr id="67605" name="TextBox 59"/>
            <p:cNvSpPr txBox="1">
              <a:spLocks noChangeArrowheads="1"/>
            </p:cNvSpPr>
            <p:nvPr/>
          </p:nvSpPr>
          <p:spPr bwMode="auto">
            <a:xfrm>
              <a:off x="1007808" y="5608931"/>
              <a:ext cx="2016224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 dụng đồ tái chế</a:t>
              </a:r>
            </a:p>
          </p:txBody>
        </p:sp>
        <p:pic>
          <p:nvPicPr>
            <p:cNvPr id="67606" name="Content Placeholder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181" y="5373216"/>
              <a:ext cx="1128257" cy="147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543425" y="4722813"/>
            <a:ext cx="3730625" cy="1295400"/>
            <a:chOff x="4542882" y="5153031"/>
            <a:chExt cx="3731319" cy="1728783"/>
          </a:xfrm>
        </p:grpSpPr>
        <p:sp>
          <p:nvSpPr>
            <p:cNvPr id="67603" name="TextBox 45"/>
            <p:cNvSpPr txBox="1">
              <a:spLocks noChangeArrowheads="1"/>
            </p:cNvSpPr>
            <p:nvPr/>
          </p:nvSpPr>
          <p:spPr bwMode="auto">
            <a:xfrm>
              <a:off x="4542882" y="6327817"/>
              <a:ext cx="373131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Phân loại rác đúng cách</a:t>
              </a:r>
            </a:p>
          </p:txBody>
        </p:sp>
        <p:pic>
          <p:nvPicPr>
            <p:cNvPr id="67604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905" y="5153031"/>
              <a:ext cx="1874445" cy="129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89674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4" t="27971" r="23038"/>
          <a:stretch>
            <a:fillRect/>
          </a:stretch>
        </p:blipFill>
        <p:spPr>
          <a:xfrm>
            <a:off x="2820988" y="2241550"/>
            <a:ext cx="3425825" cy="2455863"/>
          </a:xfrm>
        </p:spPr>
      </p:pic>
      <p:cxnSp>
        <p:nvCxnSpPr>
          <p:cNvPr id="11" name="Straight Connector 10"/>
          <p:cNvCxnSpPr/>
          <p:nvPr/>
        </p:nvCxnSpPr>
        <p:spPr>
          <a:xfrm flipV="1">
            <a:off x="4787900" y="857250"/>
            <a:ext cx="504825" cy="14970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57900" y="3159125"/>
            <a:ext cx="30861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3732213"/>
            <a:ext cx="29876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68610" idx="2"/>
          </p:cNvCxnSpPr>
          <p:nvPr/>
        </p:nvCxnSpPr>
        <p:spPr>
          <a:xfrm flipH="1" flipV="1">
            <a:off x="4533900" y="4697413"/>
            <a:ext cx="122238" cy="12985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350" y="4119563"/>
            <a:ext cx="3125788" cy="16795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63" y="857250"/>
            <a:ext cx="3257550" cy="17510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18188" y="4059238"/>
            <a:ext cx="3419475" cy="18113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6608763" y="3159125"/>
            <a:ext cx="2628900" cy="1743075"/>
            <a:chOff x="6916194" y="3084221"/>
            <a:chExt cx="2628647" cy="2323940"/>
          </a:xfrm>
        </p:grpSpPr>
        <p:sp>
          <p:nvSpPr>
            <p:cNvPr id="68637" name="TextBox 38"/>
            <p:cNvSpPr txBox="1">
              <a:spLocks noChangeArrowheads="1"/>
            </p:cNvSpPr>
            <p:nvPr/>
          </p:nvSpPr>
          <p:spPr bwMode="auto">
            <a:xfrm>
              <a:off x="6916194" y="4854164"/>
              <a:ext cx="262864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kiệm điện</a:t>
              </a:r>
            </a:p>
          </p:txBody>
        </p:sp>
        <p:pic>
          <p:nvPicPr>
            <p:cNvPr id="68638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771" y="3084221"/>
              <a:ext cx="2223111" cy="1632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5045075" y="904875"/>
            <a:ext cx="4121150" cy="2127250"/>
            <a:chOff x="5045588" y="63396"/>
            <a:chExt cx="4120295" cy="2837136"/>
          </a:xfrm>
        </p:grpSpPr>
        <p:sp>
          <p:nvSpPr>
            <p:cNvPr id="68635" name="TextBox 61"/>
            <p:cNvSpPr txBox="1">
              <a:spLocks noChangeArrowheads="1"/>
            </p:cNvSpPr>
            <p:nvPr/>
          </p:nvSpPr>
          <p:spPr bwMode="auto">
            <a:xfrm>
              <a:off x="5045588" y="63396"/>
              <a:ext cx="3343199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khẩu hiệu tắt máy khi chờ đèn đỏ</a:t>
              </a:r>
            </a:p>
          </p:txBody>
        </p:sp>
        <p:pic>
          <p:nvPicPr>
            <p:cNvPr id="68636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5" y="965611"/>
              <a:ext cx="2937698" cy="1934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50813" y="4643438"/>
            <a:ext cx="4308475" cy="1374775"/>
            <a:chOff x="213950" y="5134685"/>
            <a:chExt cx="4308319" cy="1834380"/>
          </a:xfrm>
        </p:grpSpPr>
        <p:sp>
          <p:nvSpPr>
            <p:cNvPr id="68633" name="TextBox 27"/>
            <p:cNvSpPr txBox="1">
              <a:spLocks noChangeArrowheads="1"/>
            </p:cNvSpPr>
            <p:nvPr/>
          </p:nvSpPr>
          <p:spPr bwMode="auto">
            <a:xfrm>
              <a:off x="213950" y="6415068"/>
              <a:ext cx="4175880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trí tường ở trường, khu phố</a:t>
              </a:r>
            </a:p>
          </p:txBody>
        </p:sp>
        <p:pic>
          <p:nvPicPr>
            <p:cNvPr id="68634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805" y="5134685"/>
              <a:ext cx="2345464" cy="129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139700" y="1985963"/>
            <a:ext cx="2987675" cy="1619250"/>
            <a:chOff x="1" y="1505140"/>
            <a:chExt cx="2987824" cy="2159247"/>
          </a:xfrm>
        </p:grpSpPr>
        <p:sp>
          <p:nvSpPr>
            <p:cNvPr id="68631" name="TextBox 43"/>
            <p:cNvSpPr txBox="1">
              <a:spLocks noChangeArrowheads="1"/>
            </p:cNvSpPr>
            <p:nvPr/>
          </p:nvSpPr>
          <p:spPr bwMode="auto">
            <a:xfrm>
              <a:off x="2" y="2679502"/>
              <a:ext cx="2987823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Ưu tiên sử dụng các sản phẩm từ địa phương</a:t>
              </a:r>
            </a:p>
          </p:txBody>
        </p:sp>
        <p:pic>
          <p:nvPicPr>
            <p:cNvPr id="68632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505140"/>
              <a:ext cx="2051720" cy="123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225425" y="3762375"/>
            <a:ext cx="2857500" cy="1298575"/>
            <a:chOff x="79770" y="3911585"/>
            <a:chExt cx="2857052" cy="1732489"/>
          </a:xfrm>
        </p:grpSpPr>
        <p:sp>
          <p:nvSpPr>
            <p:cNvPr id="68629" name="TextBox 49"/>
            <p:cNvSpPr txBox="1">
              <a:spLocks noChangeArrowheads="1"/>
            </p:cNvSpPr>
            <p:nvPr/>
          </p:nvSpPr>
          <p:spPr bwMode="auto">
            <a:xfrm>
              <a:off x="118700" y="3911585"/>
              <a:ext cx="2818122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 chế sử dụng bao ni lông</a:t>
              </a:r>
            </a:p>
          </p:txBody>
        </p:sp>
        <p:pic>
          <p:nvPicPr>
            <p:cNvPr id="68630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0" y="4581128"/>
              <a:ext cx="1224136" cy="106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692150" y="795338"/>
            <a:ext cx="4095750" cy="1420812"/>
            <a:chOff x="691838" y="-82242"/>
            <a:chExt cx="4096186" cy="1893554"/>
          </a:xfrm>
        </p:grpSpPr>
        <p:sp>
          <p:nvSpPr>
            <p:cNvPr id="68627" name="TextBox 41"/>
            <p:cNvSpPr txBox="1">
              <a:spLocks noChangeArrowheads="1"/>
            </p:cNvSpPr>
            <p:nvPr/>
          </p:nvSpPr>
          <p:spPr bwMode="auto">
            <a:xfrm>
              <a:off x="691838" y="-82242"/>
              <a:ext cx="3341234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 ứng giờ trái đất </a:t>
              </a:r>
            </a:p>
          </p:txBody>
        </p:sp>
        <p:pic>
          <p:nvPicPr>
            <p:cNvPr id="68628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811" y="379423"/>
              <a:ext cx="2180213" cy="1431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4645025" y="4641850"/>
            <a:ext cx="5556250" cy="1190625"/>
            <a:chOff x="4698288" y="5300439"/>
            <a:chExt cx="5556158" cy="1588338"/>
          </a:xfrm>
        </p:grpSpPr>
        <p:sp>
          <p:nvSpPr>
            <p:cNvPr id="68625" name="TextBox 45"/>
            <p:cNvSpPr txBox="1">
              <a:spLocks noChangeArrowheads="1"/>
            </p:cNvSpPr>
            <p:nvPr/>
          </p:nvSpPr>
          <p:spPr bwMode="auto">
            <a:xfrm>
              <a:off x="6523127" y="6334780"/>
              <a:ext cx="373131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kiệm nước</a:t>
              </a:r>
            </a:p>
          </p:txBody>
        </p:sp>
        <p:pic>
          <p:nvPicPr>
            <p:cNvPr id="68626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288" y="5300439"/>
              <a:ext cx="1824839" cy="156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11673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533400"/>
            <a:ext cx="7772400" cy="11604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vi-VN" dirty="0" smtClean="0">
                <a:latin typeface="Times" panose="02020603050405020304" pitchFamily="18" charset="0"/>
              </a:rPr>
              <a:t>   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9635" name="Rectangle 3"/>
          <p:cNvSpPr txBox="1">
            <a:spLocks noChangeArrowheads="1"/>
          </p:cNvSpPr>
          <p:nvPr/>
        </p:nvSpPr>
        <p:spPr bwMode="auto">
          <a:xfrm>
            <a:off x="-228600" y="2227560"/>
            <a:ext cx="91440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vi-VN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trầm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ra.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trách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nay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mai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3595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0 hình nền Powerpoint đẹp và chất l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0"/>
            <a:ext cx="913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/>
          <p:cNvSpPr>
            <a:spLocks noChangeArrowheads="1"/>
          </p:cNvSpPr>
          <p:nvPr/>
        </p:nvSpPr>
        <p:spPr bwMode="auto">
          <a:xfrm>
            <a:off x="685800" y="0"/>
            <a:ext cx="7981950" cy="42672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295400" y="685800"/>
            <a:ext cx="7056438" cy="286232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3300"/>
                </a:solidFill>
                <a:latin typeface="Times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Ghi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nhớ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ô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nhiễm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trầm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trọng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do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chính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người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gây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ra.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Bảo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vệ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trách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nhiệm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mỗi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người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vì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cuộc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sống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hôm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nay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mai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sau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en-US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4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0 hình nền Powerpoint đẹp và chất l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0"/>
            <a:ext cx="913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76224" y="190501"/>
            <a:ext cx="856932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Bài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tập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1: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rPr>
              <a:t/>
            </a:r>
            <a:b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rPr>
            </a:b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Những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việc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làm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nào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dưới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đây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có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tác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dụng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bảo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vệ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môi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trường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?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4294967295"/>
          </p:nvPr>
        </p:nvSpPr>
        <p:spPr bwMode="auto">
          <a:xfrm>
            <a:off x="304800" y="2117726"/>
            <a:ext cx="6423025" cy="60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D0D0D"/>
              </a:buClr>
              <a:buSzPts val="3000"/>
              <a:buFont typeface="+mj-lt"/>
              <a:buAutoNum type="alphaLcParenR"/>
              <a:tabLst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cs typeface="Arial" pitchFamily="34" charset="0"/>
              </a:rPr>
              <a:t>Mở xưởng cưa gỗ gần khu dân cư.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D0D0D"/>
              </a:buClr>
              <a:buSzPts val="3000"/>
              <a:buFont typeface="Times New Roman" pitchFamily="18" charset="0"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727825" y="2133600"/>
            <a:ext cx="10080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Sai</a:t>
            </a: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4422775" y="2733675"/>
            <a:ext cx="1016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5575300" y="3276600"/>
            <a:ext cx="1016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7159625" y="3854450"/>
            <a:ext cx="101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4567238" y="4356100"/>
            <a:ext cx="1016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5214938" y="4832350"/>
            <a:ext cx="7207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Sai</a:t>
            </a: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583363" y="5365750"/>
            <a:ext cx="11509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8382000" y="5881687"/>
            <a:ext cx="6588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Sai</a:t>
            </a: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799" y="2743200"/>
            <a:ext cx="411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D0D0D"/>
              </a:buClr>
              <a:buSzPts val="3000"/>
            </a:pP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b)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Trồng</a:t>
            </a: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cây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gây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rừng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3820180"/>
            <a:ext cx="623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d)  Không </a:t>
            </a:r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hút thuốc lá ở nơi công cộng. 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4353580"/>
            <a:ext cx="4211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đ ) Làm </a:t>
            </a:r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ruộng </a:t>
            </a:r>
            <a:r>
              <a:rPr lang="en-US" sz="2800" b="1" smtClean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bậc thang</a:t>
            </a:r>
            <a:r>
              <a:rPr lang="en-US" sz="2800" b="1" smtClean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en-US" sz="2800" b="1">
              <a:solidFill>
                <a:srgbClr val="0D0D0D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112" y="3254375"/>
            <a:ext cx="567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c) Phân </a:t>
            </a:r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loại rác trước khi xử lí .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5877580"/>
            <a:ext cx="8417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h) Đặt khu </a:t>
            </a:r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chuồng trại gia súc để gần nguồn nước ăn. 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706" y="4810780"/>
            <a:ext cx="4610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e) Vứt </a:t>
            </a:r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xác súc vật ra đường. 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5344180"/>
            <a:ext cx="6364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g) Dọn </a:t>
            </a:r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sạch rác thải trên đường phố.</a:t>
            </a:r>
            <a:endParaRPr lang="en-US" sz="280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0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0 hình nền Powerpoint đẹp và chất l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0"/>
            <a:ext cx="913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04800" y="574674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1.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Những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việc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cần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làm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để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bảo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vệ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endParaRPr lang="en-US" sz="36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649287" y="2205038"/>
            <a:ext cx="75803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b)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Trồng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cây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gây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rừng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.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22287" y="2924175"/>
            <a:ext cx="70564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c) Phân loại rác trước khi xử lí.</a:t>
            </a: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47700" y="3716337"/>
            <a:ext cx="8496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d) </a:t>
            </a:r>
            <a:r>
              <a:rPr lang="en-US" sz="3600" b="1" smtClean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Không hút thuốc lá ở nơi công cộng.</a:t>
            </a: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61987" y="4438432"/>
            <a:ext cx="81010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đ)  Làm ruộng bậc thang.</a:t>
            </a: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85800" y="5084763"/>
            <a:ext cx="79930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g) Dọn sạch rác thải trên đường phố.</a:t>
            </a: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anh-ruong-bac-thang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2339975" y="6096000"/>
            <a:ext cx="42529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4400" b="1" smtClean="0">
                <a:solidFill>
                  <a:srgbClr val="FF3300"/>
                </a:solidFill>
                <a:latin typeface="Times" panose="02020603050405020304" pitchFamily="18" charset="0"/>
              </a:rPr>
              <a:t>Ruộng bậc thang</a:t>
            </a:r>
          </a:p>
        </p:txBody>
      </p:sp>
    </p:spTree>
    <p:extLst>
      <p:ext uri="{BB962C8B-B14F-4D97-AF65-F5344CB8AC3E}">
        <p14:creationId xmlns:p14="http://schemas.microsoft.com/office/powerpoint/2010/main" val="3766551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dcq_raquanttn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7881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600" b="1" smtClean="0">
                <a:solidFill>
                  <a:srgbClr val="FFFFFF"/>
                </a:solidFill>
                <a:latin typeface="Constantia" panose="02030602050306030303" pitchFamily="18" charset="0"/>
              </a:rPr>
              <a:t>Tuyên truyền ý thức 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27621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Content Placeholder 4" descr="IMG_0688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60350"/>
            <a:ext cx="4191000" cy="3040063"/>
          </a:xfrm>
        </p:spPr>
      </p:pic>
      <p:pic>
        <p:nvPicPr>
          <p:cNvPr id="74755" name="Picture 4" descr="Luachin.jpg image by Natlie_nv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4392612" cy="2997200"/>
          </a:xfrm>
        </p:spPr>
      </p:pic>
      <p:pic>
        <p:nvPicPr>
          <p:cNvPr id="74756" name="Picture 5" descr="k00-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38175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 descr="k00-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6381750"/>
            <a:ext cx="45720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2" descr="C:\Documents and Settings\Luck Star\Desktop\anh - TLV\small_1245914454.nv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42179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6" descr="E:\GIAO AN CUA MOI NGUOI NAM HOC 2009 - 2010 - DANG DUNG\GA cua YEN - LOP 3 - 2009 - 2010\anh moi truong o nhiem\Copy of 478227198_a2587e6fdb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429000"/>
            <a:ext cx="42703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11259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2D29D0E-5D6E-4CF6-8E01-B3EDD10FA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43"/>
          <a:stretch/>
        </p:blipFill>
        <p:spPr>
          <a:xfrm>
            <a:off x="95250" y="3221038"/>
            <a:ext cx="1931988" cy="2581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2" r="10938" b="47493"/>
          <a:stretch>
            <a:fillRect/>
          </a:stretch>
        </p:blipFill>
        <p:spPr bwMode="auto">
          <a:xfrm>
            <a:off x="5935663" y="857250"/>
            <a:ext cx="320833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291182" y="3350824"/>
            <a:ext cx="616463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ĐUỔI HÌNH BẮT CHỮ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56785" y="2493539"/>
            <a:ext cx="2538282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3300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407297176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analyzing_computer_tv_head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915025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43" name="AutoShape 3"/>
          <p:cNvSpPr>
            <a:spLocks noChangeArrowheads="1"/>
          </p:cNvSpPr>
          <p:nvPr/>
        </p:nvSpPr>
        <p:spPr bwMode="auto">
          <a:xfrm>
            <a:off x="7836535" y="4810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4644" name="AutoShape 4"/>
          <p:cNvSpPr>
            <a:spLocks noChangeArrowheads="1"/>
          </p:cNvSpPr>
          <p:nvPr/>
        </p:nvSpPr>
        <p:spPr bwMode="auto">
          <a:xfrm>
            <a:off x="7839710" y="48736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24645" name="AutoShape 5"/>
          <p:cNvSpPr>
            <a:spLocks noChangeArrowheads="1"/>
          </p:cNvSpPr>
          <p:nvPr/>
        </p:nvSpPr>
        <p:spPr bwMode="auto">
          <a:xfrm>
            <a:off x="7844473" y="47148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24646" name="AutoShape 6"/>
          <p:cNvSpPr>
            <a:spLocks noChangeArrowheads="1"/>
          </p:cNvSpPr>
          <p:nvPr/>
        </p:nvSpPr>
        <p:spPr bwMode="auto">
          <a:xfrm>
            <a:off x="7836535" y="466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24647" name="AutoShape 7"/>
          <p:cNvSpPr>
            <a:spLocks noChangeArrowheads="1"/>
          </p:cNvSpPr>
          <p:nvPr/>
        </p:nvSpPr>
        <p:spPr bwMode="auto">
          <a:xfrm>
            <a:off x="7836535" y="47148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24648" name="AutoShape 8"/>
          <p:cNvSpPr>
            <a:spLocks noChangeArrowheads="1"/>
          </p:cNvSpPr>
          <p:nvPr/>
        </p:nvSpPr>
        <p:spPr bwMode="auto">
          <a:xfrm>
            <a:off x="7827010" y="4857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624649" name="Picture 9" descr="Tàng-Tà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115050"/>
            <a:ext cx="1409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0" name="Picture 10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0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1" name="Picture 11" descr="chuot phat c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48300"/>
            <a:ext cx="13716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3" name="WordArt 13"/>
          <p:cNvSpPr>
            <a:spLocks noChangeArrowheads="1" noChangeShapeType="1" noTextEdit="1"/>
          </p:cNvSpPr>
          <p:nvPr/>
        </p:nvSpPr>
        <p:spPr bwMode="auto">
          <a:xfrm rot="365934">
            <a:off x="1676400" y="152400"/>
            <a:ext cx="53340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34066" scaled="1"/>
                </a:gradFill>
                <a:latin typeface="Tahoma"/>
                <a:ea typeface="Tahoma"/>
                <a:cs typeface="Tahoma"/>
              </a:rPr>
              <a:t>RUNG CHUÔNG VÀNG</a:t>
            </a:r>
          </a:p>
        </p:txBody>
      </p:sp>
      <p:pic>
        <p:nvPicPr>
          <p:cNvPr id="624654" name="Picture 14" descr="BELLS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3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8" name="AutoShape 18"/>
          <p:cNvSpPr>
            <a:spLocks noChangeArrowheads="1"/>
          </p:cNvSpPr>
          <p:nvPr/>
        </p:nvSpPr>
        <p:spPr bwMode="gray">
          <a:xfrm>
            <a:off x="762000" y="1354454"/>
            <a:ext cx="7475078" cy="131254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CÂU 2: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Em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cùng các bạn đi học về thấy một số bạn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chơi đùa trên đường, em sẽ làm gì?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24659" name="AutoShape 19"/>
          <p:cNvSpPr>
            <a:spLocks noChangeArrowheads="1"/>
          </p:cNvSpPr>
          <p:nvPr/>
        </p:nvSpPr>
        <p:spPr bwMode="gray">
          <a:xfrm>
            <a:off x="1409700" y="2900680"/>
            <a:ext cx="6629400" cy="90805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Vui chơi cùng các bạn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60" name="AutoShape 20"/>
          <p:cNvSpPr>
            <a:spLocks noChangeArrowheads="1"/>
          </p:cNvSpPr>
          <p:nvPr/>
        </p:nvSpPr>
        <p:spPr bwMode="gray">
          <a:xfrm>
            <a:off x="1470659" y="3962400"/>
            <a:ext cx="6568441" cy="83820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ẫn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đi bình thường như không có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việc gì xảy ra.</a:t>
            </a:r>
          </a:p>
        </p:txBody>
      </p:sp>
      <p:sp>
        <p:nvSpPr>
          <p:cNvPr id="624661" name="AutoShape 21"/>
          <p:cNvSpPr>
            <a:spLocks noChangeArrowheads="1"/>
          </p:cNvSpPr>
          <p:nvPr/>
        </p:nvSpPr>
        <p:spPr bwMode="gray">
          <a:xfrm>
            <a:off x="1474327" y="4986337"/>
            <a:ext cx="6564773" cy="84772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C. Nhắc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các bạn không được chơi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đường vì không an toàn. 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93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4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24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24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24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6246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6246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0" grpId="0" animBg="1"/>
      <p:bldP spid="624661" grpId="0" animBg="1"/>
      <p:bldP spid="62466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06513"/>
            <a:ext cx="36115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"/>
          <a:stretch>
            <a:fillRect/>
          </a:stretch>
        </p:blipFill>
        <p:spPr bwMode="auto">
          <a:xfrm>
            <a:off x="827088" y="1322388"/>
            <a:ext cx="360045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03575" y="5049838"/>
            <a:ext cx="3024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NHIỄM</a:t>
            </a:r>
          </a:p>
        </p:txBody>
      </p:sp>
    </p:spTree>
    <p:extLst>
      <p:ext uri="{BB962C8B-B14F-4D97-AF65-F5344CB8AC3E}">
        <p14:creationId xmlns:p14="http://schemas.microsoft.com/office/powerpoint/2010/main" val="12369859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617663"/>
            <a:ext cx="1944688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28"/>
          <a:stretch>
            <a:fillRect/>
          </a:stretch>
        </p:blipFill>
        <p:spPr bwMode="auto">
          <a:xfrm>
            <a:off x="5057775" y="1552575"/>
            <a:ext cx="278606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27313" y="4486275"/>
            <a:ext cx="3240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</a:t>
            </a:r>
          </a:p>
        </p:txBody>
      </p:sp>
    </p:spTree>
    <p:extLst>
      <p:ext uri="{BB962C8B-B14F-4D97-AF65-F5344CB8AC3E}">
        <p14:creationId xmlns:p14="http://schemas.microsoft.com/office/powerpoint/2010/main" val="281691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903" flipH="1">
            <a:off x="534988" y="1500188"/>
            <a:ext cx="3357562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76" b="44376"/>
          <a:stretch>
            <a:fillRect/>
          </a:stretch>
        </p:blipFill>
        <p:spPr bwMode="auto">
          <a:xfrm>
            <a:off x="4859338" y="1384300"/>
            <a:ext cx="3506787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03575" y="4346575"/>
            <a:ext cx="3313113" cy="485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5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 RÁC</a:t>
            </a:r>
          </a:p>
        </p:txBody>
      </p:sp>
    </p:spTree>
    <p:extLst>
      <p:ext uri="{BB962C8B-B14F-4D97-AF65-F5344CB8AC3E}">
        <p14:creationId xmlns:p14="http://schemas.microsoft.com/office/powerpoint/2010/main" val="2936349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22173" r="6596" b="23767"/>
          <a:stretch>
            <a:fillRect/>
          </a:stretch>
        </p:blipFill>
        <p:spPr bwMode="auto">
          <a:xfrm>
            <a:off x="250825" y="1862138"/>
            <a:ext cx="3889375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2"/>
          <a:stretch>
            <a:fillRect/>
          </a:stretch>
        </p:blipFill>
        <p:spPr bwMode="auto">
          <a:xfrm>
            <a:off x="4500563" y="1373188"/>
            <a:ext cx="4319587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03575" y="5049838"/>
            <a:ext cx="3024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</a:t>
            </a:r>
          </a:p>
        </p:txBody>
      </p:sp>
    </p:spTree>
    <p:extLst>
      <p:ext uri="{BB962C8B-B14F-4D97-AF65-F5344CB8AC3E}">
        <p14:creationId xmlns:p14="http://schemas.microsoft.com/office/powerpoint/2010/main" val="29153404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ÀI TRUYỀN THÔNG VỀ BẢO VỆ MÔI TRƯỜNG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914400"/>
            <a:ext cx="358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 DỤNG</a:t>
            </a:r>
          </a:p>
        </p:txBody>
      </p:sp>
      <p:pic>
        <p:nvPicPr>
          <p:cNvPr id="2" name="Trai-dat-nay-la-cua-chung-minh-mp3-CLB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4700" y="518614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04941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752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3505200"/>
            <a:ext cx="2343150" cy="1952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1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8" name="Group 2"/>
          <p:cNvGrpSpPr>
            <a:grpSpLocks/>
          </p:cNvGrpSpPr>
          <p:nvPr/>
        </p:nvGrpSpPr>
        <p:grpSpPr bwMode="auto">
          <a:xfrm>
            <a:off x="10717" y="0"/>
            <a:ext cx="9046369" cy="6858000"/>
            <a:chOff x="0" y="-19"/>
            <a:chExt cx="5760" cy="4377"/>
          </a:xfrm>
        </p:grpSpPr>
        <p:pic>
          <p:nvPicPr>
            <p:cNvPr id="162823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4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5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8791" name="WordArt 7"/>
          <p:cNvSpPr>
            <a:spLocks noChangeArrowheads="1" noChangeShapeType="1" noTextEdit="1"/>
          </p:cNvSpPr>
          <p:nvPr/>
        </p:nvSpPr>
        <p:spPr bwMode="auto">
          <a:xfrm>
            <a:off x="845527" y="1676400"/>
            <a:ext cx="7433072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2821" name="Picture 8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6" y="4743451"/>
            <a:ext cx="144422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Picture 8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09248" y="4743451"/>
            <a:ext cx="144422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3" y="2044038"/>
            <a:ext cx="5124450" cy="42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6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2" descr="analyzing_computer_tv_head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915025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59" name="AutoShape 3"/>
          <p:cNvSpPr>
            <a:spLocks noChangeArrowheads="1"/>
          </p:cNvSpPr>
          <p:nvPr/>
        </p:nvSpPr>
        <p:spPr bwMode="auto">
          <a:xfrm>
            <a:off x="3924300" y="5734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33860" name="AutoShape 4"/>
          <p:cNvSpPr>
            <a:spLocks noChangeArrowheads="1"/>
          </p:cNvSpPr>
          <p:nvPr/>
        </p:nvSpPr>
        <p:spPr bwMode="auto">
          <a:xfrm>
            <a:off x="3927475" y="5740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33861" name="AutoShape 5"/>
          <p:cNvSpPr>
            <a:spLocks noChangeArrowheads="1"/>
          </p:cNvSpPr>
          <p:nvPr/>
        </p:nvSpPr>
        <p:spPr bwMode="auto">
          <a:xfrm>
            <a:off x="3932238" y="5724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33862" name="AutoShape 6"/>
          <p:cNvSpPr>
            <a:spLocks noChangeArrowheads="1"/>
          </p:cNvSpPr>
          <p:nvPr/>
        </p:nvSpPr>
        <p:spPr bwMode="auto">
          <a:xfrm>
            <a:off x="3924300" y="57197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33863" name="AutoShape 7"/>
          <p:cNvSpPr>
            <a:spLocks noChangeArrowheads="1"/>
          </p:cNvSpPr>
          <p:nvPr/>
        </p:nvSpPr>
        <p:spPr bwMode="auto">
          <a:xfrm>
            <a:off x="3924300" y="5724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33864" name="AutoShape 8"/>
          <p:cNvSpPr>
            <a:spLocks noChangeArrowheads="1"/>
          </p:cNvSpPr>
          <p:nvPr/>
        </p:nvSpPr>
        <p:spPr bwMode="auto">
          <a:xfrm>
            <a:off x="3914775" y="5715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633865" name="Picture 9" descr="Tàng-Tà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715000"/>
            <a:ext cx="1409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6" name="Picture 10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0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7" name="Picture 11" descr="chuot phat c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0"/>
            <a:ext cx="13716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8" name="Picture 12" descr="rung chuong va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33400"/>
            <a:ext cx="1066800" cy="84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69" name="WordArt 13"/>
          <p:cNvSpPr>
            <a:spLocks noChangeArrowheads="1" noChangeShapeType="1" noTextEdit="1"/>
          </p:cNvSpPr>
          <p:nvPr/>
        </p:nvSpPr>
        <p:spPr bwMode="auto">
          <a:xfrm rot="365934">
            <a:off x="1676400" y="152400"/>
            <a:ext cx="53340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34066" scaled="1"/>
                </a:gradFill>
                <a:latin typeface="Times New Roman" pitchFamily="18" charset="0"/>
                <a:ea typeface="Tahoma"/>
                <a:cs typeface="Times New Roman" pitchFamily="18" charset="0"/>
              </a:rPr>
              <a:t>RUNG CHUÔNG VÀNG</a:t>
            </a:r>
          </a:p>
        </p:txBody>
      </p:sp>
      <p:pic>
        <p:nvPicPr>
          <p:cNvPr id="633870" name="Picture 14" descr="BELLS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3871" name="Group 15"/>
          <p:cNvGrpSpPr>
            <a:grpSpLocks/>
          </p:cNvGrpSpPr>
          <p:nvPr/>
        </p:nvGrpSpPr>
        <p:grpSpPr bwMode="auto">
          <a:xfrm>
            <a:off x="7086600" y="6019800"/>
            <a:ext cx="1524000" cy="889000"/>
            <a:chOff x="4848" y="3792"/>
            <a:chExt cx="912" cy="560"/>
          </a:xfrm>
        </p:grpSpPr>
        <p:pic>
          <p:nvPicPr>
            <p:cNvPr id="633872" name="Picture 16" descr="Book-03-june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792"/>
              <a:ext cx="912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3873" name="Text Box 17"/>
            <p:cNvSpPr txBox="1">
              <a:spLocks noChangeArrowheads="1"/>
            </p:cNvSpPr>
            <p:nvPr/>
          </p:nvSpPr>
          <p:spPr bwMode="auto">
            <a:xfrm>
              <a:off x="4944" y="3984"/>
              <a:ext cx="8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  <a:hlinkClick r:id="rId15" action="ppaction://hlinksldjump"/>
                </a:rPr>
                <a:t>BẢNG ĐIỂM</a:t>
              </a:r>
              <a:endParaRPr lang="en-US" sz="16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33874" name="AutoShape 18"/>
          <p:cNvSpPr>
            <a:spLocks noChangeArrowheads="1"/>
          </p:cNvSpPr>
          <p:nvPr/>
        </p:nvSpPr>
        <p:spPr bwMode="gray">
          <a:xfrm>
            <a:off x="1085849" y="1447800"/>
            <a:ext cx="6915151" cy="10668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Khi đi bộ trên đường quốc lộ phải đi như thế nào? 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3875" name="AutoShape 19"/>
          <p:cNvSpPr>
            <a:spLocks noChangeArrowheads="1"/>
          </p:cNvSpPr>
          <p:nvPr/>
        </p:nvSpPr>
        <p:spPr bwMode="gray">
          <a:xfrm>
            <a:off x="931985" y="2692522"/>
            <a:ext cx="7583366" cy="59372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. Đi vào đường cấm, đi ngược chiều.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33876" name="AutoShape 20"/>
          <p:cNvSpPr>
            <a:spLocks noChangeArrowheads="1"/>
          </p:cNvSpPr>
          <p:nvPr/>
        </p:nvSpPr>
        <p:spPr bwMode="gray">
          <a:xfrm>
            <a:off x="931984" y="4330044"/>
            <a:ext cx="8143875" cy="64389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. Đi dàn hàng ngang với bạn để nói chuyện với nhau.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33877" name="AutoShape 21"/>
          <p:cNvSpPr>
            <a:spLocks noChangeArrowheads="1"/>
          </p:cNvSpPr>
          <p:nvPr/>
        </p:nvSpPr>
        <p:spPr bwMode="gray">
          <a:xfrm>
            <a:off x="914400" y="3463791"/>
            <a:ext cx="8001000" cy="645983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B. Đi sát lề đường bên tay phải, không chơi đùa với các bạn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994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3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3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3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3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3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3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3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3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3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3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3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3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33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33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33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33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33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63385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6338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76" grpId="0" animBg="1"/>
      <p:bldP spid="633877" grpId="0" animBg="1"/>
      <p:bldP spid="63387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810" name="Picture 2" descr="analyzing_computer_tv_head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915025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1811" name="AutoShape 3"/>
          <p:cNvSpPr>
            <a:spLocks noChangeArrowheads="1"/>
          </p:cNvSpPr>
          <p:nvPr/>
        </p:nvSpPr>
        <p:spPr bwMode="auto">
          <a:xfrm>
            <a:off x="3924300" y="5861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1812" name="AutoShape 4"/>
          <p:cNvSpPr>
            <a:spLocks noChangeArrowheads="1"/>
          </p:cNvSpPr>
          <p:nvPr/>
        </p:nvSpPr>
        <p:spPr bwMode="auto">
          <a:xfrm>
            <a:off x="3927475" y="5867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31813" name="AutoShape 5"/>
          <p:cNvSpPr>
            <a:spLocks noChangeArrowheads="1"/>
          </p:cNvSpPr>
          <p:nvPr/>
        </p:nvSpPr>
        <p:spPr bwMode="auto">
          <a:xfrm>
            <a:off x="3932238" y="5851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31814" name="AutoShape 6"/>
          <p:cNvSpPr>
            <a:spLocks noChangeArrowheads="1"/>
          </p:cNvSpPr>
          <p:nvPr/>
        </p:nvSpPr>
        <p:spPr bwMode="auto">
          <a:xfrm>
            <a:off x="3924300" y="58467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31815" name="AutoShape 7"/>
          <p:cNvSpPr>
            <a:spLocks noChangeArrowheads="1"/>
          </p:cNvSpPr>
          <p:nvPr/>
        </p:nvSpPr>
        <p:spPr bwMode="auto">
          <a:xfrm>
            <a:off x="3924300" y="5851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31816" name="AutoShape 8"/>
          <p:cNvSpPr>
            <a:spLocks noChangeArrowheads="1"/>
          </p:cNvSpPr>
          <p:nvPr/>
        </p:nvSpPr>
        <p:spPr bwMode="auto">
          <a:xfrm>
            <a:off x="3914775" y="5842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631817" name="Picture 9" descr="Tàng-Tà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38850"/>
            <a:ext cx="1409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1818" name="Picture 10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0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1819" name="Picture 11" descr="chuot phat c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524500"/>
            <a:ext cx="13716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1820" name="Picture 12" descr="rung chuong va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33400"/>
            <a:ext cx="1066800" cy="84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1821" name="WordArt 13"/>
          <p:cNvSpPr>
            <a:spLocks noChangeArrowheads="1" noChangeShapeType="1" noTextEdit="1"/>
          </p:cNvSpPr>
          <p:nvPr/>
        </p:nvSpPr>
        <p:spPr bwMode="auto">
          <a:xfrm rot="365934">
            <a:off x="1676400" y="152400"/>
            <a:ext cx="53340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34066" scaled="1"/>
                </a:gradFill>
                <a:latin typeface="Tahoma"/>
                <a:ea typeface="Tahoma"/>
                <a:cs typeface="Tahoma"/>
              </a:rPr>
              <a:t>RUNG CHUÔNG VÀNG</a:t>
            </a:r>
          </a:p>
        </p:txBody>
      </p:sp>
      <p:pic>
        <p:nvPicPr>
          <p:cNvPr id="631822" name="Picture 14" descr="BELLS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1823" name="Group 15"/>
          <p:cNvGrpSpPr>
            <a:grpSpLocks/>
          </p:cNvGrpSpPr>
          <p:nvPr/>
        </p:nvGrpSpPr>
        <p:grpSpPr bwMode="auto">
          <a:xfrm>
            <a:off x="7086600" y="6019800"/>
            <a:ext cx="1524000" cy="838200"/>
            <a:chOff x="4848" y="3792"/>
            <a:chExt cx="912" cy="528"/>
          </a:xfrm>
        </p:grpSpPr>
        <p:pic>
          <p:nvPicPr>
            <p:cNvPr id="631824" name="Picture 16" descr="Book-03-june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792"/>
              <a:ext cx="912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1825" name="Text Box 17"/>
            <p:cNvSpPr txBox="1">
              <a:spLocks noChangeArrowheads="1"/>
            </p:cNvSpPr>
            <p:nvPr/>
          </p:nvSpPr>
          <p:spPr bwMode="auto">
            <a:xfrm>
              <a:off x="4944" y="3984"/>
              <a:ext cx="81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3300"/>
                  </a:solidFill>
                  <a:hlinkClick r:id="rId15" action="ppaction://hlinksldjump"/>
                </a:rPr>
                <a:t>BẢNG ĐIỂM</a:t>
              </a:r>
              <a:endParaRPr lang="en-US" sz="1600" b="1">
                <a:solidFill>
                  <a:srgbClr val="003300"/>
                </a:solidFill>
              </a:endParaRPr>
            </a:p>
          </p:txBody>
        </p:sp>
      </p:grpSp>
      <p:sp>
        <p:nvSpPr>
          <p:cNvPr id="631826" name="AutoShape 18"/>
          <p:cNvSpPr>
            <a:spLocks noChangeArrowheads="1"/>
          </p:cNvSpPr>
          <p:nvPr/>
        </p:nvSpPr>
        <p:spPr bwMode="gray">
          <a:xfrm>
            <a:off x="1292888" y="1379538"/>
            <a:ext cx="6934200" cy="116979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 vi nào của người đi xe đạp trên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đường không an toàn?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1827" name="AutoShape 19"/>
          <p:cNvSpPr>
            <a:spLocks noChangeArrowheads="1"/>
          </p:cNvSpPr>
          <p:nvPr/>
        </p:nvSpPr>
        <p:spPr bwMode="gray">
          <a:xfrm>
            <a:off x="2092988" y="2819400"/>
            <a:ext cx="5334000" cy="60960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 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. Lạng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lách đánh võng.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1828" name="AutoShape 20"/>
          <p:cNvSpPr>
            <a:spLocks noChangeArrowheads="1"/>
          </p:cNvSpPr>
          <p:nvPr/>
        </p:nvSpPr>
        <p:spPr bwMode="gray">
          <a:xfrm>
            <a:off x="2145742" y="3705224"/>
            <a:ext cx="5486400" cy="63817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Đèo nhau đi dàn hàng ngang.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1829" name="AutoShape 21"/>
          <p:cNvSpPr>
            <a:spLocks noChangeArrowheads="1"/>
          </p:cNvSpPr>
          <p:nvPr/>
        </p:nvSpPr>
        <p:spPr bwMode="gray">
          <a:xfrm>
            <a:off x="2209800" y="4572000"/>
            <a:ext cx="5478462" cy="644526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C.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Cả 2 ý kiến trên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04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1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1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1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1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1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1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1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1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1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1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31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31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31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31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31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31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31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31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31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63181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6318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8" grpId="0" animBg="1"/>
      <p:bldP spid="631829" grpId="0" animBg="1"/>
      <p:bldP spid="6318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analyzing_computer_tv_head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915025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43" name="AutoShape 3"/>
          <p:cNvSpPr>
            <a:spLocks noChangeArrowheads="1"/>
          </p:cNvSpPr>
          <p:nvPr/>
        </p:nvSpPr>
        <p:spPr bwMode="auto">
          <a:xfrm>
            <a:off x="3924300" y="57848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4644" name="AutoShape 4"/>
          <p:cNvSpPr>
            <a:spLocks noChangeArrowheads="1"/>
          </p:cNvSpPr>
          <p:nvPr/>
        </p:nvSpPr>
        <p:spPr bwMode="auto">
          <a:xfrm>
            <a:off x="3927475" y="5791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24645" name="AutoShape 5"/>
          <p:cNvSpPr>
            <a:spLocks noChangeArrowheads="1"/>
          </p:cNvSpPr>
          <p:nvPr/>
        </p:nvSpPr>
        <p:spPr bwMode="auto">
          <a:xfrm>
            <a:off x="3932238" y="57753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24646" name="AutoShape 6"/>
          <p:cNvSpPr>
            <a:spLocks noChangeArrowheads="1"/>
          </p:cNvSpPr>
          <p:nvPr/>
        </p:nvSpPr>
        <p:spPr bwMode="auto">
          <a:xfrm>
            <a:off x="3924300" y="57705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24647" name="AutoShape 7"/>
          <p:cNvSpPr>
            <a:spLocks noChangeArrowheads="1"/>
          </p:cNvSpPr>
          <p:nvPr/>
        </p:nvSpPr>
        <p:spPr bwMode="auto">
          <a:xfrm>
            <a:off x="3924300" y="57753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24648" name="AutoShape 8"/>
          <p:cNvSpPr>
            <a:spLocks noChangeArrowheads="1"/>
          </p:cNvSpPr>
          <p:nvPr/>
        </p:nvSpPr>
        <p:spPr bwMode="auto">
          <a:xfrm>
            <a:off x="3914775" y="57896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624649" name="Picture 9" descr="Tàng-Tà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115050"/>
            <a:ext cx="1409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0" name="Picture 10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0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1" name="Picture 11" descr="chuot phat c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48300"/>
            <a:ext cx="13716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2" name="Picture 12" descr="rung chuong va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33400"/>
            <a:ext cx="1066800" cy="84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3" name="WordArt 13"/>
          <p:cNvSpPr>
            <a:spLocks noChangeArrowheads="1" noChangeShapeType="1" noTextEdit="1"/>
          </p:cNvSpPr>
          <p:nvPr/>
        </p:nvSpPr>
        <p:spPr bwMode="auto">
          <a:xfrm rot="365934">
            <a:off x="1676400" y="152400"/>
            <a:ext cx="53340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34066" scaled="1"/>
                </a:gradFill>
                <a:latin typeface="Tahoma"/>
                <a:ea typeface="Tahoma"/>
                <a:cs typeface="Tahoma"/>
              </a:rPr>
              <a:t>RUNG CHUÔNG VÀNG</a:t>
            </a:r>
          </a:p>
        </p:txBody>
      </p:sp>
      <p:pic>
        <p:nvPicPr>
          <p:cNvPr id="624654" name="Picture 14" descr="BELLS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4655" name="Group 15"/>
          <p:cNvGrpSpPr>
            <a:grpSpLocks/>
          </p:cNvGrpSpPr>
          <p:nvPr/>
        </p:nvGrpSpPr>
        <p:grpSpPr bwMode="auto">
          <a:xfrm>
            <a:off x="7086600" y="6019800"/>
            <a:ext cx="1524000" cy="838200"/>
            <a:chOff x="4848" y="3792"/>
            <a:chExt cx="912" cy="528"/>
          </a:xfrm>
        </p:grpSpPr>
        <p:pic>
          <p:nvPicPr>
            <p:cNvPr id="624656" name="Picture 16" descr="Book-03-june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792"/>
              <a:ext cx="912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4657" name="Text Box 17"/>
            <p:cNvSpPr txBox="1">
              <a:spLocks noChangeArrowheads="1"/>
            </p:cNvSpPr>
            <p:nvPr/>
          </p:nvSpPr>
          <p:spPr bwMode="auto">
            <a:xfrm>
              <a:off x="4944" y="3984"/>
              <a:ext cx="81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3300"/>
                  </a:solidFill>
                  <a:hlinkClick r:id="rId15" action="ppaction://hlinksldjump"/>
                </a:rPr>
                <a:t>BẢNG ĐIỂM</a:t>
              </a:r>
              <a:endParaRPr lang="en-US" sz="1600" b="1">
                <a:solidFill>
                  <a:srgbClr val="003300"/>
                </a:solidFill>
              </a:endParaRPr>
            </a:p>
          </p:txBody>
        </p:sp>
      </p:grpSp>
      <p:sp>
        <p:nvSpPr>
          <p:cNvPr id="624658" name="AutoShape 18"/>
          <p:cNvSpPr>
            <a:spLocks noChangeArrowheads="1"/>
          </p:cNvSpPr>
          <p:nvPr/>
        </p:nvSpPr>
        <p:spPr bwMode="gray">
          <a:xfrm>
            <a:off x="1219200" y="1379538"/>
            <a:ext cx="7296150" cy="128746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ường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 sau trường hợp nào 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 phạm luật giao thông ?</a:t>
            </a: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59" name="AutoShape 19"/>
          <p:cNvSpPr>
            <a:spLocks noChangeArrowheads="1"/>
          </p:cNvSpPr>
          <p:nvPr/>
        </p:nvSpPr>
        <p:spPr bwMode="gray">
          <a:xfrm>
            <a:off x="1524000" y="2819400"/>
            <a:ext cx="6629400" cy="75565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A. 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Đi xe đạp đèo 3 người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60" name="AutoShape 20"/>
          <p:cNvSpPr>
            <a:spLocks noChangeArrowheads="1"/>
          </p:cNvSpPr>
          <p:nvPr/>
        </p:nvSpPr>
        <p:spPr bwMode="gray">
          <a:xfrm>
            <a:off x="1524000" y="3810000"/>
            <a:ext cx="6629400" cy="66675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B. 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Đi xe ngược chiều vào đường một chiều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61" name="AutoShape 21"/>
          <p:cNvSpPr>
            <a:spLocks noChangeArrowheads="1"/>
          </p:cNvSpPr>
          <p:nvPr/>
        </p:nvSpPr>
        <p:spPr bwMode="gray">
          <a:xfrm>
            <a:off x="1524000" y="4648200"/>
            <a:ext cx="6629400" cy="76200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C. 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Đi xe đạp chở một người đằng sau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66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4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24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24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24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6246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6246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0" grpId="0" animBg="1"/>
      <p:bldP spid="624661" grpId="0" animBg="1"/>
      <p:bldP spid="62466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Thực trạng môi trường hiện nay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595" y="5658980"/>
            <a:ext cx="5129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Suy nghĩ của bạn về bức ảnh trên?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5737"/>
            <a:ext cx="7696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82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0 hình nền Powerpoint đẹp và chất l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0"/>
            <a:ext cx="9137374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087368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MÔI TRƯỜNG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33" y="2743200"/>
            <a:ext cx="5705567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5913" y="379482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	</a:t>
            </a:r>
            <a:r>
              <a:rPr lang="en-US" sz="2800" dirty="0" smtClean="0">
                <a:solidFill>
                  <a:prstClr val="black"/>
                </a:solidFill>
              </a:rPr>
              <a:t>	</a:t>
            </a:r>
            <a:r>
              <a:rPr lang="en-US" sz="4000" dirty="0" smtClean="0">
                <a:solidFill>
                  <a:prstClr val="black"/>
                </a:solidFill>
              </a:rPr>
              <a:t>ĐẠO ĐỨC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60005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"/>
  <p:tag name="ISPRING_SLIDE_INDENT_LEVEL" val="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PRESENTER_ID" val="{C98D0EAB-36F7-4B8D-9877-9AEE45040463}"/>
  <p:tag name="GENSWF_ADVANCE_TIME" val="14.130"/>
  <p:tag name="ISPRING_SLIDE_ID_2" val="{58528D73-2447-42FD-931C-03C398BC199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0.246"/>
  <p:tag name="TIMING" val="|2.328"/>
  <p:tag name="ISPRING_SLIDE_ID_2" val="{AF0D4B61-6C6A-4676-A0B1-9F5815E347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34.144"/>
  <p:tag name="TIMING" val="|1.664"/>
  <p:tag name="ISPRING_SLIDE_ID_2" val="{CC2C92C0-BEC8-47A6-9030-19ACD479F0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33.997"/>
  <p:tag name="ISPRING_SLIDE_ID_2" val="{5AA24122-5D2C-4EBF-8353-795C776039C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8.374"/>
  <p:tag name="TIMING" val="|16.923|3.966|7.471|0.001|0.001|0.001|0.001|0.001|0.001|0.001|0.001|0.001|0.001|0.001|0.001|0.001"/>
  <p:tag name="ISPRING_SLIDE_ID_2" val="{19698BE1-449A-480F-8BB1-69F83015722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NDENT_LEVEL" val="0"/>
  <p:tag name="ISPRING_SLIDE_ID_2" val="{6FF53E3A-9A41-4338-8ED4-EE6F3E6E873C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"/>
  <p:tag name="ISPRING_SLIDE_INDENT_LEVEL" val="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PRESENTER_ID" val="{C98D0EAB-36F7-4B8D-9877-9AEE45040463}"/>
  <p:tag name="GENSWF_ADVANCE_TIME" val="14.130"/>
  <p:tag name="ISPRING_SLIDE_ID_2" val="{58528D73-2447-42FD-931C-03C398BC199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NDENT_LEVEL" val="0"/>
  <p:tag name="ISPRING_SLIDE_ID_2" val="{B601139F-D767-4E1C-86E6-D830982318B8}"/>
</p:tagLst>
</file>

<file path=ppt/theme/theme1.xml><?xml version="1.0" encoding="utf-8"?>
<a:theme xmlns:a="http://schemas.openxmlformats.org/drawingml/2006/main" name="stpatricks">
  <a:themeElements>
    <a:clrScheme name="stpatrick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patrick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stpatrick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tpatricks">
  <a:themeElements>
    <a:clrScheme name="stpatrick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patrick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stpatrick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</TotalTime>
  <Words>1333</Words>
  <Application>Microsoft Office PowerPoint</Application>
  <PresentationFormat>On-screen Show (4:3)</PresentationFormat>
  <Paragraphs>207</Paragraphs>
  <Slides>46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stpatricks</vt:lpstr>
      <vt:lpstr>Office Theme</vt:lpstr>
      <vt:lpstr>1_Office Theme</vt:lpstr>
      <vt:lpstr>2_Office Theme</vt:lpstr>
      <vt:lpstr>1_stpatricks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2_Chủ đề của Office</vt:lpstr>
      <vt:lpstr>ĐẠO ĐỨC 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trạng môi trường hiện nay </vt:lpstr>
      <vt:lpstr>PowerPoint Presentation</vt:lpstr>
      <vt:lpstr>PowerPoint Presentation</vt:lpstr>
      <vt:lpstr>Thông tin: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nêu những biện pháp khắc phục ô nhiễm môi trường?</vt:lpstr>
      <vt:lpstr>PowerPoint Presentation</vt:lpstr>
      <vt:lpstr>PowerPoint Presentation</vt:lpstr>
      <vt:lpstr>Bảo vệ động vật </vt:lpstr>
      <vt:lpstr>Thảo luận nhóm đôi:</vt:lpstr>
      <vt:lpstr>Câu 3: Vậy các em đã làm gì để góp phần bảo vệ môi trường? </vt:lpstr>
      <vt:lpstr>PowerPoint Presentation</vt:lpstr>
      <vt:lpstr>PowerPoint Presentation</vt:lpstr>
      <vt:lpstr>Xử lý nước thải, rác thải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1:  Những việc làm nào dưới đây có tác dụng bảo vệ môi trường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</cp:lastModifiedBy>
  <cp:revision>32</cp:revision>
  <dcterms:created xsi:type="dcterms:W3CDTF">2021-04-11T07:56:21Z</dcterms:created>
  <dcterms:modified xsi:type="dcterms:W3CDTF">2022-05-08T03:21:21Z</dcterms:modified>
</cp:coreProperties>
</file>