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</p:sldMasterIdLst>
  <p:notesMasterIdLst>
    <p:notesMasterId r:id="rId30"/>
  </p:notesMasterIdLst>
  <p:sldIdLst>
    <p:sldId id="303" r:id="rId4"/>
    <p:sldId id="279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83" r:id="rId13"/>
    <p:sldId id="304" r:id="rId14"/>
    <p:sldId id="259" r:id="rId15"/>
    <p:sldId id="282" r:id="rId16"/>
    <p:sldId id="276" r:id="rId17"/>
    <p:sldId id="262" r:id="rId18"/>
    <p:sldId id="263" r:id="rId19"/>
    <p:sldId id="264" r:id="rId20"/>
    <p:sldId id="265" r:id="rId21"/>
    <p:sldId id="277" r:id="rId22"/>
    <p:sldId id="261" r:id="rId23"/>
    <p:sldId id="266" r:id="rId24"/>
    <p:sldId id="267" r:id="rId25"/>
    <p:sldId id="281" r:id="rId26"/>
    <p:sldId id="305" r:id="rId27"/>
    <p:sldId id="280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32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6C58-CFEA-45C0-9A55-278B7184C28E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5C9B-669C-47B6-B7CF-AD00035F5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/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/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microsoft.com/office/2007/relationships/media" Target="file:///G:\0001%20FILE%20S&#7916;A%20CHU&#7848;N%20TRONG%20H&#200;\GIAO%20AN\GIAO%20AN%204\LOP%204-%20GA%20&#272;T\GADT%204\GADT%20-%20S&#7916;A%20B&#7892;%20SUNG\GADT%20-%20CHUAN\TUAN%201\TOAN\To&#225;n%204%20-%20Tuan%201-Tiet%201%20-%20On%20tap%20cac%20so%20den%20100%20000\12%20Track%2012%20(mp3cut.net).mp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20.x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slide" Target="slide20.xml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4" Type="http://schemas.microsoft.com/office/2007/relationships/hdphoto" Target="../media/image1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microsoft.com/office/2007/relationships/hdphoto" Target="../media/image19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microsoft.com/office/2007/relationships/hdphoto" Target="../media/image19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microsoft.com/office/2007/relationships/hdphoto" Target="../media/image19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15.gif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0" Type="http://schemas.microsoft.com/office/2007/relationships/hdphoto" Target="../media/image19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995" y="-1383030"/>
            <a:ext cx="3215005" cy="38176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17390"/>
            <a:ext cx="5888355" cy="235966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05" y="467995"/>
            <a:ext cx="1282065" cy="10134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2645" y="2433955"/>
            <a:ext cx="1800860" cy="379984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827405" y="2021205"/>
            <a:ext cx="85070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1 chữ</a:t>
            </a:r>
            <a:endParaRPr lang="vi-VN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8697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0630" y="1228725"/>
            <a:ext cx="84016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 nhật ngày 12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5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1 -0.00602 0.04753 -0.02547 0.06094 -0.00949 C 0.06315 -0.00695 0.06537 -0.00533 0.06706 -0.00255 C 0.06953 0.00115 0.07136 0.00625 0.07396 0.00972 C 0.08125 0.01944 0.07318 0.00926 0.08021 0.01666 C 0.08685 0.02384 0.08256 0.02083 0.08711 0.02384 C 0.08868 0.02546 0.08998 0.02801 0.0918 0.02916 C 0.09362 0.03032 0.0961 0.03148 0.09779 0.0331 C 0.09883 0.03402 0.09948 0.03518 0.10013 0.03588 C 0.10183 0.03703 0.10339 0.03773 0.10482 0.03865 C 0.10599 0.03935 0.10703 0.04074 0.10808 0.04143 C 0.10873 0.0419 0.10951 0.04236 0.11029 0.04282 C 0.11146 0.04352 0.11237 0.04467 0.11342 0.0456 C 0.11498 0.04652 0.11654 0.04768 0.1181 0.04838 C 0.11914 0.04884 0.12019 0.04907 0.12123 0.04977 C 0.12227 0.05046 0.12318 0.05162 0.12422 0.05254 C 0.12552 0.05324 0.13021 0.05486 0.13125 0.05509 C 0.13425 0.05879 0.13334 0.0581 0.13724 0.06065 C 0.13959 0.06203 0.14219 0.06296 0.1444 0.06481 C 0.14935 0.06921 0.14636 0.06713 0.15365 0.07037 L 0.1599 0.07315 L 0.16289 0.07453 C 0.16849 0.07407 0.17422 0.07384 0.17995 0.07315 C 0.18099 0.07291 0.18203 0.07199 0.18308 0.07176 C 0.18438 0.07106 0.18555 0.0706 0.18685 0.07037 C 0.1905 0.06921 0.19414 0.06852 0.19779 0.06759 C 0.19948 0.06713 0.20131 0.0669 0.20313 0.0662 C 0.20625 0.06504 0.21042 0.06365 0.21315 0.06203 L 0.2155 0.06065 C 0.2168 0.05879 0.21927 0.05532 0.22097 0.0537 C 0.22188 0.05277 0.22292 0.05185 0.22396 0.05115 C 0.22565 0.05 0.22761 0.0493 0.22917 0.04838 C 0.23073 0.04699 0.2319 0.04514 0.23334 0.04421 C 0.23985 0.03935 0.24089 0.03935 0.24649 0.03727 C 0.25 0.03472 0.25677 0.02963 0.25964 0.02639 C 0.26042 0.02546 0.26094 0.02453 0.26185 0.02384 C 0.26289 0.02222 0.26407 0.02106 0.26498 0.01944 C 0.26563 0.01852 0.26563 0.01643 0.26654 0.01527 C 0.26719 0.01435 0.26797 0.01435 0.26888 0.01389 C 0.26914 0.0125 0.2698 0.01111 0.27032 0.00972 C 0.27214 0.00671 0.2767 0.00416 0.27813 0.00301 C 0.28021 0.00115 0.28203 -0.00093 0.28438 -0.00255 C 0.28842 -0.00579 0.29258 -0.00903 0.29675 -0.01204 C 0.29844 -0.01343 0.30039 -0.01482 0.30209 -0.01621 C 0.30769 -0.0213 0.30508 -0.01968 0.3099 -0.02176 C 0.31029 -0.02315 0.3112 -0.02477 0.31211 -0.02593 C 0.31263 -0.02685 0.31706 -0.02824 0.31758 -0.02871 C 0.31888 -0.0294 0.32006 -0.03079 0.32149 -0.03148 C 0.32409 -0.03264 0.3336 -0.0338 0.33542 -0.03403 C 0.35404 -0.03727 0.33203 -0.03334 0.35078 -0.0382 C 0.35339 -0.03889 0.35599 -0.03912 0.3586 -0.03959 C 0.36081 -0.04005 0.36315 -0.04051 0.3655 -0.04098 C 0.3668 -0.04144 0.3681 -0.0419 0.3694 -0.04236 C 0.37605 -0.0419 0.38282 -0.0419 0.38946 -0.04098 C 0.3944 -0.04051 0.39922 -0.03866 0.40417 -0.0382 C 0.41446 -0.03727 0.42474 -0.03727 0.43516 -0.03681 C 0.44115 -0.03426 0.43672 -0.03588 0.44675 -0.03403 C 0.44896 -0.0338 0.45131 -0.03334 0.45365 -0.03287 C 0.45612 -0.03172 0.4569 -0.03148 0.45899 -0.0301 C 0.46042 -0.02917 0.46159 -0.02801 0.46276 -0.02732 C 0.46446 -0.02662 0.46602 -0.02639 0.46745 -0.02593 C 0.46888 -0.02547 0.47019 -0.025 0.47149 -0.02454 C 0.47305 -0.02408 0.475 -0.02361 0.47683 -0.02315 C 0.47839 -0.02269 0.47995 -0.02223 0.48151 -0.02176 C 0.48334 -0.0213 0.48503 -0.02107 0.48685 -0.02037 C 0.48828 -0.01991 0.49506 -0.0176 0.49766 -0.01621 C 0.49935 -0.01528 0.50078 -0.01435 0.50235 -0.01343 L 0.50469 -0.01204 C 0.50873 -0.00741 0.50534 -0.01042 0.51159 -0.0081 C 0.5125 -0.00764 0.51315 -0.00695 0.51394 -0.00672 C 0.51602 -0.00556 0.5181 -0.00486 0.52019 -0.00394 L 0.52318 -0.00255 C 0.52422 -0.00209 0.52513 -0.00162 0.52631 -0.00116 L 0.53021 0.00023 C 0.5319 0.00069 0.53334 0.00115 0.5349 0.00162 C 0.53594 0.00185 0.53685 0.00254 0.53776 0.00301 C 0.54948 0.00254 0.5612 0.00277 0.57279 0.00162 C 0.57487 0.00139 0.5767 -0.0007 0.57878 -0.00116 C 0.58503 -0.00232 0.58477 -0.00162 0.58972 -0.00394 C 0.60078 -0.00834 0.58203 -0.00116 0.59753 -0.0081 C 0.60052 -0.00949 0.60209 -0.00996 0.60521 -0.01204 C 0.60651 -0.01297 0.60782 -0.01412 0.60912 -0.01482 C 0.61003 -0.01528 0.6112 -0.01574 0.61211 -0.01621 C 0.61368 -0.01713 0.61524 -0.01806 0.6168 -0.01898 C 0.61758 -0.01945 0.61836 -0.01991 0.61914 -0.02037 C 0.62097 -0.02176 0.62266 -0.02315 0.62448 -0.02454 C 0.62526 -0.025 0.62605 -0.02523 0.62683 -0.02593 C 0.63256 -0.0301 0.62735 -0.02755 0.63308 -0.0301 C 0.63386 -0.03102 0.63451 -0.03218 0.63542 -0.03287 C 0.63685 -0.03403 0.63842 -0.03449 0.63998 -0.03542 C 0.64076 -0.03588 0.64154 -0.03658 0.64232 -0.03681 C 0.64336 -0.03727 0.6444 -0.03773 0.64545 -0.0382 C 0.64805 -0.03959 0.65052 -0.04167 0.65313 -0.04236 C 0.65521 -0.04306 0.6573 -0.04329 0.65938 -0.04375 C 0.66042 -0.04422 0.66146 -0.04468 0.66237 -0.04514 C 0.66315 -0.0456 0.66394 -0.04607 0.66472 -0.04653 C 0.6668 -0.04746 0.66888 -0.04838 0.67097 -0.04931 C 0.67201 -0.04977 0.67305 -0.05 0.67396 -0.0507 C 0.67592 -0.05162 0.67748 -0.05278 0.67943 -0.05348 C 0.68151 -0.05394 0.6836 -0.0544 0.68568 -0.05463 C 0.6905 -0.05394 0.69545 -0.05348 0.70026 -0.05209 C 0.7017 -0.05162 0.70287 -0.05 0.70417 -0.04931 C 0.71967 -0.03935 0.70039 -0.05255 0.71185 -0.04375 C 0.71263 -0.04329 0.71355 -0.04306 0.7142 -0.04236 C 0.71953 -0.03773 0.71315 -0.04121 0.71967 -0.0382 C 0.72045 -0.03727 0.7211 -0.03611 0.72201 -0.03542 C 0.72344 -0.03426 0.72513 -0.03426 0.72657 -0.03287 C 0.72787 -0.03148 0.72904 -0.02963 0.73047 -0.02871 C 0.73138 -0.02778 0.73256 -0.02778 0.7336 -0.02732 C 0.73516 -0.02639 0.73815 -0.02454 0.73815 -0.02431 C 0.7448 -0.01667 0.73646 -0.02616 0.74284 -0.02037 C 0.74362 -0.01968 0.74427 -0.01806 0.74519 -0.0176 C 0.7461 -0.01713 0.74727 -0.0176 0.74831 -0.0176 L 0.74831 -0.01736 L 0.74831 -0.0176 " pathEditMode="relative" rAng="0" ptsTypes="AAAAAAAAAAAAAAAAAAAAAAAAAAAAAAAAAAAAAAAAAAAAAA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" y="1746250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3"/>
          <p:cNvSpPr txBox="1"/>
          <p:nvPr/>
        </p:nvSpPr>
        <p:spPr>
          <a:xfrm rot="20124156">
            <a:off x="1087438" y="2287588"/>
            <a:ext cx="15271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Mục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Arial" panose="020B0604020202020204"/>
                <a:ea typeface="方正卡通简体" pitchFamily="65" charset="-122"/>
              </a:rPr>
              <a:t>tiêu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Arial" panose="020B0604020202020204"/>
              <a:ea typeface="方正卡通简体" pitchFamily="65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253038" y="827088"/>
            <a:ext cx="809625" cy="5578475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</a:ln>
        </p:spPr>
        <p:txBody>
          <a:bodyPr lIns="91416" tIns="45708" rIns="91416" bIns="45708"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latin typeface="Arial" panose="020B0604020202020204"/>
            </a:endParaRPr>
          </a:p>
        </p:txBody>
      </p:sp>
      <p:grpSp>
        <p:nvGrpSpPr>
          <p:cNvPr id="8" name="组合 142"/>
          <p:cNvGrpSpPr/>
          <p:nvPr/>
        </p:nvGrpSpPr>
        <p:grpSpPr bwMode="auto">
          <a:xfrm>
            <a:off x="5253038" y="1008063"/>
            <a:ext cx="6006641" cy="1341208"/>
            <a:chOff x="4441088" y="670090"/>
            <a:chExt cx="6833725" cy="1512476"/>
          </a:xfrm>
        </p:grpSpPr>
        <p:grpSp>
          <p:nvGrpSpPr>
            <p:cNvPr id="9" name="组合 143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2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74946" y="800776"/>
                <a:ext cx="478615" cy="6480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0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981026" cy="62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Ôn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lại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về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toán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với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5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số</a:t>
              </a:r>
              <a:r>
                <a:rPr lang="en-US" altLang="zh-CN" sz="2000" dirty="0" smtClean="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.</a:t>
              </a:r>
              <a:endParaRPr lang="zh-CN" altLang="en-US" sz="2000" dirty="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1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C6E5B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Khởi động</a:t>
              </a:r>
              <a:endParaRPr lang="zh-CN" altLang="en-US" sz="3600" b="1">
                <a:solidFill>
                  <a:srgbClr val="FC6E5B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4" name="组合 148"/>
          <p:cNvGrpSpPr/>
          <p:nvPr/>
        </p:nvGrpSpPr>
        <p:grpSpPr bwMode="auto">
          <a:xfrm>
            <a:off x="5616575" y="2403009"/>
            <a:ext cx="6229681" cy="2350105"/>
            <a:chOff x="4441088" y="302494"/>
            <a:chExt cx="6230441" cy="2350588"/>
          </a:xfrm>
        </p:grpSpPr>
        <p:grpSp>
          <p:nvGrpSpPr>
            <p:cNvPr id="15" name="组合 149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8" name="任意多边形 82"/>
              <p:cNvSpPr/>
              <p:nvPr/>
            </p:nvSpPr>
            <p:spPr bwMode="auto">
              <a:xfrm rot="3738964">
                <a:off x="4337872" y="762993"/>
                <a:ext cx="730400" cy="7271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74445" y="801071"/>
                <a:ext cx="449317" cy="5859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" name="矩形 39"/>
            <p:cNvSpPr>
              <a:spLocks noChangeArrowheads="1"/>
            </p:cNvSpPr>
            <p:nvPr/>
          </p:nvSpPr>
          <p:spPr bwMode="auto">
            <a:xfrm>
              <a:off x="5338135" y="1047184"/>
              <a:ext cx="5333394" cy="16058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Lấy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ví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dụ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về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biểu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thức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có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chứa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1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  <a:p>
              <a:pPr marL="228600" indent="-228600" defTabSz="1219200" eaLnBrk="1" fontAlgn="auto" hangingPunct="1">
                <a:lnSpc>
                  <a:spcPct val="150000"/>
                </a:lnSpc>
                <a:spcBef>
                  <a:spcPts val="100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Tính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được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giá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trị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khác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nhau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của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biểu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thức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 1 </a:t>
              </a:r>
              <a:r>
                <a:rPr lang="en-US" altLang="zh-CN" sz="2000" dirty="0" err="1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chữ</a:t>
              </a:r>
              <a:r>
                <a:rPr lang="en-US" altLang="zh-CN" sz="2000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 panose="020B0604020202020204"/>
                  <a:ea typeface="Microsoft YaHei" panose="020B0503020204020204" pitchFamily="34" charset="-122"/>
                  <a:cs typeface="SimSun" panose="02010600030101010101" pitchFamily="2" charset="-122"/>
                </a:rPr>
                <a:t>.</a:t>
              </a:r>
              <a:endParaRPr lang="en-US" altLang="zh-CN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5152870" y="302494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</a:t>
              </a:r>
              <a:r>
                <a:rPr lang="en-US" altLang="zh-CN" sz="3200" b="1">
                  <a:solidFill>
                    <a:srgbClr val="FBC75D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hành</a:t>
              </a:r>
              <a:endParaRPr lang="zh-CN" altLang="en-US" sz="3200" b="1">
                <a:solidFill>
                  <a:srgbClr val="FBC75D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20" name="组合 160"/>
          <p:cNvGrpSpPr/>
          <p:nvPr/>
        </p:nvGrpSpPr>
        <p:grpSpPr bwMode="auto">
          <a:xfrm>
            <a:off x="5507038" y="4983357"/>
            <a:ext cx="4926012" cy="1187781"/>
            <a:chOff x="4441088" y="638359"/>
            <a:chExt cx="4927029" cy="1188014"/>
          </a:xfrm>
        </p:grpSpPr>
        <p:grpSp>
          <p:nvGrpSpPr>
            <p:cNvPr id="21" name="组合 161"/>
            <p:cNvGrpSpPr/>
            <p:nvPr/>
          </p:nvGrpSpPr>
          <p:grpSpPr bwMode="auto"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24" name="任意多边形 82"/>
              <p:cNvSpPr/>
              <p:nvPr/>
            </p:nvSpPr>
            <p:spPr bwMode="auto">
              <a:xfrm rot="3738964">
                <a:off x="4338700" y="763328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20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Arial" panose="020B0604020202020204"/>
                  <a:ea typeface="SimSun" panose="02010600030101010101" pitchFamily="2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23678" y="806997"/>
                <a:ext cx="450943" cy="5843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latin typeface="Arial" panose="020B0604020202020204"/>
                    <a:ea typeface="Microsoft YaHei" panose="020B0503020204020204" pitchFamily="34" charset="-122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latin typeface="Arial" panose="020B0604020202020204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2" name="矩形 39"/>
            <p:cNvSpPr>
              <a:spLocks noChangeArrowheads="1"/>
            </p:cNvSpPr>
            <p:nvPr/>
          </p:nvSpPr>
          <p:spPr bwMode="auto">
            <a:xfrm>
              <a:off x="5280831" y="1329377"/>
              <a:ext cx="4087286" cy="49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330" indent="-22733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000">
                  <a:solidFill>
                    <a:srgbClr val="26262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Thực tế</a:t>
              </a:r>
              <a:endParaRPr lang="zh-CN" altLang="en-US" sz="2000">
                <a:solidFill>
                  <a:srgbClr val="26262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5201642" y="638359"/>
              <a:ext cx="3762378" cy="8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93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930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930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93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 err="1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Vận</a:t>
              </a:r>
              <a:r>
                <a:rPr lang="en-US" altLang="zh-CN" sz="3600" b="1" dirty="0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8CC066"/>
                  </a:solidFill>
                  <a:ea typeface="Microsoft YaHei" panose="020B0503020204020204" pitchFamily="34" charset="-122"/>
                  <a:cs typeface="SimSun" panose="02010600030101010101" pitchFamily="2" charset="-122"/>
                </a:rPr>
                <a:t>dụng</a:t>
              </a:r>
              <a:endParaRPr lang="zh-CN" altLang="en-US" sz="3600" b="1" dirty="0">
                <a:solidFill>
                  <a:srgbClr val="8CC066"/>
                </a:solidFill>
                <a:ea typeface="Microsoft YaHei" panose="020B0503020204020204" pitchFamily="34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6" name="12 Track 12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74675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9" descr="1000401543874607298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01862" flipH="1">
            <a:off x="11013823" y="5457457"/>
            <a:ext cx="132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44575" y="4500563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514350" y="3756025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8" descr="200712419435657_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125" y="330462"/>
            <a:ext cx="673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11367 0.53796 C 0.10442 0.53727 0.07591 0.53773 0.05911 0.53449 C 0.04218 0.53125 0.04192 0.55486 0.01185 0.51875 C -0.0181 0.4824 -0.0793 0.39375 -0.12097 0.31736 C -0.16276 0.24051 -0.20782 0.14884 -0.23946 0.05879 C -0.27097 -0.03125 -0.29571 -0.16412 -0.31042 -0.22246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3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4 0.24422 C -0.1763 0.24329 -0.15703 0.24584 -0.13815 0.24051 C -0.13555 0.23982 -0.13346 0.23588 -0.13086 0.23496 C -0.12422 0.23287 -0.11771 0.23241 -0.11107 0.23125 C -0.0901 0.22199 -0.06979 0.20903 -0.04857 0.20162 C -0.04088 0.19584 -0.03385 0.19237 -0.02669 0.18496 C -0.02318 0.18125 -0.01628 0.17385 -0.01628 0.17408 C -0.01354 0.13519 -0.00599 0.12778 0.00872 0.10162 C 0.02162 0.07871 0.03672 0.06158 0.05039 0.04051 C 0.05729 0.02963 0.06615 0.02315 0.07331 0.01274 C 0.08386 -0.00301 0.09818 -0.01782 0.11185 -0.02245 C 0.12487 -0.03634 0.13841 -0.05 0.15247 -0.05949 C 0.15833 -0.06388 0.16094 -0.06851 0.16706 -0.07083 C 0.18672 -0.09444 0.21341 -0.11574 0.23685 -0.12245 C 0.24271 -0.12801 0.24792 -0.13009 0.25456 -0.13194 C 0.27227 -0.14375 0.29193 -0.15208 0.31081 -0.15763 C 0.32435 -0.1699 0.34037 -0.17338 0.3556 -0.17824 C 0.36537 -0.18657 0.37656 -0.18912 0.38685 -0.19652 C 0.39714 -0.2037 0.40625 -0.21689 0.41706 -0.2206 C 0.42787 -0.23194 0.44531 -0.25393 0.45352 -0.27245 C 0.45859 -0.28379 0.46341 -0.2956 0.46914 -0.30578 C 0.47136 -0.31805 0.46849 -0.30486 0.47331 -0.31689 C 0.47839 -0.32963 0.48359 -0.35949 0.48997 -0.36689 C 0.49193 -0.37615 0.49271 -0.38009 0.49714 -0.38541 C 0.50208 -0.41157 0.51966 -0.44097 0.5306 -0.45763 C 0.53646 -0.46666 0.53854 -0.47453 0.54622 -0.47986 C 0.5556 -0.50185 0.54323 -0.47615 0.55352 -0.48912 C 0.55495 -0.49097 0.55521 -0.49444 0.55664 -0.49652 C 0.55938 -0.50115 0.56328 -0.5037 0.56602 -0.50763 C 0.57227 -0.51713 0.578 -0.5287 0.58477 -0.53726 C 0.59167 -0.54583 0.59466 -0.54537 0.60143 -0.55208 C 0.60729 -0.55787 0.61289 -0.56504 0.61914 -0.5706 C 0.62136 -0.57685 0.62747 -0.58726 0.62747 -0.58703 C 0.63099 -0.60578 0.6362 -0.60324 0.63997 -0.61689 " pathEditMode="relative" rAng="0" ptsTypes="AAAAAAAAAAAAAAAAAAAAAAAAAAAAAAAAAA">
                                      <p:cBhvr>
                                        <p:cTn id="45" dur="5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52" dur="4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37" y="666523"/>
            <a:ext cx="10972800" cy="2364060"/>
          </a:xfrm>
        </p:spPr>
        <p:txBody>
          <a:bodyPr/>
          <a:lstStyle/>
          <a:p>
            <a:r>
              <a:rPr lang="en-US" smtClean="0"/>
              <a:t>Chủ nhật ngày 12 tháng 9 năm 2021</a:t>
            </a:r>
            <a:br>
              <a:rPr lang="en-US" smtClean="0"/>
            </a:br>
            <a:r>
              <a:rPr lang="en-US" smtClean="0"/>
              <a:t>Toán</a:t>
            </a:r>
            <a:br>
              <a:rPr lang="en-US" smtClean="0"/>
            </a:br>
            <a:r>
              <a:rPr lang="en-US" smtClean="0"/>
              <a:t>Biểu thức có chữa một chữ (trang 6)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800600" y="381000"/>
            <a:ext cx="2209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07720" y="1295400"/>
            <a:ext cx="6337935" cy="90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162" name="Group 66"/>
          <p:cNvGraphicFramePr>
            <a:graphicFrameLocks noGrp="1"/>
          </p:cNvGraphicFramePr>
          <p:nvPr/>
        </p:nvGraphicFramePr>
        <p:xfrm>
          <a:off x="807085" y="2154555"/>
          <a:ext cx="5708650" cy="3537585"/>
        </p:xfrm>
        <a:graphic>
          <a:graphicData uri="http://schemas.openxmlformats.org/drawingml/2006/table">
            <a:tbl>
              <a:tblPr/>
              <a:tblGrid>
                <a:gridCol w="1617345"/>
                <a:gridCol w="1617345"/>
                <a:gridCol w="2473960"/>
              </a:tblGrid>
              <a:tr h="514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tất cả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189" name="Group 93"/>
          <p:cNvGrpSpPr/>
          <p:nvPr/>
        </p:nvGrpSpPr>
        <p:grpSpPr bwMode="auto">
          <a:xfrm>
            <a:off x="6764338" y="1981200"/>
            <a:ext cx="3124200" cy="3429000"/>
            <a:chOff x="3408" y="1248"/>
            <a:chExt cx="1968" cy="2160"/>
          </a:xfrm>
        </p:grpSpPr>
        <p:sp>
          <p:nvSpPr>
            <p:cNvPr id="4187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8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+ a có điểm gì giống và khác các biểu thức trên. Từ đó suy ra 3 + a gọi là gì?</a:t>
              </a:r>
            </a:p>
          </p:txBody>
        </p:sp>
      </p:grpSp>
      <p:grpSp>
        <p:nvGrpSpPr>
          <p:cNvPr id="4195" name="Group 99"/>
          <p:cNvGrpSpPr/>
          <p:nvPr/>
        </p:nvGrpSpPr>
        <p:grpSpPr bwMode="auto">
          <a:xfrm>
            <a:off x="1323975" y="5662295"/>
            <a:ext cx="7559675" cy="876300"/>
            <a:chOff x="960" y="3629"/>
            <a:chExt cx="3504" cy="576"/>
          </a:xfrm>
        </p:grpSpPr>
        <p:sp>
          <p:nvSpPr>
            <p:cNvPr id="4193" name="AutoShape 97"/>
            <p:cNvSpPr>
              <a:spLocks noChangeArrowheads="1"/>
            </p:cNvSpPr>
            <p:nvPr/>
          </p:nvSpPr>
          <p:spPr bwMode="auto">
            <a:xfrm>
              <a:off x="960" y="3629"/>
              <a:ext cx="3504" cy="576"/>
            </a:xfrm>
            <a:prstGeom prst="upArrowCallout">
              <a:avLst>
                <a:gd name="adj1" fmla="val 152083"/>
                <a:gd name="adj2" fmla="val 152083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FF33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4" name="Text Box 98"/>
            <p:cNvSpPr txBox="1">
              <a:spLocks noChangeArrowheads="1"/>
            </p:cNvSpPr>
            <p:nvPr/>
          </p:nvSpPr>
          <p:spPr bwMode="auto">
            <a:xfrm>
              <a:off x="960" y="3888"/>
              <a:ext cx="340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có chứa một chữ bao gồm: …............................</a:t>
              </a:r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5215890" y="6019800"/>
            <a:ext cx="3563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số, dấu phép tính và </a:t>
            </a:r>
            <a:r>
              <a:rPr lang="en-US" altLang="en-US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chữ</a:t>
            </a:r>
          </a:p>
        </p:txBody>
      </p:sp>
      <p:sp>
        <p:nvSpPr>
          <p:cNvPr id="4198" name="WordArt 102"/>
          <p:cNvSpPr>
            <a:spLocks noChangeArrowheads="1" noChangeShapeType="1" noTextEdit="1"/>
          </p:cNvSpPr>
          <p:nvPr/>
        </p:nvSpPr>
        <p:spPr bwMode="auto">
          <a:xfrm>
            <a:off x="2708910" y="390525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MỘT CHỮ</a:t>
            </a:r>
          </a:p>
        </p:txBody>
      </p:sp>
      <p:sp>
        <p:nvSpPr>
          <p:cNvPr id="4199" name="AutoShape 10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3" name="AutoShape 107"/>
          <p:cNvSpPr>
            <a:spLocks noChangeArrowheads="1"/>
          </p:cNvSpPr>
          <p:nvPr/>
        </p:nvSpPr>
        <p:spPr bwMode="auto">
          <a:xfrm>
            <a:off x="1058545" y="5734050"/>
            <a:ext cx="8350250" cy="914400"/>
          </a:xfrm>
          <a:prstGeom prst="horizontalScroll">
            <a:avLst>
              <a:gd name="adj" fmla="val 12500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828801" y="5991226"/>
            <a:ext cx="249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a = 1 thì 3 + a =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094164" y="5981701"/>
            <a:ext cx="325437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015741" y="5938520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 =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5168265" y="5972176"/>
            <a:ext cx="435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4 là một </a:t>
            </a:r>
            <a:r>
              <a:rPr lang="en-US" altLang="en-US" sz="20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của biểu thức</a:t>
            </a:r>
            <a:r>
              <a:rPr lang="en-US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</a:t>
            </a:r>
          </a:p>
        </p:txBody>
      </p:sp>
      <p:grpSp>
        <p:nvGrpSpPr>
          <p:cNvPr id="4192" name="Group 96"/>
          <p:cNvGrpSpPr/>
          <p:nvPr/>
        </p:nvGrpSpPr>
        <p:grpSpPr bwMode="auto">
          <a:xfrm>
            <a:off x="6629400" y="2057400"/>
            <a:ext cx="3429000" cy="2819400"/>
            <a:chOff x="3312" y="1296"/>
            <a:chExt cx="2160" cy="1776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3312" y="1296"/>
              <a:ext cx="2160" cy="1776"/>
            </a:xfrm>
            <a:prstGeom prst="wedgeEllipseCallout">
              <a:avLst>
                <a:gd name="adj1" fmla="val -48519"/>
                <a:gd name="adj2" fmla="val 68356"/>
              </a:avLst>
            </a:prstGeom>
            <a:solidFill>
              <a:srgbClr val="FFFF00"/>
            </a:solidFill>
            <a:ln w="9525">
              <a:solidFill>
                <a:srgbClr val="E9EFA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1" name="Text Box 95"/>
            <p:cNvSpPr txBox="1">
              <a:spLocks noChangeArrowheads="1"/>
            </p:cNvSpPr>
            <p:nvPr/>
          </p:nvSpPr>
          <p:spPr bwMode="auto">
            <a:xfrm>
              <a:off x="3456" y="1643"/>
              <a:ext cx="1920" cy="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+ a gọi là biểu thức có chứa một chữ.</a:t>
              </a:r>
            </a:p>
          </p:txBody>
        </p:sp>
      </p:grp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838951" y="2867025"/>
            <a:ext cx="3521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 ta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6840539" y="4495801"/>
            <a:ext cx="35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Mỗi lần thay chữ a bằng số ta tính được gì?</a:t>
            </a:r>
          </a:p>
        </p:txBody>
      </p:sp>
      <p:sp>
        <p:nvSpPr>
          <p:cNvPr id="4211" name="WordArt 115"/>
          <p:cNvSpPr>
            <a:spLocks noChangeArrowheads="1" noChangeShapeType="1" noTextEdit="1"/>
          </p:cNvSpPr>
          <p:nvPr/>
        </p:nvSpPr>
        <p:spPr bwMode="auto">
          <a:xfrm>
            <a:off x="7145338" y="2057401"/>
            <a:ext cx="2952750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 NGHĨ TRẢ LỜI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6837761" y="2896784"/>
            <a:ext cx="3733800" cy="170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 ta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13" name="Text Box 117"/>
          <p:cNvSpPr txBox="1">
            <a:spLocks noChangeArrowheads="1"/>
          </p:cNvSpPr>
          <p:nvPr/>
        </p:nvSpPr>
        <p:spPr bwMode="auto">
          <a:xfrm>
            <a:off x="6629400" y="4419600"/>
            <a:ext cx="3733800" cy="10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+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0545" y="273558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5785" y="337248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90545" y="393065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16885" y="451739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35500" y="2733675"/>
            <a:ext cx="1652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35500" y="3352800"/>
            <a:ext cx="1652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35500" y="3923030"/>
            <a:ext cx="1652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6630" y="4523105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95800" y="5123180"/>
            <a:ext cx="1652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a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74035" y="5125720"/>
            <a:ext cx="56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1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7" grpId="0" bldLvl="0" animBg="1"/>
      <p:bldP spid="4197" grpId="1" bldLvl="0" animBg="1"/>
      <p:bldP spid="4203" grpId="0" bldLvl="0" animBg="1"/>
      <p:bldP spid="4204" grpId="0"/>
      <p:bldP spid="4206" grpId="0" bldLvl="0" animBg="1"/>
      <p:bldP spid="4206" grpId="1" bldLvl="0" animBg="1"/>
      <p:bldP spid="4207" grpId="0" bldLvl="0" animBg="1"/>
      <p:bldP spid="4208" grpId="0" bldLvl="0" animBg="1"/>
      <p:bldP spid="4209" grpId="0"/>
      <p:bldP spid="4209" grpId="1"/>
      <p:bldP spid="4210" grpId="0"/>
      <p:bldP spid="4210" grpId="1"/>
      <p:bldP spid="4212" grpId="0"/>
      <p:bldP spid="42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805" y="-317500"/>
            <a:ext cx="725360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15153" y="857789"/>
            <a:ext cx="4258491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VỞ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66445" y="2578100"/>
            <a:ext cx="8232775" cy="38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+ a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10363200" y="-71740"/>
          <a:ext cx="1828800" cy="1463675"/>
        </p:xfrm>
        <a:graphic>
          <a:graphicData uri="http://schemas.openxmlformats.org/presentationml/2006/ole">
            <p:oleObj spid="_x0000_s5130" name="Clip" r:id="rId4" imgW="944640" imgH="689400" progId="">
              <p:embed/>
            </p:oleObj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0031730" y="3791585"/>
          <a:ext cx="1382395" cy="1885315"/>
        </p:xfrm>
        <a:graphic>
          <a:graphicData uri="http://schemas.openxmlformats.org/presentationml/2006/ole">
            <p:oleObj spid="_x0000_s5131" name="Clip" r:id="rId5" imgW="2083003" imgH="300380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7432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pic>
        <p:nvPicPr>
          <p:cNvPr id="9228" name="Picture 12" descr="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257165"/>
            <a:ext cx="971550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86001" y="1371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43201" y="1905000"/>
            <a:ext cx="555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 (theo mẫu):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041526" y="2514600"/>
            <a:ext cx="249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6 – b với b = 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057401" y="342900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115 – c với c = 7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057401" y="4419600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 + 80 với a = 15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140075" y="2994025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b = 4 thì 6 – b = 6 – 4 = 2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140076" y="3962400"/>
            <a:ext cx="530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 = 7 thì 115 – c = 115 – 7 = 108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105786" y="5029200"/>
            <a:ext cx="515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15 thì a + 80 = 15 + 80 = 95</a:t>
            </a:r>
          </a:p>
        </p:txBody>
      </p:sp>
      <p:grpSp>
        <p:nvGrpSpPr>
          <p:cNvPr id="12" name="Group 93"/>
          <p:cNvGrpSpPr/>
          <p:nvPr/>
        </p:nvGrpSpPr>
        <p:grpSpPr bwMode="auto">
          <a:xfrm>
            <a:off x="8760563" y="977721"/>
            <a:ext cx="3124200" cy="3429000"/>
            <a:chOff x="3408" y="1248"/>
            <a:chExt cx="1968" cy="2160"/>
          </a:xfrm>
        </p:grpSpPr>
        <p:sp>
          <p:nvSpPr>
            <p:cNvPr id="13" name="AutoShape 9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93"/>
          <p:cNvGrpSpPr/>
          <p:nvPr/>
        </p:nvGrpSpPr>
        <p:grpSpPr bwMode="auto">
          <a:xfrm>
            <a:off x="2588365" y="1691144"/>
            <a:ext cx="6765932" cy="4030663"/>
            <a:chOff x="-154" y="1353"/>
            <a:chExt cx="4262" cy="2539"/>
          </a:xfrm>
        </p:grpSpPr>
        <p:sp>
          <p:nvSpPr>
            <p:cNvPr id="16" name="AutoShape 9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54" y="1353"/>
              <a:ext cx="4262" cy="2189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04" y="1554"/>
              <a:ext cx="3686" cy="2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800" b="1" dirty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>
                <a:ln w="19050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 CÓ CHỨA MỘT CHỮ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1" y="1371600"/>
            <a:ext cx="17633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43201" y="1905000"/>
            <a:ext cx="49129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mẫu):</a:t>
            </a:r>
          </a:p>
        </p:txBody>
      </p:sp>
      <p:graphicFrame>
        <p:nvGraphicFramePr>
          <p:cNvPr id="10348" name="Group 108"/>
          <p:cNvGraphicFramePr>
            <a:graphicFrameLocks noGrp="1"/>
          </p:cNvGraphicFramePr>
          <p:nvPr>
            <p:ph/>
          </p:nvPr>
        </p:nvGraphicFramePr>
        <p:xfrm>
          <a:off x="1256665" y="2514601"/>
          <a:ext cx="10074910" cy="1477963"/>
        </p:xfrm>
        <a:graphic>
          <a:graphicData uri="http://schemas.openxmlformats.org/drawingml/2006/table">
            <a:tbl>
              <a:tblPr/>
              <a:tblGrid>
                <a:gridCol w="1990090"/>
                <a:gridCol w="2468245"/>
                <a:gridCol w="2717165"/>
                <a:gridCol w="2899410"/>
              </a:tblGrid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350" name="Group 110"/>
          <p:cNvGraphicFramePr>
            <a:graphicFrameLocks noGrp="1"/>
          </p:cNvGraphicFramePr>
          <p:nvPr/>
        </p:nvGraphicFramePr>
        <p:xfrm>
          <a:off x="1256665" y="4339591"/>
          <a:ext cx="10420033" cy="1477963"/>
        </p:xfrm>
        <a:graphic>
          <a:graphicData uri="http://schemas.openxmlformats.org/drawingml/2006/table">
            <a:tbl>
              <a:tblPr/>
              <a:tblGrid>
                <a:gridCol w="1981200"/>
                <a:gridCol w="2508250"/>
                <a:gridCol w="2738438"/>
                <a:gridCol w="3192145"/>
              </a:tblGrid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26" name="Text Box 86"/>
          <p:cNvSpPr txBox="1">
            <a:spLocks noChangeArrowheads="1"/>
          </p:cNvSpPr>
          <p:nvPr/>
        </p:nvSpPr>
        <p:spPr bwMode="auto">
          <a:xfrm>
            <a:off x="469900" y="2488566"/>
            <a:ext cx="4984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469900" y="4339591"/>
            <a:ext cx="52133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2286000" y="2590484"/>
            <a:ext cx="3632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1655764" y="3337244"/>
            <a:ext cx="145034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x</a:t>
            </a:r>
          </a:p>
        </p:txBody>
      </p:sp>
      <p:sp>
        <p:nvSpPr>
          <p:cNvPr id="10330" name="Text Box 90"/>
          <p:cNvSpPr txBox="1">
            <a:spLocks noChangeArrowheads="1"/>
          </p:cNvSpPr>
          <p:nvPr/>
        </p:nvSpPr>
        <p:spPr bwMode="auto">
          <a:xfrm>
            <a:off x="1717676" y="5105400"/>
            <a:ext cx="11080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- 20</a:t>
            </a:r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2286000" y="4419600"/>
            <a:ext cx="3632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4495801" y="2590800"/>
            <a:ext cx="3860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9453881" y="2590800"/>
            <a:ext cx="792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6553200" y="2590800"/>
            <a:ext cx="589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4004311" y="4419600"/>
            <a:ext cx="792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</a:p>
        </p:txBody>
      </p:sp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6400801" y="4419600"/>
            <a:ext cx="7924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</a:t>
            </a:r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9453880" y="4419600"/>
            <a:ext cx="9956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1350</a:t>
            </a:r>
          </a:p>
        </p:txBody>
      </p:sp>
      <p:sp>
        <p:nvSpPr>
          <p:cNvPr id="10345" name="Text Box 105"/>
          <p:cNvSpPr txBox="1">
            <a:spLocks noChangeArrowheads="1"/>
          </p:cNvSpPr>
          <p:nvPr/>
        </p:nvSpPr>
        <p:spPr bwMode="auto">
          <a:xfrm>
            <a:off x="3251200" y="3394075"/>
            <a:ext cx="24701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+ 8 = 133</a:t>
            </a:r>
          </a:p>
        </p:txBody>
      </p:sp>
      <p:sp>
        <p:nvSpPr>
          <p:cNvPr id="10346" name="Text Box 106"/>
          <p:cNvSpPr txBox="1">
            <a:spLocks noChangeArrowheads="1"/>
          </p:cNvSpPr>
          <p:nvPr/>
        </p:nvSpPr>
        <p:spPr bwMode="auto">
          <a:xfrm>
            <a:off x="5680075" y="3394075"/>
            <a:ext cx="26733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+ 30 = 155</a:t>
            </a:r>
          </a:p>
        </p:txBody>
      </p:sp>
      <p:sp>
        <p:nvSpPr>
          <p:cNvPr id="10347" name="Text Box 107"/>
          <p:cNvSpPr txBox="1">
            <a:spLocks noChangeArrowheads="1"/>
          </p:cNvSpPr>
          <p:nvPr/>
        </p:nvSpPr>
        <p:spPr bwMode="auto">
          <a:xfrm>
            <a:off x="8458201" y="3394075"/>
            <a:ext cx="28765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+ 100 = 225</a:t>
            </a:r>
          </a:p>
        </p:txBody>
      </p: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3175000" y="5222876"/>
            <a:ext cx="26473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– 20 = 180</a:t>
            </a:r>
          </a:p>
        </p:txBody>
      </p: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5808664" y="5222876"/>
            <a:ext cx="26473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960 – 20 = 940</a:t>
            </a:r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8534084" y="5222558"/>
            <a:ext cx="30537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1350 – 20 = 1330</a:t>
            </a:r>
          </a:p>
        </p:txBody>
      </p:sp>
      <p:grpSp>
        <p:nvGrpSpPr>
          <p:cNvPr id="25" name="Group 93"/>
          <p:cNvGrpSpPr/>
          <p:nvPr/>
        </p:nvGrpSpPr>
        <p:grpSpPr bwMode="auto">
          <a:xfrm>
            <a:off x="5973445" y="-162560"/>
            <a:ext cx="6218555" cy="2914650"/>
            <a:chOff x="-154" y="1353"/>
            <a:chExt cx="4262" cy="1836"/>
          </a:xfrm>
        </p:grpSpPr>
        <p:sp>
          <p:nvSpPr>
            <p:cNvPr id="26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54" y="1353"/>
              <a:ext cx="4262" cy="167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20" y="1643"/>
              <a:ext cx="3686" cy="1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Chốt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200" b="1" dirty="0" smtClean="0">
                  <a:solidFill>
                    <a:srgbClr val="D60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3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" grpId="0" bldLvl="0" animBg="1"/>
      <p:bldP spid="10346" grpId="0" bldLvl="0" animBg="1"/>
      <p:bldP spid="10347" grpId="0" bldLvl="0" animBg="1"/>
      <p:bldP spid="10351" grpId="0" bldLvl="0" animBg="1"/>
      <p:bldP spid="10352" grpId="0" bldLvl="0" animBg="1"/>
      <p:bldP spid="1035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70610" y="1203960"/>
            <a:ext cx="290131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3:</a:t>
            </a: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2057400" y="2362200"/>
            <a:ext cx="3970338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10 thì 250 + m =…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2057401" y="3317875"/>
            <a:ext cx="3800475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0 thì 250 + m =…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057400" y="4191000"/>
            <a:ext cx="3970338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80 thì 250 + m =…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2049464" y="5086350"/>
            <a:ext cx="3970337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30 thì 250 + m =…</a:t>
            </a:r>
          </a:p>
        </p:txBody>
      </p:sp>
      <p:sp>
        <p:nvSpPr>
          <p:cNvPr id="14400" name="AutoShape 64"/>
          <p:cNvSpPr>
            <a:spLocks noChangeArrowheads="1"/>
          </p:cNvSpPr>
          <p:nvPr/>
        </p:nvSpPr>
        <p:spPr bwMode="auto">
          <a:xfrm>
            <a:off x="7620000" y="3200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8382000" y="5257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14402" name="AutoShape 66"/>
          <p:cNvSpPr>
            <a:spLocks noChangeArrowheads="1"/>
          </p:cNvSpPr>
          <p:nvPr/>
        </p:nvSpPr>
        <p:spPr bwMode="auto">
          <a:xfrm>
            <a:off x="8229600" y="23622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</a:p>
        </p:txBody>
      </p:sp>
      <p:sp>
        <p:nvSpPr>
          <p:cNvPr id="14403" name="AutoShape 67"/>
          <p:cNvSpPr>
            <a:spLocks noChangeArrowheads="1"/>
          </p:cNvSpPr>
          <p:nvPr/>
        </p:nvSpPr>
        <p:spPr bwMode="auto">
          <a:xfrm>
            <a:off x="7696200" y="4572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</a:p>
        </p:txBody>
      </p:sp>
      <p:sp>
        <p:nvSpPr>
          <p:cNvPr id="14404" name="AutoShape 68"/>
          <p:cNvSpPr>
            <a:spLocks noChangeArrowheads="1"/>
          </p:cNvSpPr>
          <p:nvPr/>
        </p:nvSpPr>
        <p:spPr bwMode="auto">
          <a:xfrm>
            <a:off x="8305800" y="3810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</p:txBody>
      </p:sp>
      <p:sp>
        <p:nvSpPr>
          <p:cNvPr id="14406" name="AutoShape 70"/>
          <p:cNvSpPr>
            <a:spLocks noChangeArrowheads="1"/>
          </p:cNvSpPr>
          <p:nvPr/>
        </p:nvSpPr>
        <p:spPr bwMode="auto">
          <a:xfrm>
            <a:off x="7696200" y="1676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</p:txBody>
      </p:sp>
      <p:sp>
        <p:nvSpPr>
          <p:cNvPr id="14407" name="AutoShape 71"/>
          <p:cNvSpPr>
            <a:spLocks noChangeArrowheads="1"/>
          </p:cNvSpPr>
          <p:nvPr/>
        </p:nvSpPr>
        <p:spPr bwMode="auto">
          <a:xfrm>
            <a:off x="7772400" y="6019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2459356" y="1568450"/>
            <a:ext cx="381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 với giá trị tương ứng</a:t>
            </a:r>
          </a:p>
        </p:txBody>
      </p:sp>
      <p:sp>
        <p:nvSpPr>
          <p:cNvPr id="14410" name="Freeform 74"/>
          <p:cNvSpPr/>
          <p:nvPr/>
        </p:nvSpPr>
        <p:spPr bwMode="auto">
          <a:xfrm>
            <a:off x="5994400" y="2489200"/>
            <a:ext cx="1625600" cy="1066800"/>
          </a:xfrm>
          <a:custGeom>
            <a:avLst/>
            <a:gdLst>
              <a:gd name="T0" fmla="*/ 16 w 1024"/>
              <a:gd name="T1" fmla="*/ 64 h 672"/>
              <a:gd name="T2" fmla="*/ 64 w 1024"/>
              <a:gd name="T3" fmla="*/ 16 h 672"/>
              <a:gd name="T4" fmla="*/ 400 w 1024"/>
              <a:gd name="T5" fmla="*/ 160 h 672"/>
              <a:gd name="T6" fmla="*/ 496 w 1024"/>
              <a:gd name="T7" fmla="*/ 592 h 672"/>
              <a:gd name="T8" fmla="*/ 1024 w 1024"/>
              <a:gd name="T9" fmla="*/ 64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672">
                <a:moveTo>
                  <a:pt x="16" y="64"/>
                </a:moveTo>
                <a:cubicBezTo>
                  <a:pt x="8" y="32"/>
                  <a:pt x="0" y="0"/>
                  <a:pt x="64" y="16"/>
                </a:cubicBezTo>
                <a:cubicBezTo>
                  <a:pt x="128" y="32"/>
                  <a:pt x="328" y="64"/>
                  <a:pt x="400" y="160"/>
                </a:cubicBezTo>
                <a:cubicBezTo>
                  <a:pt x="472" y="256"/>
                  <a:pt x="392" y="512"/>
                  <a:pt x="496" y="592"/>
                </a:cubicBezTo>
                <a:cubicBezTo>
                  <a:pt x="600" y="672"/>
                  <a:pt x="812" y="656"/>
                  <a:pt x="1024" y="64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12" name="Freeform 76"/>
          <p:cNvSpPr/>
          <p:nvPr/>
        </p:nvSpPr>
        <p:spPr bwMode="auto">
          <a:xfrm>
            <a:off x="5867400" y="3581400"/>
            <a:ext cx="2362200" cy="2159000"/>
          </a:xfrm>
          <a:custGeom>
            <a:avLst/>
            <a:gdLst>
              <a:gd name="T0" fmla="*/ 0 w 1488"/>
              <a:gd name="T1" fmla="*/ 0 h 1360"/>
              <a:gd name="T2" fmla="*/ 480 w 1488"/>
              <a:gd name="T3" fmla="*/ 336 h 1360"/>
              <a:gd name="T4" fmla="*/ 768 w 1488"/>
              <a:gd name="T5" fmla="*/ 1200 h 1360"/>
              <a:gd name="T6" fmla="*/ 1488 w 1488"/>
              <a:gd name="T7" fmla="*/ 1296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360">
                <a:moveTo>
                  <a:pt x="0" y="0"/>
                </a:moveTo>
                <a:cubicBezTo>
                  <a:pt x="176" y="68"/>
                  <a:pt x="352" y="136"/>
                  <a:pt x="480" y="336"/>
                </a:cubicBezTo>
                <a:cubicBezTo>
                  <a:pt x="608" y="536"/>
                  <a:pt x="600" y="1040"/>
                  <a:pt x="768" y="1200"/>
                </a:cubicBezTo>
                <a:cubicBezTo>
                  <a:pt x="936" y="1360"/>
                  <a:pt x="1368" y="1280"/>
                  <a:pt x="1488" y="1296"/>
                </a:cubicBezTo>
              </a:path>
            </a:pathLst>
          </a:custGeom>
          <a:noFill/>
          <a:ln w="9525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13" name="Freeform 77"/>
          <p:cNvSpPr/>
          <p:nvPr/>
        </p:nvSpPr>
        <p:spPr bwMode="auto">
          <a:xfrm>
            <a:off x="6172200" y="4451350"/>
            <a:ext cx="1447800" cy="508000"/>
          </a:xfrm>
          <a:custGeom>
            <a:avLst/>
            <a:gdLst>
              <a:gd name="T0" fmla="*/ 0 w 912"/>
              <a:gd name="T1" fmla="*/ 40 h 320"/>
              <a:gd name="T2" fmla="*/ 528 w 912"/>
              <a:gd name="T3" fmla="*/ 40 h 320"/>
              <a:gd name="T4" fmla="*/ 720 w 912"/>
              <a:gd name="T5" fmla="*/ 280 h 320"/>
              <a:gd name="T6" fmla="*/ 912 w 912"/>
              <a:gd name="T7" fmla="*/ 28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320">
                <a:moveTo>
                  <a:pt x="0" y="40"/>
                </a:moveTo>
                <a:cubicBezTo>
                  <a:pt x="204" y="20"/>
                  <a:pt x="408" y="0"/>
                  <a:pt x="528" y="40"/>
                </a:cubicBezTo>
                <a:cubicBezTo>
                  <a:pt x="648" y="80"/>
                  <a:pt x="656" y="240"/>
                  <a:pt x="720" y="280"/>
                </a:cubicBezTo>
                <a:cubicBezTo>
                  <a:pt x="784" y="320"/>
                  <a:pt x="848" y="300"/>
                  <a:pt x="912" y="28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14" name="Freeform 78"/>
          <p:cNvSpPr/>
          <p:nvPr/>
        </p:nvSpPr>
        <p:spPr bwMode="auto">
          <a:xfrm>
            <a:off x="6096000" y="2286000"/>
            <a:ext cx="1905000" cy="3479800"/>
          </a:xfrm>
          <a:custGeom>
            <a:avLst/>
            <a:gdLst>
              <a:gd name="T0" fmla="*/ 0 w 1200"/>
              <a:gd name="T1" fmla="*/ 1920 h 2192"/>
              <a:gd name="T2" fmla="*/ 240 w 1200"/>
              <a:gd name="T3" fmla="*/ 1920 h 2192"/>
              <a:gd name="T4" fmla="*/ 480 w 1200"/>
              <a:gd name="T5" fmla="*/ 288 h 2192"/>
              <a:gd name="T6" fmla="*/ 1200 w 1200"/>
              <a:gd name="T7" fmla="*/ 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2192">
                <a:moveTo>
                  <a:pt x="0" y="1920"/>
                </a:moveTo>
                <a:cubicBezTo>
                  <a:pt x="80" y="2056"/>
                  <a:pt x="160" y="2192"/>
                  <a:pt x="240" y="1920"/>
                </a:cubicBezTo>
                <a:cubicBezTo>
                  <a:pt x="320" y="1648"/>
                  <a:pt x="320" y="576"/>
                  <a:pt x="480" y="288"/>
                </a:cubicBezTo>
                <a:cubicBezTo>
                  <a:pt x="640" y="0"/>
                  <a:pt x="920" y="96"/>
                  <a:pt x="1200" y="192"/>
                </a:cubicBezTo>
              </a:path>
            </a:pathLst>
          </a:custGeom>
          <a:noFill/>
          <a:ln w="9525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71271" y="120396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1" y="2362200"/>
            <a:ext cx="3725863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10 thì 873 - n =…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7400" y="3317875"/>
            <a:ext cx="3556000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0 thì 873 - n =…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1" y="4191000"/>
            <a:ext cx="3725863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70 thì 873 - n =…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49464" y="5086350"/>
            <a:ext cx="3895725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300 thì 873 - n =…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620000" y="3200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883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8382000" y="5257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8229600" y="23622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943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696200" y="4572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305800" y="3810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873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7696200" y="1676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573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7772400" y="6019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863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743201" y="1524000"/>
            <a:ext cx="381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 với giá trị tương ứng</a:t>
            </a:r>
          </a:p>
        </p:txBody>
      </p:sp>
      <p:sp>
        <p:nvSpPr>
          <p:cNvPr id="15376" name="Freeform 16"/>
          <p:cNvSpPr/>
          <p:nvPr/>
        </p:nvSpPr>
        <p:spPr bwMode="auto">
          <a:xfrm>
            <a:off x="5867400" y="2438400"/>
            <a:ext cx="1905000" cy="4038600"/>
          </a:xfrm>
          <a:custGeom>
            <a:avLst/>
            <a:gdLst>
              <a:gd name="T0" fmla="*/ 16 w 1024"/>
              <a:gd name="T1" fmla="*/ 64 h 672"/>
              <a:gd name="T2" fmla="*/ 64 w 1024"/>
              <a:gd name="T3" fmla="*/ 16 h 672"/>
              <a:gd name="T4" fmla="*/ 400 w 1024"/>
              <a:gd name="T5" fmla="*/ 160 h 672"/>
              <a:gd name="T6" fmla="*/ 496 w 1024"/>
              <a:gd name="T7" fmla="*/ 592 h 672"/>
              <a:gd name="T8" fmla="*/ 1024 w 1024"/>
              <a:gd name="T9" fmla="*/ 64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672">
                <a:moveTo>
                  <a:pt x="16" y="64"/>
                </a:moveTo>
                <a:cubicBezTo>
                  <a:pt x="8" y="32"/>
                  <a:pt x="0" y="0"/>
                  <a:pt x="64" y="16"/>
                </a:cubicBezTo>
                <a:cubicBezTo>
                  <a:pt x="128" y="32"/>
                  <a:pt x="328" y="64"/>
                  <a:pt x="400" y="160"/>
                </a:cubicBezTo>
                <a:cubicBezTo>
                  <a:pt x="472" y="256"/>
                  <a:pt x="392" y="512"/>
                  <a:pt x="496" y="592"/>
                </a:cubicBezTo>
                <a:cubicBezTo>
                  <a:pt x="600" y="672"/>
                  <a:pt x="812" y="656"/>
                  <a:pt x="1024" y="64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7" name="Freeform 17"/>
          <p:cNvSpPr/>
          <p:nvPr/>
        </p:nvSpPr>
        <p:spPr bwMode="auto">
          <a:xfrm>
            <a:off x="5867400" y="4419600"/>
            <a:ext cx="2362200" cy="1320800"/>
          </a:xfrm>
          <a:custGeom>
            <a:avLst/>
            <a:gdLst>
              <a:gd name="T0" fmla="*/ 0 w 1488"/>
              <a:gd name="T1" fmla="*/ 0 h 1360"/>
              <a:gd name="T2" fmla="*/ 480 w 1488"/>
              <a:gd name="T3" fmla="*/ 336 h 1360"/>
              <a:gd name="T4" fmla="*/ 768 w 1488"/>
              <a:gd name="T5" fmla="*/ 1200 h 1360"/>
              <a:gd name="T6" fmla="*/ 1488 w 1488"/>
              <a:gd name="T7" fmla="*/ 1296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360">
                <a:moveTo>
                  <a:pt x="0" y="0"/>
                </a:moveTo>
                <a:cubicBezTo>
                  <a:pt x="176" y="68"/>
                  <a:pt x="352" y="136"/>
                  <a:pt x="480" y="336"/>
                </a:cubicBezTo>
                <a:cubicBezTo>
                  <a:pt x="608" y="536"/>
                  <a:pt x="600" y="1040"/>
                  <a:pt x="768" y="1200"/>
                </a:cubicBezTo>
                <a:cubicBezTo>
                  <a:pt x="936" y="1360"/>
                  <a:pt x="1368" y="1280"/>
                  <a:pt x="1488" y="1296"/>
                </a:cubicBezTo>
              </a:path>
            </a:pathLst>
          </a:custGeom>
          <a:noFill/>
          <a:ln w="9525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Freeform 18"/>
          <p:cNvSpPr/>
          <p:nvPr/>
        </p:nvSpPr>
        <p:spPr bwMode="auto">
          <a:xfrm>
            <a:off x="5715000" y="3581400"/>
            <a:ext cx="2514600" cy="685800"/>
          </a:xfrm>
          <a:custGeom>
            <a:avLst/>
            <a:gdLst>
              <a:gd name="T0" fmla="*/ 0 w 912"/>
              <a:gd name="T1" fmla="*/ 40 h 320"/>
              <a:gd name="T2" fmla="*/ 528 w 912"/>
              <a:gd name="T3" fmla="*/ 40 h 320"/>
              <a:gd name="T4" fmla="*/ 720 w 912"/>
              <a:gd name="T5" fmla="*/ 280 h 320"/>
              <a:gd name="T6" fmla="*/ 912 w 912"/>
              <a:gd name="T7" fmla="*/ 28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320">
                <a:moveTo>
                  <a:pt x="0" y="40"/>
                </a:moveTo>
                <a:cubicBezTo>
                  <a:pt x="204" y="20"/>
                  <a:pt x="408" y="0"/>
                  <a:pt x="528" y="40"/>
                </a:cubicBezTo>
                <a:cubicBezTo>
                  <a:pt x="648" y="80"/>
                  <a:pt x="656" y="240"/>
                  <a:pt x="720" y="280"/>
                </a:cubicBezTo>
                <a:cubicBezTo>
                  <a:pt x="784" y="320"/>
                  <a:pt x="848" y="300"/>
                  <a:pt x="912" y="28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Freeform 19"/>
          <p:cNvSpPr/>
          <p:nvPr/>
        </p:nvSpPr>
        <p:spPr bwMode="auto">
          <a:xfrm>
            <a:off x="6096000" y="1600200"/>
            <a:ext cx="1600200" cy="4165600"/>
          </a:xfrm>
          <a:custGeom>
            <a:avLst/>
            <a:gdLst>
              <a:gd name="T0" fmla="*/ 0 w 1200"/>
              <a:gd name="T1" fmla="*/ 1920 h 2192"/>
              <a:gd name="T2" fmla="*/ 240 w 1200"/>
              <a:gd name="T3" fmla="*/ 1920 h 2192"/>
              <a:gd name="T4" fmla="*/ 480 w 1200"/>
              <a:gd name="T5" fmla="*/ 288 h 2192"/>
              <a:gd name="T6" fmla="*/ 1200 w 1200"/>
              <a:gd name="T7" fmla="*/ 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2192">
                <a:moveTo>
                  <a:pt x="0" y="1920"/>
                </a:moveTo>
                <a:cubicBezTo>
                  <a:pt x="80" y="2056"/>
                  <a:pt x="160" y="2192"/>
                  <a:pt x="240" y="1920"/>
                </a:cubicBezTo>
                <a:cubicBezTo>
                  <a:pt x="320" y="1648"/>
                  <a:pt x="320" y="576"/>
                  <a:pt x="480" y="288"/>
                </a:cubicBezTo>
                <a:cubicBezTo>
                  <a:pt x="640" y="0"/>
                  <a:pt x="920" y="96"/>
                  <a:pt x="1200" y="192"/>
                </a:cubicBezTo>
              </a:path>
            </a:pathLst>
          </a:custGeom>
          <a:noFill/>
          <a:ln w="9525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113" y="619125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29305" y="2549525"/>
            <a:ext cx="5131435" cy="10147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HĐ TIẾP</a:t>
            </a:r>
            <a:r>
              <a:rPr kumimoji="0" lang="vi-VN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NỐI</a:t>
            </a:r>
            <a:endParaRPr kumimoji="0" lang="vi-V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27432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346326" y="1295401"/>
            <a:ext cx="7300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nào là biểu thức có chứa một chữ?</a:t>
            </a:r>
          </a:p>
        </p:txBody>
      </p:sp>
      <p:sp>
        <p:nvSpPr>
          <p:cNvPr id="6156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1801" y="2362200"/>
            <a:ext cx="177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: 2</a:t>
            </a:r>
          </a:p>
        </p:txBody>
      </p:sp>
      <p:sp>
        <p:nvSpPr>
          <p:cNvPr id="6157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494395" y="3298825"/>
            <a:ext cx="1345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- 56 </a:t>
            </a:r>
          </a:p>
        </p:txBody>
      </p:sp>
      <p:sp>
        <p:nvSpPr>
          <p:cNvPr id="6158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7603491" y="4702810"/>
            <a:ext cx="196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 x 5</a:t>
            </a:r>
          </a:p>
        </p:txBody>
      </p:sp>
      <p:sp>
        <p:nvSpPr>
          <p:cNvPr id="6159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altLang="en-US" sz="3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3</a:t>
            </a:r>
            <a:endParaRPr lang="en-US" altLang="en-US" sz="320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21349927">
            <a:off x="2826385" y="4863465"/>
            <a:ext cx="2203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x + 12</a:t>
            </a:r>
          </a:p>
        </p:txBody>
      </p:sp>
      <p:sp>
        <p:nvSpPr>
          <p:cNvPr id="6161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547527">
            <a:off x="7410450" y="2057400"/>
            <a:ext cx="261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342</a:t>
            </a:r>
            <a:r>
              <a:rPr lang="en-US" altLang="en-US" sz="320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(53 - p)</a:t>
            </a:r>
          </a:p>
        </p:txBody>
      </p:sp>
      <p:pic>
        <p:nvPicPr>
          <p:cNvPr id="6165" name="Picture 21" descr="bunchof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6976"/>
            <a:ext cx="8839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70" name="WordArt 2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24401" y="3505201"/>
            <a:ext cx="2390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c +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</a:p>
        </p:txBody>
      </p:sp>
      <p:sp>
        <p:nvSpPr>
          <p:cNvPr id="6171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9"/>
          <p:cNvGrpSpPr/>
          <p:nvPr/>
        </p:nvGrpSpPr>
        <p:grpSpPr bwMode="auto">
          <a:xfrm rot="16200000">
            <a:off x="7396163" y="2967038"/>
            <a:ext cx="4800600" cy="847725"/>
            <a:chOff x="2350" y="1008"/>
            <a:chExt cx="1826" cy="534"/>
          </a:xfrm>
        </p:grpSpPr>
        <p:pic>
          <p:nvPicPr>
            <p:cNvPr id="7178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9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Picture 1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2" name="Group 14"/>
          <p:cNvGrpSpPr/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7183" name="Picture 1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5" name="Picture 17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1524000" y="304801"/>
          <a:ext cx="1828800" cy="1463675"/>
        </p:xfrm>
        <a:graphic>
          <a:graphicData uri="http://schemas.openxmlformats.org/presentationml/2006/ole">
            <p:oleObj spid="_x0000_s3104" name="Clip" r:id="rId4" imgW="944640" imgH="689400" progId="">
              <p:embed/>
            </p:oleObj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8686800" y="304800"/>
          <a:ext cx="1981200" cy="2362200"/>
        </p:xfrm>
        <a:graphic>
          <a:graphicData uri="http://schemas.openxmlformats.org/presentationml/2006/ole">
            <p:oleObj spid="_x0000_s3105" name="Clip" r:id="rId5" imgW="2083003" imgH="3003804" progId="">
              <p:embed/>
            </p:oleObj>
          </a:graphicData>
        </a:graphic>
      </p:graphicFrame>
      <p:grpSp>
        <p:nvGrpSpPr>
          <p:cNvPr id="7189" name="Group 21"/>
          <p:cNvGrpSpPr/>
          <p:nvPr/>
        </p:nvGrpSpPr>
        <p:grpSpPr bwMode="auto">
          <a:xfrm>
            <a:off x="3536950" y="693738"/>
            <a:ext cx="5410200" cy="5791200"/>
            <a:chOff x="47" y="0"/>
            <a:chExt cx="5713" cy="4320"/>
          </a:xfrm>
        </p:grpSpPr>
        <p:sp>
          <p:nvSpPr>
            <p:cNvPr id="7190" name="Freeform 22"/>
            <p:cNvSpPr/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Freeform 23"/>
            <p:cNvSpPr/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2" name="Freeform 24"/>
            <p:cNvSpPr/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3" name="Freeform 25"/>
            <p:cNvSpPr/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Freeform 26"/>
            <p:cNvSpPr/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Freeform 27"/>
            <p:cNvSpPr/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28"/>
            <p:cNvSpPr/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Freeform 29"/>
            <p:cNvSpPr/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Freeform 30"/>
            <p:cNvSpPr/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9" name="Freeform 31"/>
            <p:cNvSpPr/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Freeform 32"/>
            <p:cNvSpPr/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Freeform 33"/>
            <p:cNvSpPr/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Freeform 34"/>
            <p:cNvSpPr/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Freeform 35"/>
            <p:cNvSpPr/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Freeform 36"/>
            <p:cNvSpPr/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Freeform 37"/>
            <p:cNvSpPr/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Freeform 38"/>
            <p:cNvSpPr/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Freeform 39"/>
            <p:cNvSpPr/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Freeform 40"/>
            <p:cNvSpPr/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9" name="Freeform 41"/>
            <p:cNvSpPr/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0" name="Freeform 42"/>
            <p:cNvSpPr/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1" name="Freeform 43"/>
            <p:cNvSpPr/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2" name="Freeform 44"/>
            <p:cNvSpPr/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Freeform 45"/>
            <p:cNvSpPr/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Freeform 46"/>
            <p:cNvSpPr/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Freeform 47"/>
            <p:cNvSpPr/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6" name="Freeform 48"/>
            <p:cNvSpPr/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Freeform 49"/>
            <p:cNvSpPr/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Freeform 50"/>
            <p:cNvSpPr/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Freeform 51"/>
            <p:cNvSpPr/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0" name="Freeform 52"/>
            <p:cNvSpPr/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Freeform 53"/>
            <p:cNvSpPr/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Freeform 54"/>
            <p:cNvSpPr/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Freeform 55"/>
            <p:cNvSpPr/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4" name="Freeform 56"/>
            <p:cNvSpPr/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Freeform 57"/>
            <p:cNvSpPr/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6" name="Freeform 58"/>
            <p:cNvSpPr/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7" name="Freeform 59"/>
            <p:cNvSpPr/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8" name="Freeform 60"/>
            <p:cNvSpPr/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9" name="Freeform 61"/>
            <p:cNvSpPr/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0" name="Freeform 62"/>
            <p:cNvSpPr/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1" name="Freeform 63"/>
            <p:cNvSpPr/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2" name="Freeform 64"/>
            <p:cNvSpPr/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3" name="Freeform 65"/>
            <p:cNvSpPr/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4" name="Freeform 66"/>
            <p:cNvSpPr/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5" name="Freeform 67"/>
            <p:cNvSpPr/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6" name="Freeform 68"/>
            <p:cNvSpPr/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7" name="Freeform 69"/>
            <p:cNvSpPr/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8" name="Freeform 70"/>
            <p:cNvSpPr/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9" name="Freeform 71"/>
            <p:cNvSpPr/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0" name="Freeform 72"/>
            <p:cNvSpPr/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1" name="Freeform 73"/>
            <p:cNvSpPr/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42" name="Group 74"/>
            <p:cNvGrpSpPr/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7243" name="Freeform 75"/>
              <p:cNvSpPr/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4" name="Freeform 76"/>
              <p:cNvSpPr/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5" name="Freeform 77"/>
              <p:cNvSpPr/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47" name="Group 79"/>
            <p:cNvGrpSpPr/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7248" name="Freeform 80"/>
              <p:cNvSpPr/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9" name="Freeform 81"/>
              <p:cNvSpPr/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0" name="Freeform 82"/>
              <p:cNvSpPr/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1" name="Freeform 83"/>
              <p:cNvSpPr/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2" name="Freeform 84"/>
              <p:cNvSpPr/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3" name="Freeform 85"/>
              <p:cNvSpPr/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4" name="Freeform 86"/>
              <p:cNvSpPr/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5" name="Freeform 87"/>
              <p:cNvSpPr/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419601" y="2476501"/>
            <a:ext cx="37496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BẠN. TỚ CHÍNH LÀ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BIỂU THỨC CÓ CHỨA MỘT CHỮ. </a:t>
            </a:r>
          </a:p>
        </p:txBody>
      </p:sp>
      <p:sp>
        <p:nvSpPr>
          <p:cNvPr id="7259" name="AutoShape 9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369511" y="5748555"/>
            <a:ext cx="6858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/>
          <p:nvPr/>
        </p:nvGrpSpPr>
        <p:grpSpPr bwMode="auto">
          <a:xfrm rot="16200000">
            <a:off x="7396163" y="2738438"/>
            <a:ext cx="4800600" cy="847725"/>
            <a:chOff x="2350" y="1008"/>
            <a:chExt cx="1826" cy="534"/>
          </a:xfrm>
        </p:grpSpPr>
        <p:pic>
          <p:nvPicPr>
            <p:cNvPr id="8195" name="Picture 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9" name="Group 7"/>
          <p:cNvGrpSpPr/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8200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905000" y="304801"/>
          <a:ext cx="1828800" cy="1463675"/>
        </p:xfrm>
        <a:graphic>
          <a:graphicData uri="http://schemas.openxmlformats.org/presentationml/2006/ole">
            <p:oleObj spid="_x0000_s4112" name="Clip" r:id="rId4" imgW="944640" imgH="689400" progId="">
              <p:embed/>
            </p:oleObj>
          </a:graphicData>
        </a:graphic>
      </p:graphicFrame>
      <p:sp>
        <p:nvSpPr>
          <p:cNvPr id="8274" name="AutoShape 8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75" name="Picture 83" descr="Free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1"/>
            <a:ext cx="12652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6" name="Picture 84" descr="Funny Cartoon Be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1143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3276600" y="1828800"/>
            <a:ext cx="4419600" cy="3810000"/>
          </a:xfrm>
          <a:prstGeom prst="cloudCallout">
            <a:avLst>
              <a:gd name="adj1" fmla="val 67134"/>
              <a:gd name="adj2" fmla="val -4879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83" name="Group 91"/>
          <p:cNvGrpSpPr/>
          <p:nvPr/>
        </p:nvGrpSpPr>
        <p:grpSpPr bwMode="auto">
          <a:xfrm>
            <a:off x="3394076" y="2305051"/>
            <a:ext cx="4302125" cy="2454275"/>
            <a:chOff x="1178" y="1452"/>
            <a:chExt cx="2710" cy="1546"/>
          </a:xfrm>
        </p:grpSpPr>
        <p:sp>
          <p:nvSpPr>
            <p:cNvPr id="827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488" y="1452"/>
              <a:ext cx="2400" cy="75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99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 nhầm mất rồi. </a:t>
              </a:r>
            </a:p>
          </p:txBody>
        </p:sp>
        <p:sp>
          <p:nvSpPr>
            <p:cNvPr id="8280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178" y="2326"/>
              <a:ext cx="2400" cy="6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Tớ không phải là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có chứa một chữ.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97604" y="1299350"/>
            <a:ext cx="4206240" cy="402336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Lập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ấy</a:t>
            </a:r>
            <a:endParaRPr lang="en-US" sz="3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93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93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93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93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dụng</a:t>
            </a:r>
            <a:endParaRPr lang="en-US" altLang="vi-VN" sz="6000" dirty="0">
              <a:solidFill>
                <a:srgbClr val="FF0000"/>
              </a:solidFill>
            </a:endParaRPr>
          </a:p>
        </p:txBody>
      </p:sp>
      <p:pic>
        <p:nvPicPr>
          <p:cNvPr id="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428485" y="74419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588347" y="33986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7798" y="785838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+ a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1673" y="1830867"/>
            <a:ext cx="15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b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4735" y="2941210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+ a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393" y="838090"/>
            <a:ext cx="15119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+ x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1079" y="2196627"/>
            <a:ext cx="135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sz="54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x</a:t>
            </a:r>
            <a:endParaRPr lang="en-US" sz="54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5" y="90805"/>
            <a:ext cx="853630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8500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528"/>
            <a:ext cx="12314238" cy="68294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09600" y="1417638"/>
            <a:ext cx="9937932" cy="42556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CHÀO CÁC EM !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508000" y="609600"/>
            <a:ext cx="2438400" cy="1752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66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3828" y="952081"/>
            <a:ext cx="7785013" cy="1791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 Ai nhanh hơn”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4308" y="1157976"/>
            <a:ext cx="751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– (7000 – 2000) = 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709898" y="593684"/>
            <a:ext cx="7425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13000 x 2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31804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018019" y="806174"/>
            <a:ext cx="669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28763 – 23359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/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/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/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/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/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/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/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/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/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/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/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/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/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/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3936015" y="790733"/>
            <a:ext cx="669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8000 + 4000 : 2 = ?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3730" y="2118249"/>
            <a:ext cx="5602888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pattFill prst="sphere">
                  <a:fgClr>
                    <a:prstClr val="black"/>
                  </a:fgClr>
                  <a:bgClr>
                    <a:prstClr val="white"/>
                  </a:bgClr>
                </a:patt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 bạn thật tuyệt vời!</a:t>
            </a:r>
            <a:endParaRPr kumimoji="0" lang="en-US" sz="5400" b="1" i="0" u="none" strike="noStrike" kern="1200" cap="none" spc="0" normalizeH="0" baseline="0" noProof="0">
              <a:ln w="13462">
                <a:solidFill>
                  <a:prstClr val="white"/>
                </a:solidFill>
                <a:prstDash val="solid"/>
              </a:ln>
              <a:pattFill prst="sphere">
                <a:fgClr>
                  <a:prstClr val="black"/>
                </a:fgClr>
                <a:bgClr>
                  <a:prstClr val="white"/>
                </a:bgClr>
              </a:patt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95850" y="2291060"/>
            <a:ext cx="376237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1119</Words>
  <Application>WPS Presentation</Application>
  <PresentationFormat>Custom</PresentationFormat>
  <Paragraphs>253</Paragraphs>
  <Slides>26</Slides>
  <Notes>2</Notes>
  <HiddenSlides>0</HiddenSlides>
  <MMClips>5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Default Design</vt:lpstr>
      <vt:lpstr>1_Office Theme</vt:lpstr>
      <vt:lpstr>1_Default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Chủ nhật ngày 12 tháng 9 năm 2021 Toán Biểu thức có chữa một chữ (trang 6)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Lập biểu thức 1 chữ để tính chu vi hình vuông. Đo các cạnh của các vật hình vuông và tính chu vi của các hình ấy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cam le</cp:lastModifiedBy>
  <cp:revision>27</cp:revision>
  <dcterms:created xsi:type="dcterms:W3CDTF">2021-08-18T18:36:00Z</dcterms:created>
  <dcterms:modified xsi:type="dcterms:W3CDTF">2021-09-12T03:01:22Z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9F908E4E39884C1EBFF013CA8BB2CC77</vt:lpwstr>
  </property>
  <property fmtid="{D5CDD505-2E9C-101B-9397-08002B2CF9AE}" pid="3" name="KSOProductBuildVer">
    <vt:lpwstr>1033-11.2.0.10265</vt:lpwstr>
  </property>
</Properties>
</file>