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media/audio3.wav" ContentType="audio/x-wav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1" r:id="rId3"/>
  </p:sldMasterIdLst>
  <p:notesMasterIdLst>
    <p:notesMasterId r:id="rId28"/>
  </p:notesMasterIdLst>
  <p:sldIdLst>
    <p:sldId id="324" r:id="rId4"/>
    <p:sldId id="325" r:id="rId5"/>
    <p:sldId id="309" r:id="rId6"/>
    <p:sldId id="318" r:id="rId7"/>
    <p:sldId id="310" r:id="rId8"/>
    <p:sldId id="311" r:id="rId9"/>
    <p:sldId id="256" r:id="rId10"/>
    <p:sldId id="326" r:id="rId11"/>
    <p:sldId id="315" r:id="rId12"/>
    <p:sldId id="257" r:id="rId13"/>
    <p:sldId id="319" r:id="rId14"/>
    <p:sldId id="316" r:id="rId15"/>
    <p:sldId id="258" r:id="rId16"/>
    <p:sldId id="265" r:id="rId17"/>
    <p:sldId id="266" r:id="rId18"/>
    <p:sldId id="320" r:id="rId19"/>
    <p:sldId id="317" r:id="rId20"/>
    <p:sldId id="259" r:id="rId21"/>
    <p:sldId id="327" r:id="rId22"/>
    <p:sldId id="321" r:id="rId23"/>
    <p:sldId id="260" r:id="rId24"/>
    <p:sldId id="322" r:id="rId25"/>
    <p:sldId id="323" r:id="rId26"/>
    <p:sldId id="26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4351BA"/>
    <a:srgbClr val="B1D733"/>
    <a:srgbClr val="FEFEFE"/>
    <a:srgbClr val="ACD038"/>
    <a:srgbClr val="FEDEDE"/>
    <a:srgbClr val="B8B5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519"/>
  </p:normalViewPr>
  <p:slideViewPr>
    <p:cSldViewPr showGuides="1">
      <p:cViewPr varScale="1">
        <p:scale>
          <a:sx n="61" d="100"/>
          <a:sy n="61" d="100"/>
        </p:scale>
        <p:origin x="-1038" y="-90"/>
      </p:cViewPr>
      <p:guideLst>
        <p:guide orient="horz" pos="215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7D5ED0-AF35-40F8-A64E-8EC12D44E2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r>
              <a:rPr dirty="0"/>
              <a:t>MR: phân tích : abcde , a08bc; ……</a:t>
            </a:r>
          </a:p>
          <a:p>
            <a:pPr lvl="0"/>
            <a:endParaRPr lang="vi-VN" altLang="x-none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171450" lvl="0" indent="-171450">
              <a:buFontTx/>
              <a:buChar char="-"/>
            </a:pPr>
            <a:r>
              <a:rPr dirty="0"/>
              <a:t>Nhận dạng hình, nêu tên hình, cách đọc tên hình, tên cạnh,  cho đúng, </a:t>
            </a:r>
          </a:p>
          <a:p>
            <a:pPr marL="171450" lvl="0" indent="-171450">
              <a:buFontTx/>
              <a:buChar char="-"/>
            </a:pPr>
            <a:r>
              <a:rPr dirty="0"/>
              <a:t>Xác định điểm, đoạn thẳng, góc,  cạnh vuông góc, cạnh song song.</a:t>
            </a:r>
          </a:p>
          <a:p>
            <a:pPr marL="171450" lvl="0" indent="-171450">
              <a:buFontTx/>
              <a:buChar char="-"/>
            </a:pPr>
            <a:r>
              <a:rPr dirty="0"/>
              <a:t>Nhận xét đặc điểm của từng hình. Chú ý HCN và HV</a:t>
            </a:r>
          </a:p>
          <a:p>
            <a:pPr marL="171450" lvl="0" indent="-171450">
              <a:buFontTx/>
              <a:buChar char="-"/>
            </a:pPr>
            <a:r>
              <a:rPr dirty="0"/>
              <a:t>So sánh chu vi của các hình </a:t>
            </a:r>
            <a:endParaRPr lang="vi-VN" altLang="x-none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18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171450" lvl="0" indent="-171450">
              <a:buFontTx/>
              <a:buChar char="-"/>
            </a:pPr>
            <a:r>
              <a:rPr dirty="0"/>
              <a:t>Nhận dạng hình, nêu tên hình, cách đọc tên hình, tên cạnh,  cho đúng, </a:t>
            </a:r>
          </a:p>
          <a:p>
            <a:pPr marL="171450" lvl="0" indent="-171450">
              <a:buFontTx/>
              <a:buChar char="-"/>
            </a:pPr>
            <a:r>
              <a:rPr dirty="0"/>
              <a:t>Xác định điểm, đoạn thẳng, góc,  cạnh vuông góc, cạnh song song.</a:t>
            </a:r>
          </a:p>
          <a:p>
            <a:pPr marL="171450" lvl="0" indent="-171450">
              <a:buFontTx/>
              <a:buChar char="-"/>
            </a:pPr>
            <a:r>
              <a:rPr dirty="0"/>
              <a:t>Nhận xét đặc điểm của từng hình. Chú ý HCN và HV</a:t>
            </a:r>
          </a:p>
          <a:p>
            <a:pPr marL="171450" lvl="0" indent="-171450">
              <a:buFontTx/>
              <a:buChar char="-"/>
            </a:pPr>
            <a:r>
              <a:rPr dirty="0"/>
              <a:t>So sánh chu vi của các hình </a:t>
            </a:r>
            <a:endParaRPr lang="vi-VN" altLang="x-none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19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buổi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hôm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nay?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Mục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mục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hỗ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21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522413" y="0"/>
            <a:ext cx="3063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17738" y="5788025"/>
            <a:ext cx="366713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10733088" y="1111250"/>
            <a:ext cx="2286000" cy="508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10045700" y="4117975"/>
            <a:ext cx="3657600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766888" y="4929188"/>
            <a:ext cx="8128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24980-CE2D-4C08-9A34-E12B8EF6D0CC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75963" y="5715000"/>
            <a:ext cx="73183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Straight Connector 17"/>
          <p:cNvSpPr/>
          <p:nvPr/>
        </p:nvSpPr>
        <p:spPr>
          <a:xfrm>
            <a:off x="119888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Rectangle 1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2" name="Straight Connector 19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4" name="Straight Connector 23"/>
          <p:cNvSpPr/>
          <p:nvPr/>
        </p:nvSpPr>
        <p:spPr>
          <a:xfrm>
            <a:off x="825658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10453688" y="1017588"/>
            <a:ext cx="2011363" cy="5127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353378-407A-47AB-BDB7-294458FEE0E9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6"/>
            <a:ext cx="3200400" cy="4873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 rot="5400000">
            <a:off x="10453688" y="1017588"/>
            <a:ext cx="2011363" cy="5127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CFA434-ABA2-4117-84BE-C25DC4721D29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6"/>
            <a:ext cx="3200400" cy="4873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522413" y="0"/>
            <a:ext cx="3063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765300" y="4867275"/>
            <a:ext cx="8572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17738" y="5791200"/>
            <a:ext cx="366713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506663" y="4479925"/>
            <a:ext cx="48577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10731500" y="1106488"/>
            <a:ext cx="2286000" cy="508000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10045700" y="4114800"/>
            <a:ext cx="3657600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785938" y="4929188"/>
            <a:ext cx="8128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37C267-7CF3-4C56-8C3F-B13796CB5767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A6448-BE5D-44AC-976F-1B3EE397C9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A6148-DCA6-4375-ACA4-4BAB237089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29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A6448-BE5D-44AC-976F-1B3EE397C9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A6148-DCA6-4375-ACA4-4BAB237089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2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A6448-BE5D-44AC-976F-1B3EE397C9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A6148-DCA6-4375-ACA4-4BAB237089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29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10453688" y="1017588"/>
            <a:ext cx="2011363" cy="5127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7679F1-F4D6-49C0-95D8-7B9CE1CBE707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6"/>
            <a:ext cx="3200400" cy="4873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50" y="198438"/>
            <a:ext cx="1182370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413" y="6248400"/>
            <a:ext cx="519113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fld id="{9A0DB2DC-4C9A-4742-B13C-FB6460FD3503}" type="slidenum">
              <a:rPr lang="zh-CN" altLang="en-US" sz="2100" dirty="0">
                <a:solidFill>
                  <a:srgbClr val="595959"/>
                </a:solidFill>
                <a:latin typeface="Arial" panose="020B0604020202020204" pitchFamily="34" charset="0"/>
                <a:ea typeface="黑体" pitchFamily="49" charset="-122"/>
              </a:rPr>
              <a:pPr lvl="0"/>
              <a:t>‹#›</a:t>
            </a:fld>
            <a:endParaRPr lang="zh-CN" altLang="en-US" sz="2100" dirty="0">
              <a:solidFill>
                <a:srgbClr val="595959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11232570" y="6282448"/>
            <a:ext cx="958166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10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BB962C8B-B14F-4D97-AF65-F5344CB8AC3E}" type="datetimeFigureOut">
              <a:rPr lang="zh-CN" altLang="en-US" dirty="0">
                <a:ea typeface="黑体" pitchFamily="49" charset="-122"/>
              </a:rPr>
              <a:pPr>
                <a:buNone/>
              </a:pPr>
              <a:t>2021/9/14</a:t>
            </a:fld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itchFamily="49" charset="-122"/>
              </a:rPr>
              <a:pPr algn="r"/>
              <a:t>‹#›</a:t>
            </a:fld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A6448-BE5D-44AC-976F-1B3EE397C9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A6148-DCA6-4375-ACA4-4BAB237089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29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Straight Connector 17"/>
          <p:cNvSpPr/>
          <p:nvPr/>
        </p:nvSpPr>
        <p:spPr>
          <a:xfrm>
            <a:off x="825658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" name="Straight Connector 18"/>
          <p:cNvSpPr/>
          <p:nvPr/>
        </p:nvSpPr>
        <p:spPr>
          <a:xfrm>
            <a:off x="119888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9" name="Straight Connector 20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Oval 20"/>
          <p:cNvSpPr/>
          <p:nvPr/>
        </p:nvSpPr>
        <p:spPr>
          <a:xfrm>
            <a:off x="10875963" y="5715000"/>
            <a:ext cx="73183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10453688" y="1017588"/>
            <a:ext cx="2011363" cy="5127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5DFFE-37A5-4224-8B08-39EE3770165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6"/>
            <a:ext cx="3200400" cy="487363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688" y="1017588"/>
            <a:ext cx="2011363" cy="51276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575F6D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6"/>
            <a:ext cx="3200400" cy="48736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575F6D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Straight Connector 8"/>
          <p:cNvSpPr/>
          <p:nvPr/>
        </p:nvSpPr>
        <p:spPr>
          <a:xfrm>
            <a:off x="119888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Straight Connector 10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10875963" y="5715000"/>
            <a:ext cx="73183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51D05E-F45F-4BE0-95D8-C1E85F59968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4B27B-11E4-4451-A2CA-427A8F1514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723" r:id="rId20"/>
    <p:sldLayoutId id="2147483724" r:id="rId21"/>
    <p:sldLayoutId id="2147483725" r:id="rId22"/>
    <p:sldLayoutId id="2147483727" r:id="rId2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>
                <a:solidFill>
                  <a:srgbClr val="898989"/>
                </a:solidFill>
                <a:ea typeface="黑体" pitchFamily="49" charset="-122"/>
              </a:defRPr>
            </a:lvl1pPr>
          </a:lstStyle>
          <a:p>
            <a:pPr lvl="0">
              <a:buNone/>
            </a:pPr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  <a:pPr lvl="0">
                <a:buNone/>
              </a:pPr>
              <a:t>2021/9/14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898989"/>
                </a:solidFill>
                <a:ea typeface="黑体" pitchFamily="49" charset="-122"/>
              </a:defRPr>
            </a:lvl1pPr>
          </a:lstStyle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600">
                <a:solidFill>
                  <a:srgbClr val="898989"/>
                </a:solidFill>
                <a:ea typeface="黑体" pitchFamily="49" charset="-122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6" r:id="rId41"/>
    <p:sldLayoutId id="2147483729" r:id="rId42"/>
  </p:sldLayoutIdLst>
  <p:hf sldNum="0" hdr="0" ftr="0" dt="0"/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336800" y="1600201"/>
            <a:ext cx="8106400" cy="1996764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 LỚP 4</a:t>
            </a:r>
            <a:endParaRPr sz="9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97"/>
          <a:stretch/>
        </p:blipFill>
        <p:spPr bwMode="auto">
          <a:xfrm>
            <a:off x="1524000" y="3632201"/>
            <a:ext cx="3162699" cy="35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/>
          </p:cNvSpPr>
          <p:nvPr>
            <p:ph type="title"/>
          </p:nvPr>
        </p:nvSpPr>
        <p:spPr>
          <a:xfrm>
            <a:off x="533400" y="136525"/>
            <a:ext cx="5826760" cy="71628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mẫu- Làm SGK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244" name="Group 148"/>
          <p:cNvGraphicFramePr>
            <a:graphicFrameLocks noGrp="1"/>
          </p:cNvGraphicFramePr>
          <p:nvPr>
            <p:ph idx="1"/>
          </p:nvPr>
        </p:nvGraphicFramePr>
        <p:xfrm>
          <a:off x="536575" y="1074738"/>
          <a:ext cx="11277600" cy="5562601"/>
        </p:xfrm>
        <a:graphic>
          <a:graphicData uri="http://schemas.openxmlformats.org/drawingml/2006/table">
            <a:tbl>
              <a:tblPr/>
              <a:tblGrid>
                <a:gridCol w="1349456"/>
                <a:gridCol w="1156677"/>
                <a:gridCol w="1156677"/>
                <a:gridCol w="1060287"/>
                <a:gridCol w="1060287"/>
                <a:gridCol w="963897"/>
                <a:gridCol w="4530319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 mươi hai nghìn năm trăm bảy mươi mốt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91 907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4" name="Text Box 108"/>
          <p:cNvSpPr txBox="1"/>
          <p:nvPr/>
        </p:nvSpPr>
        <p:spPr>
          <a:xfrm>
            <a:off x="533400" y="2940050"/>
            <a:ext cx="13493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63 850</a:t>
            </a:r>
          </a:p>
        </p:txBody>
      </p:sp>
      <p:sp>
        <p:nvSpPr>
          <p:cNvPr id="4205" name="Text Box 109"/>
          <p:cNvSpPr txBox="1"/>
          <p:nvPr/>
        </p:nvSpPr>
        <p:spPr>
          <a:xfrm>
            <a:off x="473075" y="5241925"/>
            <a:ext cx="13493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8105</a:t>
            </a:r>
          </a:p>
        </p:txBody>
      </p:sp>
      <p:sp>
        <p:nvSpPr>
          <p:cNvPr id="4206" name="Text Box 110"/>
          <p:cNvSpPr txBox="1"/>
          <p:nvPr/>
        </p:nvSpPr>
        <p:spPr>
          <a:xfrm>
            <a:off x="469900" y="6053138"/>
            <a:ext cx="13493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70008</a:t>
            </a:r>
          </a:p>
        </p:txBody>
      </p:sp>
      <p:sp>
        <p:nvSpPr>
          <p:cNvPr id="4207" name="Text Box 111"/>
          <p:cNvSpPr txBox="1"/>
          <p:nvPr/>
        </p:nvSpPr>
        <p:spPr>
          <a:xfrm>
            <a:off x="2114550" y="2940050"/>
            <a:ext cx="76993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08" name="Text Box 112"/>
          <p:cNvSpPr txBox="1"/>
          <p:nvPr/>
        </p:nvSpPr>
        <p:spPr>
          <a:xfrm>
            <a:off x="3168650" y="294005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09" name="Text Box 113"/>
          <p:cNvSpPr txBox="1"/>
          <p:nvPr/>
        </p:nvSpPr>
        <p:spPr>
          <a:xfrm>
            <a:off x="4179888" y="294005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10" name="Text Box 114"/>
          <p:cNvSpPr txBox="1"/>
          <p:nvPr/>
        </p:nvSpPr>
        <p:spPr>
          <a:xfrm>
            <a:off x="5270500" y="291465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11" name="Text Box 115"/>
          <p:cNvSpPr txBox="1"/>
          <p:nvPr/>
        </p:nvSpPr>
        <p:spPr>
          <a:xfrm>
            <a:off x="6391275" y="2932113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12" name="Text Box 116"/>
          <p:cNvSpPr txBox="1"/>
          <p:nvPr/>
        </p:nvSpPr>
        <p:spPr>
          <a:xfrm>
            <a:off x="6310313" y="365760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13" name="Text Box 117"/>
          <p:cNvSpPr txBox="1"/>
          <p:nvPr/>
        </p:nvSpPr>
        <p:spPr>
          <a:xfrm>
            <a:off x="5283200" y="3667125"/>
            <a:ext cx="76993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14" name="Text Box 118"/>
          <p:cNvSpPr txBox="1"/>
          <p:nvPr/>
        </p:nvSpPr>
        <p:spPr>
          <a:xfrm>
            <a:off x="4267200" y="3703638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15" name="Text Box 119"/>
          <p:cNvSpPr txBox="1"/>
          <p:nvPr/>
        </p:nvSpPr>
        <p:spPr>
          <a:xfrm>
            <a:off x="3197225" y="370205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16" name="Text Box 120"/>
          <p:cNvSpPr txBox="1"/>
          <p:nvPr/>
        </p:nvSpPr>
        <p:spPr>
          <a:xfrm>
            <a:off x="2084388" y="372745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17" name="Text Box 121"/>
          <p:cNvSpPr txBox="1"/>
          <p:nvPr/>
        </p:nvSpPr>
        <p:spPr>
          <a:xfrm>
            <a:off x="2068513" y="4479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18" name="Text Box 122"/>
          <p:cNvSpPr txBox="1"/>
          <p:nvPr/>
        </p:nvSpPr>
        <p:spPr>
          <a:xfrm>
            <a:off x="3227388" y="4479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19" name="Text Box 123"/>
          <p:cNvSpPr txBox="1"/>
          <p:nvPr/>
        </p:nvSpPr>
        <p:spPr>
          <a:xfrm>
            <a:off x="4241800" y="4479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20" name="Text Box 124"/>
          <p:cNvSpPr txBox="1"/>
          <p:nvPr/>
        </p:nvSpPr>
        <p:spPr>
          <a:xfrm>
            <a:off x="5324475" y="4479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22" name="Text Box 126"/>
          <p:cNvSpPr txBox="1"/>
          <p:nvPr/>
        </p:nvSpPr>
        <p:spPr>
          <a:xfrm>
            <a:off x="6175375" y="4479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23" name="Text Box 127"/>
          <p:cNvSpPr txBox="1"/>
          <p:nvPr/>
        </p:nvSpPr>
        <p:spPr>
          <a:xfrm>
            <a:off x="6175375" y="5241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24" name="Text Box 128"/>
          <p:cNvSpPr txBox="1"/>
          <p:nvPr/>
        </p:nvSpPr>
        <p:spPr>
          <a:xfrm>
            <a:off x="5337175" y="5241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25" name="Text Box 129"/>
          <p:cNvSpPr txBox="1"/>
          <p:nvPr/>
        </p:nvSpPr>
        <p:spPr>
          <a:xfrm>
            <a:off x="4284663" y="5241925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26" name="Text Box 130"/>
          <p:cNvSpPr txBox="1"/>
          <p:nvPr/>
        </p:nvSpPr>
        <p:spPr>
          <a:xfrm>
            <a:off x="3225800" y="5257800"/>
            <a:ext cx="771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027" name="Text Box 135"/>
          <p:cNvSpPr txBox="1"/>
          <p:nvPr/>
        </p:nvSpPr>
        <p:spPr>
          <a:xfrm>
            <a:off x="5545138" y="609600"/>
            <a:ext cx="50133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3" name="Text Box 137"/>
          <p:cNvSpPr txBox="1"/>
          <p:nvPr/>
        </p:nvSpPr>
        <p:spPr>
          <a:xfrm>
            <a:off x="7267575" y="3571875"/>
            <a:ext cx="4449763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mốt nghìn chín trăm linh bảy</a:t>
            </a:r>
          </a:p>
        </p:txBody>
      </p:sp>
      <p:sp>
        <p:nvSpPr>
          <p:cNvPr id="40029" name="Text Box 138"/>
          <p:cNvSpPr txBox="1"/>
          <p:nvPr/>
        </p:nvSpPr>
        <p:spPr>
          <a:xfrm>
            <a:off x="5518150" y="457200"/>
            <a:ext cx="53022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7" name="Text Box 141"/>
          <p:cNvSpPr txBox="1"/>
          <p:nvPr/>
        </p:nvSpPr>
        <p:spPr>
          <a:xfrm>
            <a:off x="7281863" y="5954713"/>
            <a:ext cx="44227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nghìn không trăm linh tám</a:t>
            </a:r>
          </a:p>
        </p:txBody>
      </p:sp>
      <p:sp>
        <p:nvSpPr>
          <p:cNvPr id="4239" name="Text Box 143"/>
          <p:cNvSpPr txBox="1"/>
          <p:nvPr/>
        </p:nvSpPr>
        <p:spPr>
          <a:xfrm>
            <a:off x="7343775" y="4448175"/>
            <a:ext cx="46259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sáu nghìn hai trăm mười hai</a:t>
            </a:r>
          </a:p>
        </p:txBody>
      </p:sp>
      <p:sp>
        <p:nvSpPr>
          <p:cNvPr id="32" name="AutoShape 58"/>
          <p:cNvSpPr/>
          <p:nvPr/>
        </p:nvSpPr>
        <p:spPr>
          <a:xfrm>
            <a:off x="5056188" y="112713"/>
            <a:ext cx="6675437" cy="731837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hiểu đề b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thế n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AutoShape 58"/>
          <p:cNvSpPr/>
          <p:nvPr/>
        </p:nvSpPr>
        <p:spPr>
          <a:xfrm>
            <a:off x="5254625" y="0"/>
            <a:ext cx="6675438" cy="1189038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điền tiếp v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trống cho phù hợp.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AutoShape 58"/>
          <p:cNvSpPr/>
          <p:nvPr/>
        </p:nvSpPr>
        <p:spPr>
          <a:xfrm>
            <a:off x="4419600" y="2560638"/>
            <a:ext cx="6675438" cy="1189037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đọc số có 5 chữ số. </a:t>
            </a:r>
            <a:endParaRPr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58"/>
          <p:cNvSpPr/>
          <p:nvPr/>
        </p:nvSpPr>
        <p:spPr>
          <a:xfrm>
            <a:off x="4464050" y="2408238"/>
            <a:ext cx="6870700" cy="228600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đọc số có 5 chữ số: đọc 2 chữ số đầu thêm nghìn đọc tiếp 3 chữ số còn lại.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utoShape 58"/>
          <p:cNvSpPr/>
          <p:nvPr/>
        </p:nvSpPr>
        <p:spPr>
          <a:xfrm>
            <a:off x="4616450" y="2560638"/>
            <a:ext cx="6870700" cy="1279525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đọc số có 4 chữ số như thế n</a:t>
            </a: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AutoShape 58"/>
          <p:cNvSpPr/>
          <p:nvPr/>
        </p:nvSpPr>
        <p:spPr>
          <a:xfrm>
            <a:off x="4295775" y="2449513"/>
            <a:ext cx="6870700" cy="228600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đọc số có 4 chữ số: đọc chữ số đầu thêm nghìn đọc tiếp 3 chữ số còn lại.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AutoShape 58"/>
          <p:cNvSpPr/>
          <p:nvPr/>
        </p:nvSpPr>
        <p:spPr>
          <a:xfrm>
            <a:off x="4387850" y="3213100"/>
            <a:ext cx="6675438" cy="1189038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số cần lưu ý gì?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AutoShape 58"/>
          <p:cNvSpPr/>
          <p:nvPr/>
        </p:nvSpPr>
        <p:spPr>
          <a:xfrm>
            <a:off x="4406900" y="2574925"/>
            <a:ext cx="6872288" cy="22860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Cần viết đủ các chữ số của từng 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từ 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cao đến 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thấp.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AutoShape 58"/>
          <p:cNvSpPr/>
          <p:nvPr/>
        </p:nvSpPr>
        <p:spPr>
          <a:xfrm>
            <a:off x="0" y="457200"/>
            <a:ext cx="10935335" cy="475488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1: đứng ở 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ĐV: đọc l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mốt ( Trừ số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.  Các 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còn lại đọc l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5: trước l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mươi, mười thì đọc l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Lăm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0: đứng ở 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chục: đọc l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" grpId="0"/>
      <p:bldP spid="4205" grpId="0"/>
      <p:bldP spid="4206" grpId="0"/>
      <p:bldP spid="4207" grpId="0"/>
      <p:bldP spid="4208" grpId="0"/>
      <p:bldP spid="4209" grpId="0"/>
      <p:bldP spid="4210" grpId="0"/>
      <p:bldP spid="4211" grpId="0"/>
      <p:bldP spid="4212" grpId="0"/>
      <p:bldP spid="4213" grpId="0"/>
      <p:bldP spid="4214" grpId="0"/>
      <p:bldP spid="4215" grpId="0"/>
      <p:bldP spid="4216" grpId="0"/>
      <p:bldP spid="4217" grpId="0"/>
      <p:bldP spid="4218" grpId="0"/>
      <p:bldP spid="4219" grpId="0"/>
      <p:bldP spid="4220" grpId="0"/>
      <p:bldP spid="4222" grpId="0"/>
      <p:bldP spid="4223" grpId="0"/>
      <p:bldP spid="4224" grpId="0"/>
      <p:bldP spid="4225" grpId="0"/>
      <p:bldP spid="4226" grpId="0"/>
      <p:bldP spid="4233" grpId="0"/>
      <p:bldP spid="4237" grpId="0"/>
      <p:bldP spid="4239" grpId="0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bldLvl="0" animBg="1"/>
      <p:bldP spid="4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xmlns="" id="{0FC4A381-9CA8-4800-B201-7F024E6946BE}"/>
              </a:ext>
            </a:extLst>
          </p:cNvPr>
          <p:cNvSpPr/>
          <p:nvPr/>
        </p:nvSpPr>
        <p:spPr>
          <a:xfrm>
            <a:off x="1524000" y="1371601"/>
            <a:ext cx="9347200" cy="140952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vi-VN" sz="2800" b="1" smtClean="0">
                <a:solidFill>
                  <a:srgbClr val="0000FF"/>
                </a:solidFill>
              </a:rPr>
              <a:t>- </a:t>
            </a:r>
            <a:r>
              <a:rPr lang="en-US" sz="2800" b="1" smtClean="0">
                <a:solidFill>
                  <a:srgbClr val="0000FF"/>
                </a:solidFill>
              </a:rPr>
              <a:t>HS </a:t>
            </a:r>
            <a:r>
              <a:rPr lang="es-ES" sz="2800" b="1" smtClean="0">
                <a:solidFill>
                  <a:srgbClr val="0000FF"/>
                </a:solidFill>
              </a:rPr>
              <a:t>thực hiện ôn tập được:</a:t>
            </a:r>
            <a:endParaRPr lang="en-US" sz="2800" b="1" smtClean="0">
              <a:solidFill>
                <a:srgbClr val="0000FF"/>
              </a:solidFill>
            </a:endParaRPr>
          </a:p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en-US" sz="2800" b="1" smtClean="0">
                <a:solidFill>
                  <a:srgbClr val="0000FF"/>
                </a:solidFill>
              </a:rPr>
              <a:t>Cách đọc, viết các số đến 100000</a:t>
            </a:r>
          </a:p>
          <a:p>
            <a:r>
              <a:rPr lang="en-US" sz="2800" smtClean="0"/>
              <a:t>. </a:t>
            </a:r>
            <a:endParaRPr lang="vi-VN" sz="2800"/>
          </a:p>
        </p:txBody>
      </p:sp>
      <p:sp>
        <p:nvSpPr>
          <p:cNvPr id="18" name="Rectangle: Rounded Corners 22">
            <a:extLst>
              <a:ext uri="{FF2B5EF4-FFF2-40B4-BE49-F238E27FC236}">
                <a16:creationId xmlns:a16="http://schemas.microsoft.com/office/drawing/2014/main" xmlns="" id="{C75F9EF8-FA75-4284-9B32-A058F472DA4C}"/>
              </a:ext>
            </a:extLst>
          </p:cNvPr>
          <p:cNvSpPr/>
          <p:nvPr/>
        </p:nvSpPr>
        <p:spPr>
          <a:xfrm>
            <a:off x="1524000" y="3225800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i="1">
                <a:solidFill>
                  <a:srgbClr val="FF0000"/>
                </a:solidFill>
              </a:rPr>
              <a:t> </a:t>
            </a:r>
            <a:endParaRPr lang="vi-VN" i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9">
            <a:extLst>
              <a:ext uri="{FF2B5EF4-FFF2-40B4-BE49-F238E27FC236}">
                <a16:creationId xmlns:a16="http://schemas.microsoft.com/office/drawing/2014/main" xmlns="" id="{90261F55-FCEE-4E62-8B1F-00DC53C76233}"/>
              </a:ext>
            </a:extLst>
          </p:cNvPr>
          <p:cNvSpPr/>
          <p:nvPr/>
        </p:nvSpPr>
        <p:spPr>
          <a:xfrm>
            <a:off x="1422400" y="4711253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2600" y="3581400"/>
            <a:ext cx="8610600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fr-FR" sz="2800" b="1" smtClean="0">
                <a:solidFill>
                  <a:srgbClr val="0000FF"/>
                </a:solidFill>
              </a:rPr>
              <a:t>Phân tích cấu tạo số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25600" y="4851401"/>
            <a:ext cx="8331200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smtClean="0">
                <a:solidFill>
                  <a:srgbClr val="0000FF"/>
                </a:solidFill>
              </a:rPr>
              <a:t>+ Chu vi của hình tứ giác, hình chữ nhật, hình vuông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990600"/>
            <a:ext cx="1447800" cy="1447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05200" y="381000"/>
            <a:ext cx="494141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 cầu cần đạt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1675FF-0BC0-420C-920D-7B6ED0B8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1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Intro-vòng-thi-Vượt-Chướng-Ngại-Vật-Đường-lên-đỉnh-olympia-năm-thứ-16.wav"/>
          </p:stSnd>
        </p:sndAc>
      </p:transition>
    </mc:Choice>
    <mc:Fallback>
      <p:transition spd="slow">
        <p:sndAc>
          <p:stSnd>
            <p:snd r:embed="rId2" name="Intro-vòng-thi-Vượt-Chướng-Ngại-Vật-Đường-lên-đỉnh-olympia-năm-thứ-1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1915"/>
            <a:ext cx="8382000" cy="159258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vở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mẫu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)</a:t>
            </a: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8723 ; 9171 ; 3082 ; 7006 .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2438400" y="1706563"/>
            <a:ext cx="6705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8723 = 8000 + 700 + 20 + 3</a:t>
            </a:r>
          </a:p>
        </p:txBody>
      </p:sp>
      <p:sp>
        <p:nvSpPr>
          <p:cNvPr id="6150" name="Text Box 6"/>
          <p:cNvSpPr txBox="1"/>
          <p:nvPr/>
        </p:nvSpPr>
        <p:spPr>
          <a:xfrm>
            <a:off x="2438400" y="3048000"/>
            <a:ext cx="548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theo mẫu :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2286000" y="3810000"/>
            <a:ext cx="6553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9000 + 200 + 30 + 2 = 9232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2133600" y="4754563"/>
            <a:ext cx="82296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 + 300 + 50 + 1            6000 + 200 + 3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+ 200 + 30                  5000 + 2 </a:t>
            </a:r>
          </a:p>
        </p:txBody>
      </p:sp>
      <p:sp>
        <p:nvSpPr>
          <p:cNvPr id="8" name="AutoShape 58"/>
          <p:cNvSpPr/>
          <p:nvPr/>
        </p:nvSpPr>
        <p:spPr>
          <a:xfrm>
            <a:off x="4191000" y="2225675"/>
            <a:ext cx="6870700" cy="22860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viết các số th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tổng?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58"/>
          <p:cNvSpPr/>
          <p:nvPr/>
        </p:nvSpPr>
        <p:spPr>
          <a:xfrm>
            <a:off x="4343400" y="2378075"/>
            <a:ext cx="6870700" cy="22860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các số theo giá trị của từng chữ số trong số đó rồi cộng lại.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  <p:bldP spid="6151" grpId="0"/>
      <p:bldP spid="6152" grpId="0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/>
          <p:nvPr/>
        </p:nvSpPr>
        <p:spPr>
          <a:xfrm>
            <a:off x="1174750" y="762000"/>
            <a:ext cx="1050163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a) Viết mỗi số sau thành tổng (theo mẫu):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8723 =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9171 =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3082 =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7006 =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3429000" y="1676400"/>
            <a:ext cx="4916888" cy="768648"/>
            <a:chOff x="2163763" y="2909888"/>
            <a:chExt cx="4917601" cy="768885"/>
          </a:xfrm>
        </p:grpSpPr>
        <p:sp>
          <p:nvSpPr>
            <p:cNvPr id="44048" name="Text Box 7"/>
            <p:cNvSpPr txBox="1"/>
            <p:nvPr/>
          </p:nvSpPr>
          <p:spPr>
            <a:xfrm>
              <a:off x="2163763" y="2909888"/>
              <a:ext cx="1326072" cy="7069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8 000</a:t>
              </a:r>
            </a:p>
          </p:txBody>
        </p:sp>
        <p:sp>
          <p:nvSpPr>
            <p:cNvPr id="44049" name="Text Box 8"/>
            <p:cNvSpPr txBox="1"/>
            <p:nvPr/>
          </p:nvSpPr>
          <p:spPr>
            <a:xfrm>
              <a:off x="3535363" y="2924175"/>
              <a:ext cx="1361637" cy="7069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+ 700</a:t>
              </a:r>
            </a:p>
          </p:txBody>
        </p:sp>
        <p:sp>
          <p:nvSpPr>
            <p:cNvPr id="44050" name="Text Box 9"/>
            <p:cNvSpPr txBox="1"/>
            <p:nvPr/>
          </p:nvSpPr>
          <p:spPr>
            <a:xfrm>
              <a:off x="4830763" y="2971800"/>
              <a:ext cx="1234619" cy="7069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+ 20</a:t>
              </a:r>
            </a:p>
          </p:txBody>
        </p:sp>
        <p:sp>
          <p:nvSpPr>
            <p:cNvPr id="44051" name="Text Box 10"/>
            <p:cNvSpPr txBox="1"/>
            <p:nvPr/>
          </p:nvSpPr>
          <p:spPr>
            <a:xfrm>
              <a:off x="5973763" y="2971800"/>
              <a:ext cx="1107601" cy="7069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 3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3581400" y="2590483"/>
            <a:ext cx="4652963" cy="706755"/>
            <a:chOff x="2016483" y="3900488"/>
            <a:chExt cx="4653527" cy="706995"/>
          </a:xfrm>
        </p:grpSpPr>
        <p:sp>
          <p:nvSpPr>
            <p:cNvPr id="44044" name="Text Box 11"/>
            <p:cNvSpPr txBox="1"/>
            <p:nvPr/>
          </p:nvSpPr>
          <p:spPr>
            <a:xfrm>
              <a:off x="2016483" y="3900488"/>
              <a:ext cx="1558567" cy="7069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9 000</a:t>
              </a:r>
            </a:p>
          </p:txBody>
        </p:sp>
        <p:sp>
          <p:nvSpPr>
            <p:cNvPr id="44045" name="Text Box 12"/>
            <p:cNvSpPr txBox="1"/>
            <p:nvPr/>
          </p:nvSpPr>
          <p:spPr>
            <a:xfrm>
              <a:off x="3235683" y="3900488"/>
              <a:ext cx="1601478" cy="7069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+ 100</a:t>
              </a:r>
            </a:p>
          </p:txBody>
        </p:sp>
        <p:sp>
          <p:nvSpPr>
            <p:cNvPr id="44046" name="Text Box 13"/>
            <p:cNvSpPr txBox="1"/>
            <p:nvPr/>
          </p:nvSpPr>
          <p:spPr>
            <a:xfrm>
              <a:off x="4454883" y="3900488"/>
              <a:ext cx="1299378" cy="7069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+ 70</a:t>
              </a:r>
            </a:p>
          </p:txBody>
        </p:sp>
        <p:sp>
          <p:nvSpPr>
            <p:cNvPr id="44047" name="Text Box 14"/>
            <p:cNvSpPr txBox="1"/>
            <p:nvPr/>
          </p:nvSpPr>
          <p:spPr>
            <a:xfrm>
              <a:off x="5521683" y="3900488"/>
              <a:ext cx="1148327" cy="7069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1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581400" y="3505200"/>
            <a:ext cx="3063198" cy="706755"/>
            <a:chOff x="2133600" y="4953000"/>
            <a:chExt cx="3063256" cy="706993"/>
          </a:xfrm>
        </p:grpSpPr>
        <p:sp>
          <p:nvSpPr>
            <p:cNvPr id="44041" name="Text Box 15"/>
            <p:cNvSpPr txBox="1"/>
            <p:nvPr/>
          </p:nvSpPr>
          <p:spPr>
            <a:xfrm>
              <a:off x="2133600" y="4953000"/>
              <a:ext cx="1325905" cy="7069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3 000</a:t>
              </a:r>
            </a:p>
          </p:txBody>
        </p:sp>
        <p:sp>
          <p:nvSpPr>
            <p:cNvPr id="44042" name="Text Box 16"/>
            <p:cNvSpPr txBox="1"/>
            <p:nvPr/>
          </p:nvSpPr>
          <p:spPr>
            <a:xfrm>
              <a:off x="3352800" y="4953000"/>
              <a:ext cx="1107461" cy="7069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+ 80</a:t>
              </a:r>
            </a:p>
          </p:txBody>
        </p:sp>
        <p:sp>
          <p:nvSpPr>
            <p:cNvPr id="44043" name="Text Box 17"/>
            <p:cNvSpPr txBox="1"/>
            <p:nvPr/>
          </p:nvSpPr>
          <p:spPr>
            <a:xfrm>
              <a:off x="4343400" y="4953000"/>
              <a:ext cx="853456" cy="7069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+ 2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581400" y="4419283"/>
            <a:ext cx="1996406" cy="706755"/>
            <a:chOff x="2133600" y="5943600"/>
            <a:chExt cx="1996465" cy="706995"/>
          </a:xfrm>
        </p:grpSpPr>
        <p:sp>
          <p:nvSpPr>
            <p:cNvPr id="44039" name="Text Box 18"/>
            <p:cNvSpPr txBox="1"/>
            <p:nvPr/>
          </p:nvSpPr>
          <p:spPr>
            <a:xfrm>
              <a:off x="2133600" y="5943600"/>
              <a:ext cx="1325919" cy="706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7 000</a:t>
              </a:r>
            </a:p>
          </p:txBody>
        </p:sp>
        <p:sp>
          <p:nvSpPr>
            <p:cNvPr id="44040" name="Text Box 19"/>
            <p:cNvSpPr txBox="1"/>
            <p:nvPr/>
          </p:nvSpPr>
          <p:spPr>
            <a:xfrm>
              <a:off x="3276600" y="5943600"/>
              <a:ext cx="853465" cy="706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/>
          <p:nvPr/>
        </p:nvSpPr>
        <p:spPr>
          <a:xfrm>
            <a:off x="1816100" y="381000"/>
            <a:ext cx="8839200" cy="584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b) Viết theo mẫu :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Mẫu: 9000 + 200 + 30 + 2 =   9232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	    7000 + 300 + 50 + 1 =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	    6000 + 200 + 30       =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	    6000 + 200 + 3	     =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	    5000 + 2   		     =</a:t>
            </a:r>
          </a:p>
        </p:txBody>
      </p:sp>
      <p:sp>
        <p:nvSpPr>
          <p:cNvPr id="11271" name="Text Box 7"/>
          <p:cNvSpPr txBox="1"/>
          <p:nvPr/>
        </p:nvSpPr>
        <p:spPr>
          <a:xfrm>
            <a:off x="8750300" y="2386013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7351</a:t>
            </a:r>
          </a:p>
        </p:txBody>
      </p:sp>
      <p:sp>
        <p:nvSpPr>
          <p:cNvPr id="11272" name="Text Box 8"/>
          <p:cNvSpPr txBox="1"/>
          <p:nvPr/>
        </p:nvSpPr>
        <p:spPr>
          <a:xfrm>
            <a:off x="8750300" y="3424238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6230</a:t>
            </a:r>
          </a:p>
        </p:txBody>
      </p:sp>
      <p:sp>
        <p:nvSpPr>
          <p:cNvPr id="11273" name="Text Box 9"/>
          <p:cNvSpPr txBox="1"/>
          <p:nvPr/>
        </p:nvSpPr>
        <p:spPr>
          <a:xfrm>
            <a:off x="8750300" y="4414838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6203</a:t>
            </a:r>
          </a:p>
        </p:txBody>
      </p:sp>
      <p:sp>
        <p:nvSpPr>
          <p:cNvPr id="11274" name="Text Box 10"/>
          <p:cNvSpPr txBox="1"/>
          <p:nvPr/>
        </p:nvSpPr>
        <p:spPr>
          <a:xfrm>
            <a:off x="8750300" y="5405438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5002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  <p:bldP spid="11272" grpId="0"/>
      <p:bldP spid="11273" grpId="0"/>
      <p:bldP spid="11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xmlns="" id="{0FC4A381-9CA8-4800-B201-7F024E6946BE}"/>
              </a:ext>
            </a:extLst>
          </p:cNvPr>
          <p:cNvSpPr/>
          <p:nvPr/>
        </p:nvSpPr>
        <p:spPr>
          <a:xfrm>
            <a:off x="1524000" y="1371601"/>
            <a:ext cx="9347200" cy="140952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vi-VN" sz="2800" b="1" smtClean="0">
                <a:solidFill>
                  <a:srgbClr val="0000FF"/>
                </a:solidFill>
              </a:rPr>
              <a:t>- </a:t>
            </a:r>
            <a:r>
              <a:rPr lang="en-US" sz="2800" b="1" smtClean="0">
                <a:solidFill>
                  <a:srgbClr val="0000FF"/>
                </a:solidFill>
              </a:rPr>
              <a:t>HS </a:t>
            </a:r>
            <a:r>
              <a:rPr lang="es-ES" sz="2800" b="1" smtClean="0">
                <a:solidFill>
                  <a:srgbClr val="0000FF"/>
                </a:solidFill>
              </a:rPr>
              <a:t>thực hiện ôn tập được:</a:t>
            </a:r>
            <a:endParaRPr lang="en-US" sz="2800" b="1" smtClean="0">
              <a:solidFill>
                <a:srgbClr val="0000FF"/>
              </a:solidFill>
            </a:endParaRPr>
          </a:p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en-US" sz="2800" b="1" smtClean="0">
                <a:solidFill>
                  <a:srgbClr val="0000FF"/>
                </a:solidFill>
              </a:rPr>
              <a:t>Cách đọc, viết các số đến 100000</a:t>
            </a:r>
          </a:p>
          <a:p>
            <a:r>
              <a:rPr lang="en-US" sz="2800" smtClean="0"/>
              <a:t>. </a:t>
            </a:r>
            <a:endParaRPr lang="vi-VN" sz="2800"/>
          </a:p>
        </p:txBody>
      </p:sp>
      <p:sp>
        <p:nvSpPr>
          <p:cNvPr id="18" name="Rectangle: Rounded Corners 22">
            <a:extLst>
              <a:ext uri="{FF2B5EF4-FFF2-40B4-BE49-F238E27FC236}">
                <a16:creationId xmlns:a16="http://schemas.microsoft.com/office/drawing/2014/main" xmlns="" id="{C75F9EF8-FA75-4284-9B32-A058F472DA4C}"/>
              </a:ext>
            </a:extLst>
          </p:cNvPr>
          <p:cNvSpPr/>
          <p:nvPr/>
        </p:nvSpPr>
        <p:spPr>
          <a:xfrm>
            <a:off x="1524000" y="3225800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i="1">
                <a:solidFill>
                  <a:srgbClr val="FF0000"/>
                </a:solidFill>
              </a:rPr>
              <a:t> </a:t>
            </a:r>
            <a:endParaRPr lang="vi-VN" i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9">
            <a:extLst>
              <a:ext uri="{FF2B5EF4-FFF2-40B4-BE49-F238E27FC236}">
                <a16:creationId xmlns:a16="http://schemas.microsoft.com/office/drawing/2014/main" xmlns="" id="{90261F55-FCEE-4E62-8B1F-00DC53C76233}"/>
              </a:ext>
            </a:extLst>
          </p:cNvPr>
          <p:cNvSpPr/>
          <p:nvPr/>
        </p:nvSpPr>
        <p:spPr>
          <a:xfrm>
            <a:off x="1422400" y="4711253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2600" y="3581400"/>
            <a:ext cx="8610600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fr-FR" sz="2800" b="1" smtClean="0">
                <a:solidFill>
                  <a:srgbClr val="0000FF"/>
                </a:solidFill>
              </a:rPr>
              <a:t>Phân tích cấu tạo số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25600" y="4851401"/>
            <a:ext cx="8331200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smtClean="0">
                <a:solidFill>
                  <a:srgbClr val="0000FF"/>
                </a:solidFill>
              </a:rPr>
              <a:t>+ Chu vi của hình tứ giác, hình chữ nhật, hình vuông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990600"/>
            <a:ext cx="1447800" cy="1447800"/>
          </a:xfrm>
          <a:prstGeom prst="rect">
            <a:avLst/>
          </a:prstGeom>
          <a:noFill/>
        </p:spPr>
      </p:pic>
      <p:pic>
        <p:nvPicPr>
          <p:cNvPr id="9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1600" y="2667000"/>
            <a:ext cx="1447800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0" y="381000"/>
            <a:ext cx="494141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 cầu cần đạt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6CCC05-774D-479D-8300-10A255F9F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42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Intro-vòng-thi-Vượt-Chướng-Ngại-Vật-Đường-lên-đỉnh-olympia-năm-thứ-16.wav"/>
          </p:stSnd>
        </p:sndAc>
      </p:transition>
    </mc:Choice>
    <mc:Fallback>
      <p:transition spd="slow">
        <p:sndAc>
          <p:stSnd>
            <p:snd r:embed="rId2" name="Intro-vòng-thi-Vượt-Chướng-Ngại-Vật-Đường-lên-đỉnh-olympia-năm-thứ-1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200" cy="614362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các hình 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51" name="Group 35"/>
          <p:cNvGrpSpPr/>
          <p:nvPr/>
        </p:nvGrpSpPr>
        <p:grpSpPr>
          <a:xfrm>
            <a:off x="1828800" y="1143000"/>
            <a:ext cx="3109913" cy="2652713"/>
            <a:chOff x="96" y="1488"/>
            <a:chExt cx="1959" cy="1671"/>
          </a:xfrm>
        </p:grpSpPr>
        <p:grpSp>
          <p:nvGrpSpPr>
            <p:cNvPr id="46103" name="Group 11"/>
            <p:cNvGrpSpPr/>
            <p:nvPr/>
          </p:nvGrpSpPr>
          <p:grpSpPr>
            <a:xfrm>
              <a:off x="384" y="1776"/>
              <a:ext cx="1344" cy="1104"/>
              <a:chOff x="384" y="1776"/>
              <a:chExt cx="1344" cy="1104"/>
            </a:xfrm>
          </p:grpSpPr>
          <p:sp>
            <p:nvSpPr>
              <p:cNvPr id="46112" name="Line 7"/>
              <p:cNvSpPr/>
              <p:nvPr/>
            </p:nvSpPr>
            <p:spPr>
              <a:xfrm flipV="1">
                <a:off x="384" y="1776"/>
                <a:ext cx="1200" cy="528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3" name="Line 8"/>
              <p:cNvSpPr/>
              <p:nvPr/>
            </p:nvSpPr>
            <p:spPr>
              <a:xfrm>
                <a:off x="1584" y="1776"/>
                <a:ext cx="144" cy="768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4" name="Line 9"/>
              <p:cNvSpPr/>
              <p:nvPr/>
            </p:nvSpPr>
            <p:spPr>
              <a:xfrm>
                <a:off x="384" y="2304"/>
                <a:ext cx="624" cy="576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5" name="Line 10"/>
              <p:cNvSpPr/>
              <p:nvPr/>
            </p:nvSpPr>
            <p:spPr>
              <a:xfrm flipV="1">
                <a:off x="1008" y="2544"/>
                <a:ext cx="720" cy="336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104" name="Text Box 12"/>
            <p:cNvSpPr txBox="1"/>
            <p:nvPr/>
          </p:nvSpPr>
          <p:spPr>
            <a:xfrm rot="-1751849">
              <a:off x="576" y="1728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  <p:sp>
          <p:nvSpPr>
            <p:cNvPr id="46105" name="Text Box 13"/>
            <p:cNvSpPr txBox="1"/>
            <p:nvPr/>
          </p:nvSpPr>
          <p:spPr>
            <a:xfrm rot="-5765145">
              <a:off x="1699" y="1996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6106" name="Text Box 14"/>
            <p:cNvSpPr txBox="1"/>
            <p:nvPr/>
          </p:nvSpPr>
          <p:spPr>
            <a:xfrm rot="-1751849">
              <a:off x="1248" y="2688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46107" name="Text Box 15"/>
            <p:cNvSpPr txBox="1"/>
            <p:nvPr/>
          </p:nvSpPr>
          <p:spPr>
            <a:xfrm rot="2560840">
              <a:off x="288" y="2688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6108" name="Text Box 16"/>
            <p:cNvSpPr txBox="1"/>
            <p:nvPr/>
          </p:nvSpPr>
          <p:spPr>
            <a:xfrm>
              <a:off x="96" y="2160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6109" name="Text Box 17"/>
            <p:cNvSpPr txBox="1"/>
            <p:nvPr/>
          </p:nvSpPr>
          <p:spPr>
            <a:xfrm>
              <a:off x="1584" y="1488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110" name="Text Box 18"/>
            <p:cNvSpPr txBox="1"/>
            <p:nvPr/>
          </p:nvSpPr>
          <p:spPr>
            <a:xfrm>
              <a:off x="1776" y="2496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6111" name="Text Box 19"/>
            <p:cNvSpPr txBox="1"/>
            <p:nvPr/>
          </p:nvSpPr>
          <p:spPr>
            <a:xfrm>
              <a:off x="864" y="2928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9254" name="Group 38"/>
          <p:cNvGrpSpPr/>
          <p:nvPr/>
        </p:nvGrpSpPr>
        <p:grpSpPr>
          <a:xfrm>
            <a:off x="5562600" y="1538288"/>
            <a:ext cx="5105400" cy="2347912"/>
            <a:chOff x="2448" y="1344"/>
            <a:chExt cx="3216" cy="1479"/>
          </a:xfrm>
        </p:grpSpPr>
        <p:sp>
          <p:nvSpPr>
            <p:cNvPr id="46096" name="Rectangle 20"/>
            <p:cNvSpPr/>
            <p:nvPr/>
          </p:nvSpPr>
          <p:spPr>
            <a:xfrm>
              <a:off x="3024" y="1632"/>
              <a:ext cx="2352" cy="1008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97" name="Text Box 21"/>
            <p:cNvSpPr txBox="1"/>
            <p:nvPr/>
          </p:nvSpPr>
          <p:spPr>
            <a:xfrm>
              <a:off x="2448" y="2016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6098" name="Text Box 22"/>
            <p:cNvSpPr txBox="1"/>
            <p:nvPr/>
          </p:nvSpPr>
          <p:spPr>
            <a:xfrm>
              <a:off x="3936" y="1344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cm</a:t>
              </a:r>
            </a:p>
          </p:txBody>
        </p:sp>
        <p:sp>
          <p:nvSpPr>
            <p:cNvPr id="46099" name="Text Box 26"/>
            <p:cNvSpPr txBox="1"/>
            <p:nvPr/>
          </p:nvSpPr>
          <p:spPr>
            <a:xfrm>
              <a:off x="2688" y="1440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6100" name="Text Box 27"/>
            <p:cNvSpPr txBox="1"/>
            <p:nvPr/>
          </p:nvSpPr>
          <p:spPr>
            <a:xfrm>
              <a:off x="5424" y="1440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6101" name="Text Box 28"/>
            <p:cNvSpPr txBox="1"/>
            <p:nvPr/>
          </p:nvSpPr>
          <p:spPr>
            <a:xfrm>
              <a:off x="5424" y="2592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6102" name="Text Box 29"/>
            <p:cNvSpPr txBox="1"/>
            <p:nvPr/>
          </p:nvSpPr>
          <p:spPr>
            <a:xfrm>
              <a:off x="2736" y="2544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9288" name="Group 72"/>
          <p:cNvGrpSpPr/>
          <p:nvPr/>
        </p:nvGrpSpPr>
        <p:grpSpPr>
          <a:xfrm>
            <a:off x="3886200" y="4191000"/>
            <a:ext cx="3124200" cy="2271713"/>
            <a:chOff x="1488" y="2640"/>
            <a:chExt cx="1968" cy="1431"/>
          </a:xfrm>
        </p:grpSpPr>
        <p:sp>
          <p:nvSpPr>
            <p:cNvPr id="46090" name="Text Box 25"/>
            <p:cNvSpPr txBox="1"/>
            <p:nvPr/>
          </p:nvSpPr>
          <p:spPr>
            <a:xfrm>
              <a:off x="1488" y="3177"/>
              <a:ext cx="509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46091" name="Rectangle 30"/>
            <p:cNvSpPr/>
            <p:nvPr/>
          </p:nvSpPr>
          <p:spPr>
            <a:xfrm>
              <a:off x="2033" y="2784"/>
              <a:ext cx="1204" cy="1152"/>
            </a:xfrm>
            <a:prstGeom prst="rect">
              <a:avLst/>
            </a:prstGeom>
            <a:noFill/>
            <a:ln w="38100" cap="flat" cmpd="sng">
              <a:solidFill>
                <a:srgbClr val="008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92" name="Text Box 31"/>
            <p:cNvSpPr txBox="1"/>
            <p:nvPr/>
          </p:nvSpPr>
          <p:spPr>
            <a:xfrm>
              <a:off x="1814" y="3840"/>
              <a:ext cx="146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6093" name="Text Box 32"/>
            <p:cNvSpPr txBox="1"/>
            <p:nvPr/>
          </p:nvSpPr>
          <p:spPr>
            <a:xfrm>
              <a:off x="3274" y="3840"/>
              <a:ext cx="182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094" name="Text Box 33"/>
            <p:cNvSpPr txBox="1"/>
            <p:nvPr/>
          </p:nvSpPr>
          <p:spPr>
            <a:xfrm>
              <a:off x="1814" y="2640"/>
              <a:ext cx="183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6095" name="Text Box 34"/>
            <p:cNvSpPr txBox="1"/>
            <p:nvPr/>
          </p:nvSpPr>
          <p:spPr>
            <a:xfrm>
              <a:off x="3274" y="2688"/>
              <a:ext cx="182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9256" name="Text Box 40"/>
          <p:cNvSpPr txBox="1"/>
          <p:nvPr/>
        </p:nvSpPr>
        <p:spPr>
          <a:xfrm>
            <a:off x="2895600" y="2286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cm</a:t>
            </a:r>
          </a:p>
        </p:txBody>
      </p:sp>
      <p:sp>
        <p:nvSpPr>
          <p:cNvPr id="9257" name="Text Box 41"/>
          <p:cNvSpPr txBox="1"/>
          <p:nvPr/>
        </p:nvSpPr>
        <p:spPr>
          <a:xfrm>
            <a:off x="7620000" y="2528888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cm</a:t>
            </a:r>
          </a:p>
        </p:txBody>
      </p:sp>
      <p:sp>
        <p:nvSpPr>
          <p:cNvPr id="9258" name="Text Box 42"/>
          <p:cNvSpPr txBox="1"/>
          <p:nvPr/>
        </p:nvSpPr>
        <p:spPr>
          <a:xfrm>
            <a:off x="5105400" y="50292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37" name="AutoShape 58"/>
          <p:cNvSpPr/>
          <p:nvPr/>
        </p:nvSpPr>
        <p:spPr>
          <a:xfrm>
            <a:off x="7543800" y="3886200"/>
            <a:ext cx="4509135" cy="22860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hình 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từng hình.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56" grpId="0"/>
      <p:bldP spid="9257" grpId="0"/>
      <p:bldP spid="9258" grpId="0"/>
      <p:bldP spid="3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200" cy="614362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các hình 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1828800" y="1143000"/>
            <a:ext cx="3109913" cy="2652713"/>
            <a:chOff x="96" y="1488"/>
            <a:chExt cx="1959" cy="1671"/>
          </a:xfrm>
        </p:grpSpPr>
        <p:grpSp>
          <p:nvGrpSpPr>
            <p:cNvPr id="3" name="Group 11"/>
            <p:cNvGrpSpPr/>
            <p:nvPr/>
          </p:nvGrpSpPr>
          <p:grpSpPr>
            <a:xfrm>
              <a:off x="384" y="1776"/>
              <a:ext cx="1344" cy="1104"/>
              <a:chOff x="384" y="1776"/>
              <a:chExt cx="1344" cy="1104"/>
            </a:xfrm>
          </p:grpSpPr>
          <p:sp>
            <p:nvSpPr>
              <p:cNvPr id="46112" name="Line 7"/>
              <p:cNvSpPr/>
              <p:nvPr/>
            </p:nvSpPr>
            <p:spPr>
              <a:xfrm flipV="1">
                <a:off x="384" y="1776"/>
                <a:ext cx="1200" cy="528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3" name="Line 8"/>
              <p:cNvSpPr/>
              <p:nvPr/>
            </p:nvSpPr>
            <p:spPr>
              <a:xfrm>
                <a:off x="1584" y="1776"/>
                <a:ext cx="144" cy="768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4" name="Line 9"/>
              <p:cNvSpPr/>
              <p:nvPr/>
            </p:nvSpPr>
            <p:spPr>
              <a:xfrm>
                <a:off x="384" y="2304"/>
                <a:ext cx="624" cy="576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15" name="Line 10"/>
              <p:cNvSpPr/>
              <p:nvPr/>
            </p:nvSpPr>
            <p:spPr>
              <a:xfrm flipV="1">
                <a:off x="1008" y="2544"/>
                <a:ext cx="720" cy="336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104" name="Text Box 12"/>
            <p:cNvSpPr txBox="1"/>
            <p:nvPr/>
          </p:nvSpPr>
          <p:spPr>
            <a:xfrm rot="-1751849">
              <a:off x="576" y="1728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  <p:sp>
          <p:nvSpPr>
            <p:cNvPr id="46105" name="Text Box 13"/>
            <p:cNvSpPr txBox="1"/>
            <p:nvPr/>
          </p:nvSpPr>
          <p:spPr>
            <a:xfrm rot="-5765145">
              <a:off x="1699" y="1996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6106" name="Text Box 14"/>
            <p:cNvSpPr txBox="1"/>
            <p:nvPr/>
          </p:nvSpPr>
          <p:spPr>
            <a:xfrm rot="-1751849">
              <a:off x="1248" y="2688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46107" name="Text Box 15"/>
            <p:cNvSpPr txBox="1"/>
            <p:nvPr/>
          </p:nvSpPr>
          <p:spPr>
            <a:xfrm rot="2560840">
              <a:off x="288" y="2688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6108" name="Text Box 16"/>
            <p:cNvSpPr txBox="1"/>
            <p:nvPr/>
          </p:nvSpPr>
          <p:spPr>
            <a:xfrm>
              <a:off x="96" y="2160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6109" name="Text Box 17"/>
            <p:cNvSpPr txBox="1"/>
            <p:nvPr/>
          </p:nvSpPr>
          <p:spPr>
            <a:xfrm>
              <a:off x="1584" y="1488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110" name="Text Box 18"/>
            <p:cNvSpPr txBox="1"/>
            <p:nvPr/>
          </p:nvSpPr>
          <p:spPr>
            <a:xfrm>
              <a:off x="1776" y="2496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6111" name="Text Box 19"/>
            <p:cNvSpPr txBox="1"/>
            <p:nvPr/>
          </p:nvSpPr>
          <p:spPr>
            <a:xfrm>
              <a:off x="864" y="2928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5562600" y="1538288"/>
            <a:ext cx="5105400" cy="2347912"/>
            <a:chOff x="2448" y="1344"/>
            <a:chExt cx="3216" cy="1479"/>
          </a:xfrm>
        </p:grpSpPr>
        <p:sp>
          <p:nvSpPr>
            <p:cNvPr id="46096" name="Rectangle 20"/>
            <p:cNvSpPr/>
            <p:nvPr/>
          </p:nvSpPr>
          <p:spPr>
            <a:xfrm>
              <a:off x="3024" y="1632"/>
              <a:ext cx="2352" cy="1008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97" name="Text Box 21"/>
            <p:cNvSpPr txBox="1"/>
            <p:nvPr/>
          </p:nvSpPr>
          <p:spPr>
            <a:xfrm>
              <a:off x="2448" y="2016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6098" name="Text Box 22"/>
            <p:cNvSpPr txBox="1"/>
            <p:nvPr/>
          </p:nvSpPr>
          <p:spPr>
            <a:xfrm>
              <a:off x="3936" y="1344"/>
              <a:ext cx="48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cm</a:t>
              </a:r>
            </a:p>
          </p:txBody>
        </p:sp>
        <p:sp>
          <p:nvSpPr>
            <p:cNvPr id="46099" name="Text Box 26"/>
            <p:cNvSpPr txBox="1"/>
            <p:nvPr/>
          </p:nvSpPr>
          <p:spPr>
            <a:xfrm>
              <a:off x="2688" y="1440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6100" name="Text Box 27"/>
            <p:cNvSpPr txBox="1"/>
            <p:nvPr/>
          </p:nvSpPr>
          <p:spPr>
            <a:xfrm>
              <a:off x="5424" y="1440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6101" name="Text Box 28"/>
            <p:cNvSpPr txBox="1"/>
            <p:nvPr/>
          </p:nvSpPr>
          <p:spPr>
            <a:xfrm>
              <a:off x="5424" y="2592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6102" name="Text Box 29"/>
            <p:cNvSpPr txBox="1"/>
            <p:nvPr/>
          </p:nvSpPr>
          <p:spPr>
            <a:xfrm>
              <a:off x="2736" y="2544"/>
              <a:ext cx="240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3886200" y="4191000"/>
            <a:ext cx="3124200" cy="2271713"/>
            <a:chOff x="1488" y="2640"/>
            <a:chExt cx="1968" cy="1431"/>
          </a:xfrm>
        </p:grpSpPr>
        <p:sp>
          <p:nvSpPr>
            <p:cNvPr id="46090" name="Text Box 25"/>
            <p:cNvSpPr txBox="1"/>
            <p:nvPr/>
          </p:nvSpPr>
          <p:spPr>
            <a:xfrm>
              <a:off x="1488" y="3177"/>
              <a:ext cx="509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46091" name="Rectangle 30"/>
            <p:cNvSpPr/>
            <p:nvPr/>
          </p:nvSpPr>
          <p:spPr>
            <a:xfrm>
              <a:off x="2033" y="2784"/>
              <a:ext cx="1204" cy="1152"/>
            </a:xfrm>
            <a:prstGeom prst="rect">
              <a:avLst/>
            </a:prstGeom>
            <a:noFill/>
            <a:ln w="38100" cap="flat" cmpd="sng">
              <a:solidFill>
                <a:srgbClr val="008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92" name="Text Box 31"/>
            <p:cNvSpPr txBox="1"/>
            <p:nvPr/>
          </p:nvSpPr>
          <p:spPr>
            <a:xfrm>
              <a:off x="1814" y="3840"/>
              <a:ext cx="146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6093" name="Text Box 32"/>
            <p:cNvSpPr txBox="1"/>
            <p:nvPr/>
          </p:nvSpPr>
          <p:spPr>
            <a:xfrm>
              <a:off x="3274" y="3840"/>
              <a:ext cx="182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094" name="Text Box 33"/>
            <p:cNvSpPr txBox="1"/>
            <p:nvPr/>
          </p:nvSpPr>
          <p:spPr>
            <a:xfrm>
              <a:off x="1814" y="2640"/>
              <a:ext cx="183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6095" name="Text Box 34"/>
            <p:cNvSpPr txBox="1"/>
            <p:nvPr/>
          </p:nvSpPr>
          <p:spPr>
            <a:xfrm>
              <a:off x="3274" y="2688"/>
              <a:ext cx="182" cy="231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9256" name="Text Box 40"/>
          <p:cNvSpPr txBox="1"/>
          <p:nvPr/>
        </p:nvSpPr>
        <p:spPr>
          <a:xfrm>
            <a:off x="2895600" y="2286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cm</a:t>
            </a:r>
          </a:p>
        </p:txBody>
      </p:sp>
      <p:sp>
        <p:nvSpPr>
          <p:cNvPr id="9257" name="Text Box 41"/>
          <p:cNvSpPr txBox="1"/>
          <p:nvPr/>
        </p:nvSpPr>
        <p:spPr>
          <a:xfrm>
            <a:off x="7620000" y="2528888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cm</a:t>
            </a:r>
          </a:p>
        </p:txBody>
      </p:sp>
      <p:sp>
        <p:nvSpPr>
          <p:cNvPr id="9258" name="Text Box 42"/>
          <p:cNvSpPr txBox="1"/>
          <p:nvPr/>
        </p:nvSpPr>
        <p:spPr>
          <a:xfrm>
            <a:off x="5105400" y="50292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37" name="AutoShape 58"/>
          <p:cNvSpPr/>
          <p:nvPr/>
        </p:nvSpPr>
        <p:spPr>
          <a:xfrm>
            <a:off x="7543800" y="3886200"/>
            <a:ext cx="4509135" cy="22860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hình 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từng hình.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58"/>
          <p:cNvSpPr/>
          <p:nvPr/>
        </p:nvSpPr>
        <p:spPr>
          <a:xfrm>
            <a:off x="1600200" y="838200"/>
            <a:ext cx="7772400" cy="40386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một hình ta làm như thế nào?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AutoShape 58"/>
          <p:cNvSpPr/>
          <p:nvPr/>
        </p:nvSpPr>
        <p:spPr>
          <a:xfrm>
            <a:off x="1905000" y="838200"/>
            <a:ext cx="7772400" cy="403860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một hình ta tính tổng độ dài các cạnh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6" grpId="0" bldLvl="0" animBg="1"/>
      <p:bldP spid="36" grpId="1" animBg="1"/>
      <p:bldP spid="3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600" y="990601"/>
            <a:ext cx="807720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xmlns="" id="{0FC4A381-9CA8-4800-B201-7F024E6946BE}"/>
              </a:ext>
            </a:extLst>
          </p:cNvPr>
          <p:cNvSpPr/>
          <p:nvPr/>
        </p:nvSpPr>
        <p:spPr>
          <a:xfrm>
            <a:off x="1524000" y="1371601"/>
            <a:ext cx="9347200" cy="140952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vi-VN" sz="2800" b="1" smtClean="0">
                <a:solidFill>
                  <a:srgbClr val="0000FF"/>
                </a:solidFill>
              </a:rPr>
              <a:t>- </a:t>
            </a:r>
            <a:r>
              <a:rPr lang="en-US" sz="2800" b="1" smtClean="0">
                <a:solidFill>
                  <a:srgbClr val="0000FF"/>
                </a:solidFill>
              </a:rPr>
              <a:t>HS </a:t>
            </a:r>
            <a:r>
              <a:rPr lang="es-ES" sz="2800" b="1" smtClean="0">
                <a:solidFill>
                  <a:srgbClr val="0000FF"/>
                </a:solidFill>
              </a:rPr>
              <a:t>thực hiện ôn tập được:</a:t>
            </a:r>
            <a:endParaRPr lang="en-US" sz="2800" b="1" smtClean="0">
              <a:solidFill>
                <a:srgbClr val="0000FF"/>
              </a:solidFill>
            </a:endParaRPr>
          </a:p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en-US" sz="2800" b="1" smtClean="0">
                <a:solidFill>
                  <a:srgbClr val="0000FF"/>
                </a:solidFill>
              </a:rPr>
              <a:t>Cách đọc, viết các số đến 100000</a:t>
            </a:r>
          </a:p>
          <a:p>
            <a:r>
              <a:rPr lang="en-US" sz="2800" smtClean="0"/>
              <a:t>. </a:t>
            </a:r>
            <a:endParaRPr lang="vi-VN" sz="2800"/>
          </a:p>
        </p:txBody>
      </p:sp>
      <p:sp>
        <p:nvSpPr>
          <p:cNvPr id="18" name="Rectangle: Rounded Corners 22">
            <a:extLst>
              <a:ext uri="{FF2B5EF4-FFF2-40B4-BE49-F238E27FC236}">
                <a16:creationId xmlns:a16="http://schemas.microsoft.com/office/drawing/2014/main" xmlns="" id="{C75F9EF8-FA75-4284-9B32-A058F472DA4C}"/>
              </a:ext>
            </a:extLst>
          </p:cNvPr>
          <p:cNvSpPr/>
          <p:nvPr/>
        </p:nvSpPr>
        <p:spPr>
          <a:xfrm>
            <a:off x="1524000" y="3225800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i="1">
                <a:solidFill>
                  <a:srgbClr val="FF0000"/>
                </a:solidFill>
              </a:rPr>
              <a:t> </a:t>
            </a:r>
            <a:endParaRPr lang="vi-VN" i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9">
            <a:extLst>
              <a:ext uri="{FF2B5EF4-FFF2-40B4-BE49-F238E27FC236}">
                <a16:creationId xmlns:a16="http://schemas.microsoft.com/office/drawing/2014/main" xmlns="" id="{90261F55-FCEE-4E62-8B1F-00DC53C76233}"/>
              </a:ext>
            </a:extLst>
          </p:cNvPr>
          <p:cNvSpPr/>
          <p:nvPr/>
        </p:nvSpPr>
        <p:spPr>
          <a:xfrm>
            <a:off x="1422400" y="4711253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2600" y="3581400"/>
            <a:ext cx="8610600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fr-FR" sz="2800" b="1" smtClean="0">
                <a:solidFill>
                  <a:srgbClr val="0000FF"/>
                </a:solidFill>
              </a:rPr>
              <a:t>Phân tích cấu tạo số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25600" y="4851401"/>
            <a:ext cx="8331200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smtClean="0">
                <a:solidFill>
                  <a:srgbClr val="0000FF"/>
                </a:solidFill>
              </a:rPr>
              <a:t>+ Chu vi của hình tứ giác, hình chữ nhật, hình vuông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990600"/>
            <a:ext cx="1447800" cy="1447800"/>
          </a:xfrm>
          <a:prstGeom prst="rect">
            <a:avLst/>
          </a:prstGeom>
          <a:noFill/>
        </p:spPr>
      </p:pic>
      <p:pic>
        <p:nvPicPr>
          <p:cNvPr id="9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2743200"/>
            <a:ext cx="1447800" cy="1447800"/>
          </a:xfrm>
          <a:prstGeom prst="rect">
            <a:avLst/>
          </a:prstGeom>
          <a:noFill/>
        </p:spPr>
      </p:pic>
      <p:pic>
        <p:nvPicPr>
          <p:cNvPr id="10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4267200"/>
            <a:ext cx="1447800" cy="1447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0" y="381000"/>
            <a:ext cx="494141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 cầu cần đạt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1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319088"/>
            <a:ext cx="10972800" cy="465138"/>
          </a:xfrm>
        </p:spPr>
        <p:txBody>
          <a:bodyPr vert="horz" lIns="91440" tIns="45720" rIns="91440" bIns="45720" rtlCol="0" anchor="ctr"/>
          <a:lstStyle/>
          <a:p>
            <a:pPr defTabSz="1217930" eaLnBrk="1" hangingPunct="1">
              <a:buNone/>
            </a:pPr>
            <a:r>
              <a:rPr lang="en-US" altLang="zh-CN" sz="2100" kern="1200" dirty="0">
                <a:solidFill>
                  <a:srgbClr val="FF0000"/>
                </a:solidFill>
                <a:latin typeface="+mj-lt"/>
                <a:ea typeface="方正卡通简体"/>
                <a:cs typeface="+mj-cs"/>
              </a:rPr>
              <a:t>Abc</a:t>
            </a:r>
            <a:endParaRPr lang="zh-CN" altLang="en-US" sz="2100" kern="1200" dirty="0">
              <a:solidFill>
                <a:srgbClr val="FF0000"/>
              </a:solidFill>
              <a:latin typeface="+mj-lt"/>
              <a:ea typeface="方正卡通简体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87488" y="1611313"/>
            <a:ext cx="3798888" cy="56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38275" y="2441575"/>
            <a:ext cx="38004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514475" y="3363913"/>
            <a:ext cx="3798888" cy="56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487488" y="4143375"/>
            <a:ext cx="3798888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487488" y="4989513"/>
            <a:ext cx="3798888" cy="56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644525"/>
            <a:ext cx="5645150" cy="607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8" name="TextBox 5"/>
          <p:cNvSpPr txBox="1"/>
          <p:nvPr/>
        </p:nvSpPr>
        <p:spPr>
          <a:xfrm>
            <a:off x="7543800" y="2387600"/>
            <a:ext cx="3455988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60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11" name="矩形 20"/>
          <p:cNvSpPr/>
          <p:nvPr/>
        </p:nvSpPr>
        <p:spPr>
          <a:xfrm>
            <a:off x="1665288" y="1708150"/>
            <a:ext cx="3124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Tính chu vi cuốn sách Toán</a:t>
            </a:r>
            <a:endParaRPr lang="zh-CN" altLang="en-US" sz="1800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矩形 20"/>
          <p:cNvSpPr/>
          <p:nvPr/>
        </p:nvSpPr>
        <p:spPr>
          <a:xfrm>
            <a:off x="1693863" y="2517775"/>
            <a:ext cx="334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Tính chu vi mặt bàn học</a:t>
            </a:r>
            <a:endParaRPr lang="zh-CN" altLang="en-US" sz="1800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 20"/>
          <p:cNvSpPr/>
          <p:nvPr/>
        </p:nvSpPr>
        <p:spPr>
          <a:xfrm>
            <a:off x="1647825" y="4989513"/>
            <a:ext cx="31242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Tính chu vi khung cửa sổ phòng em </a:t>
            </a:r>
            <a:endParaRPr lang="zh-CN" altLang="en-US" sz="1600" b="1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 20"/>
          <p:cNvSpPr/>
          <p:nvPr/>
        </p:nvSpPr>
        <p:spPr>
          <a:xfrm>
            <a:off x="1924050" y="4143375"/>
            <a:ext cx="29797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Tính chu vi phòng khách nhà em </a:t>
            </a:r>
            <a:endParaRPr lang="zh-CN" altLang="en-US" sz="1600" b="1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5" name="矩形 20"/>
          <p:cNvSpPr/>
          <p:nvPr/>
        </p:nvSpPr>
        <p:spPr>
          <a:xfrm>
            <a:off x="1776413" y="3363913"/>
            <a:ext cx="31242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330" indent="-3797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3530" algn="l" defTabSz="121793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Đọc số tuổi của từng người trong gia đình em</a:t>
            </a:r>
            <a:endParaRPr lang="zh-CN" altLang="en-US" sz="1600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1" y="1498601"/>
            <a:ext cx="4584700" cy="1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62401" y="685800"/>
            <a:ext cx="4042132" cy="1231107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SAU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3225801"/>
            <a:ext cx="934720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số đến 100 000 (tiếp)</a:t>
            </a:r>
            <a:endParaRPr lang="nl-NL" sz="4300" b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092200"/>
            <a:ext cx="9059404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/>
          <p:nvPr/>
        </p:nvSpPr>
        <p:spPr>
          <a:xfrm>
            <a:off x="5334000" y="304800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Giải 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48131" name="Group 9"/>
          <p:cNvGrpSpPr/>
          <p:nvPr/>
        </p:nvGrpSpPr>
        <p:grpSpPr>
          <a:xfrm>
            <a:off x="1828800" y="1295400"/>
            <a:ext cx="8686800" cy="5019675"/>
            <a:chOff x="304800" y="1295400"/>
            <a:chExt cx="8686800" cy="5019020"/>
          </a:xfrm>
        </p:grpSpPr>
        <p:sp>
          <p:nvSpPr>
            <p:cNvPr id="48134" name="Text Box 5"/>
            <p:cNvSpPr txBox="1"/>
            <p:nvPr/>
          </p:nvSpPr>
          <p:spPr>
            <a:xfrm>
              <a:off x="381000" y="1295400"/>
              <a:ext cx="86106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Chu vi hình tứ giác ABCD là : </a:t>
              </a:r>
            </a:p>
          </p:txBody>
        </p:sp>
        <p:sp>
          <p:nvSpPr>
            <p:cNvPr id="48135" name="Text Box 6"/>
            <p:cNvSpPr txBox="1"/>
            <p:nvPr/>
          </p:nvSpPr>
          <p:spPr>
            <a:xfrm>
              <a:off x="381000" y="2057400"/>
              <a:ext cx="8001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6 + 4 + 4 + 3  =  17 (cm)</a:t>
              </a:r>
            </a:p>
          </p:txBody>
        </p:sp>
        <p:sp>
          <p:nvSpPr>
            <p:cNvPr id="48136" name="Text Box 7"/>
            <p:cNvSpPr txBox="1"/>
            <p:nvPr/>
          </p:nvSpPr>
          <p:spPr>
            <a:xfrm>
              <a:off x="381000" y="2743200"/>
              <a:ext cx="86106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Chu vi hình chữ nhật MNPQ là :</a:t>
              </a:r>
            </a:p>
          </p:txBody>
        </p:sp>
        <p:sp>
          <p:nvSpPr>
            <p:cNvPr id="48137" name="Text Box 8"/>
            <p:cNvSpPr txBox="1"/>
            <p:nvPr/>
          </p:nvSpPr>
          <p:spPr>
            <a:xfrm>
              <a:off x="381000" y="3505200"/>
              <a:ext cx="8001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( 8 + 4 )  x  2  =  24 (cm)</a:t>
              </a:r>
            </a:p>
          </p:txBody>
        </p:sp>
        <p:sp>
          <p:nvSpPr>
            <p:cNvPr id="48138" name="Text Box 9"/>
            <p:cNvSpPr txBox="1"/>
            <p:nvPr/>
          </p:nvSpPr>
          <p:spPr>
            <a:xfrm>
              <a:off x="381000" y="4267200"/>
              <a:ext cx="86106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Chu vi hình vuông GHIK  là :</a:t>
              </a:r>
            </a:p>
          </p:txBody>
        </p:sp>
        <p:sp>
          <p:nvSpPr>
            <p:cNvPr id="48139" name="Text Box 10"/>
            <p:cNvSpPr txBox="1"/>
            <p:nvPr/>
          </p:nvSpPr>
          <p:spPr>
            <a:xfrm>
              <a:off x="381000" y="5029200"/>
              <a:ext cx="8001000" cy="5219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 x 4 =  20 (cm)</a:t>
              </a:r>
            </a:p>
          </p:txBody>
        </p:sp>
        <p:sp>
          <p:nvSpPr>
            <p:cNvPr id="48140" name="Text Box 11"/>
            <p:cNvSpPr txBox="1"/>
            <p:nvPr/>
          </p:nvSpPr>
          <p:spPr>
            <a:xfrm>
              <a:off x="304800" y="5791200"/>
              <a:ext cx="8001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Đáp số: 17 cm; 24cm; 20 cm</a:t>
              </a:r>
            </a:p>
          </p:txBody>
        </p:sp>
      </p:grpSp>
      <p:sp>
        <p:nvSpPr>
          <p:cNvPr id="11" name="Text Box 60"/>
          <p:cNvSpPr txBox="1"/>
          <p:nvPr/>
        </p:nvSpPr>
        <p:spPr>
          <a:xfrm>
            <a:off x="998538" y="6335713"/>
            <a:ext cx="94170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chu vi của một hình ta l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như thế n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 Box 61"/>
          <p:cNvSpPr txBox="1"/>
          <p:nvPr/>
        </p:nvSpPr>
        <p:spPr>
          <a:xfrm>
            <a:off x="381000" y="15875"/>
            <a:ext cx="116109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chu vi của một hình ta tính tổng độ d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các cạnh của hình đó.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/>
          <p:cNvPicPr>
            <a:picLocks noChangeAspect="1"/>
          </p:cNvPicPr>
          <p:nvPr/>
        </p:nvPicPr>
        <p:blipFill>
          <a:blip r:embed="rId3"/>
          <a:srcRect r="4440"/>
          <a:stretch>
            <a:fillRect/>
          </a:stretch>
        </p:blipFill>
        <p:spPr>
          <a:xfrm>
            <a:off x="457200" y="4724400"/>
            <a:ext cx="2437765" cy="1802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文本框 52"/>
          <p:cNvSpPr txBox="1"/>
          <p:nvPr/>
        </p:nvSpPr>
        <p:spPr>
          <a:xfrm>
            <a:off x="442595" y="1127760"/>
            <a:ext cx="11358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Thứ hai ngày 6 tháng 9 năm 2021</a:t>
            </a:r>
            <a:endParaRPr lang="en-US" alt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altLang="en-US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ÔN 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TẬP CÁC SỐ </a:t>
            </a: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100 000</a:t>
            </a:r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xmlns="" id="{0FC4A381-9CA8-4800-B201-7F024E6946BE}"/>
              </a:ext>
            </a:extLst>
          </p:cNvPr>
          <p:cNvSpPr/>
          <p:nvPr/>
        </p:nvSpPr>
        <p:spPr>
          <a:xfrm>
            <a:off x="1524000" y="1371601"/>
            <a:ext cx="9347200" cy="140952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vi-VN" sz="2800" b="1" smtClean="0">
                <a:solidFill>
                  <a:srgbClr val="0000FF"/>
                </a:solidFill>
              </a:rPr>
              <a:t>- </a:t>
            </a:r>
            <a:r>
              <a:rPr lang="en-US" sz="2800" b="1" smtClean="0">
                <a:solidFill>
                  <a:srgbClr val="0000FF"/>
                </a:solidFill>
              </a:rPr>
              <a:t>HS </a:t>
            </a:r>
            <a:r>
              <a:rPr lang="es-ES" sz="2800" b="1" smtClean="0">
                <a:solidFill>
                  <a:srgbClr val="0000FF"/>
                </a:solidFill>
              </a:rPr>
              <a:t>thực hiện ôn tập được:</a:t>
            </a:r>
            <a:endParaRPr lang="en-US" sz="2800" b="1" smtClean="0">
              <a:solidFill>
                <a:srgbClr val="0000FF"/>
              </a:solidFill>
            </a:endParaRPr>
          </a:p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en-US" sz="2800" b="1" smtClean="0">
                <a:solidFill>
                  <a:srgbClr val="0000FF"/>
                </a:solidFill>
              </a:rPr>
              <a:t>Cách đọc, viết các số đến 100000</a:t>
            </a:r>
          </a:p>
          <a:p>
            <a:r>
              <a:rPr lang="en-US" sz="2800" smtClean="0"/>
              <a:t>. </a:t>
            </a:r>
            <a:endParaRPr lang="vi-VN" sz="2800"/>
          </a:p>
        </p:txBody>
      </p:sp>
      <p:sp>
        <p:nvSpPr>
          <p:cNvPr id="18" name="Rectangle: Rounded Corners 22">
            <a:extLst>
              <a:ext uri="{FF2B5EF4-FFF2-40B4-BE49-F238E27FC236}">
                <a16:creationId xmlns:a16="http://schemas.microsoft.com/office/drawing/2014/main" xmlns="" id="{C75F9EF8-FA75-4284-9B32-A058F472DA4C}"/>
              </a:ext>
            </a:extLst>
          </p:cNvPr>
          <p:cNvSpPr/>
          <p:nvPr/>
        </p:nvSpPr>
        <p:spPr>
          <a:xfrm>
            <a:off x="1524000" y="3225800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i="1">
                <a:solidFill>
                  <a:srgbClr val="FF0000"/>
                </a:solidFill>
              </a:rPr>
              <a:t> </a:t>
            </a:r>
            <a:endParaRPr lang="vi-VN" i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9">
            <a:extLst>
              <a:ext uri="{FF2B5EF4-FFF2-40B4-BE49-F238E27FC236}">
                <a16:creationId xmlns:a16="http://schemas.microsoft.com/office/drawing/2014/main" xmlns="" id="{90261F55-FCEE-4E62-8B1F-00DC53C76233}"/>
              </a:ext>
            </a:extLst>
          </p:cNvPr>
          <p:cNvSpPr/>
          <p:nvPr/>
        </p:nvSpPr>
        <p:spPr>
          <a:xfrm>
            <a:off x="1422400" y="4711253"/>
            <a:ext cx="9448800" cy="12229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0" y="381000"/>
            <a:ext cx="494141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 cầu cần đạt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2600" y="3581400"/>
            <a:ext cx="8610600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1" smtClean="0">
                <a:solidFill>
                  <a:srgbClr val="0000FF"/>
                </a:solidFill>
              </a:rPr>
              <a:t>+ </a:t>
            </a:r>
            <a:r>
              <a:rPr lang="fr-FR" sz="2800" b="1" smtClean="0">
                <a:solidFill>
                  <a:srgbClr val="0000FF"/>
                </a:solidFill>
              </a:rPr>
              <a:t>Phân tích cấu tạo số</a:t>
            </a:r>
            <a:endParaRPr lang="en-US" sz="2800" b="1" smtClean="0">
              <a:solidFill>
                <a:srgbClr val="0000F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25600" y="4851401"/>
            <a:ext cx="8331200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smtClean="0">
                <a:solidFill>
                  <a:srgbClr val="0000FF"/>
                </a:solidFill>
              </a:rPr>
              <a:t>+ Chu vi của hình tứ giác, hình chữ nhật, hình vuông</a:t>
            </a:r>
            <a:endParaRPr lang="en-US" sz="28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FBFE03-D78D-4BCE-855C-4AF6B9A0B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9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43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Intro-vòng-thi-Vượt-Chướng-Ngại-Vật-Đường-lên-đỉnh-olympia-năm-thứ-16.wav"/>
          </p:stSnd>
        </p:sndAc>
      </p:transition>
    </mc:Choice>
    <mc:Fallback>
      <p:transition spd="slow">
        <p:sndAc>
          <p:stSnd>
            <p:snd r:embed="rId2" name="Intro-vòng-thi-Vượt-Chướng-Ngại-Vật-Đường-lên-đỉnh-olympia-năm-thứ-1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F01B5D-C117-4937-A4B4-BAFD848C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506887"/>
      </p:ext>
    </p:extLst>
  </p:cSld>
  <p:clrMapOvr>
    <a:masterClrMapping/>
  </p:clrMapOvr>
  <p:transition spd="slow">
    <p:sndAc>
      <p:stSnd>
        <p:snd r:embed="rId2" name="Intro-vòng-thi-Vượt-Chướng-Ngại-Vật-Đường-lên-đỉnh-olympia-năm-thứ-1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11353800" cy="1143000"/>
          </a:xfrm>
        </p:spPr>
        <p:txBody>
          <a:bodyPr vert="horz" wrap="square" lIns="91440" tIns="45720" rIns="91440" bIns="45720" anchor="t" anchorCtr="0"/>
          <a:lstStyle/>
          <a:p>
            <a:pPr algn="l" eaLnBrk="1" hangingPunct="1">
              <a:buClrTx/>
              <a:buSzTx/>
            </a:pPr>
            <a:r>
              <a:rPr lang="en-US" altLang="en-US" sz="3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</a:t>
            </a:r>
            <a:r>
              <a:rPr lang="en-US" altLang="en-US" sz="3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36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Viết số thích hợp vào dưới mỗi vạch của tia số- Làm SGK</a:t>
            </a:r>
          </a:p>
        </p:txBody>
      </p:sp>
      <p:sp>
        <p:nvSpPr>
          <p:cNvPr id="38915" name="Rectangle 21"/>
          <p:cNvSpPr/>
          <p:nvPr/>
        </p:nvSpPr>
        <p:spPr>
          <a:xfrm>
            <a:off x="1752600" y="4191000"/>
            <a:ext cx="82296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6" name="Rectangle 38"/>
          <p:cNvSpPr/>
          <p:nvPr/>
        </p:nvSpPr>
        <p:spPr>
          <a:xfrm>
            <a:off x="952500" y="3021330"/>
            <a:ext cx="11353800" cy="175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spcBef>
                <a:spcPct val="2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b)Viết số thích hợp vào chỗ chấm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2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36 000 ; 37 000 ;……….; ……….; ……….; 41 000 ;……….;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8917" name="Text Box 39"/>
          <p:cNvSpPr txBox="1"/>
          <p:nvPr/>
        </p:nvSpPr>
        <p:spPr>
          <a:xfrm>
            <a:off x="6118225" y="5943600"/>
            <a:ext cx="16541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8" name="Text Box 40"/>
          <p:cNvSpPr txBox="1"/>
          <p:nvPr/>
        </p:nvSpPr>
        <p:spPr>
          <a:xfrm>
            <a:off x="7235190" y="4028440"/>
            <a:ext cx="1375410" cy="632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2089" name="Text Box 41"/>
          <p:cNvSpPr txBox="1"/>
          <p:nvPr/>
        </p:nvSpPr>
        <p:spPr>
          <a:xfrm>
            <a:off x="10210800" y="4060825"/>
            <a:ext cx="1325880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42 000</a:t>
            </a:r>
          </a:p>
        </p:txBody>
      </p:sp>
      <p:sp>
        <p:nvSpPr>
          <p:cNvPr id="2090" name="Text Box 42"/>
          <p:cNvSpPr txBox="1"/>
          <p:nvPr/>
        </p:nvSpPr>
        <p:spPr>
          <a:xfrm>
            <a:off x="5725160" y="4020820"/>
            <a:ext cx="1342390" cy="632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39 000</a:t>
            </a:r>
          </a:p>
        </p:txBody>
      </p:sp>
      <p:sp>
        <p:nvSpPr>
          <p:cNvPr id="2091" name="Text Box 43"/>
          <p:cNvSpPr txBox="1"/>
          <p:nvPr/>
        </p:nvSpPr>
        <p:spPr>
          <a:xfrm>
            <a:off x="4191000" y="4038600"/>
            <a:ext cx="1323340" cy="632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38 000</a:t>
            </a:r>
          </a:p>
        </p:txBody>
      </p:sp>
      <p:grpSp>
        <p:nvGrpSpPr>
          <p:cNvPr id="2099" name="Group 51"/>
          <p:cNvGrpSpPr/>
          <p:nvPr/>
        </p:nvGrpSpPr>
        <p:grpSpPr>
          <a:xfrm>
            <a:off x="2209800" y="1508124"/>
            <a:ext cx="8001000" cy="1009650"/>
            <a:chOff x="432" y="1142"/>
            <a:chExt cx="5040" cy="636"/>
          </a:xfrm>
        </p:grpSpPr>
        <p:grpSp>
          <p:nvGrpSpPr>
            <p:cNvPr id="38932" name="Group 44"/>
            <p:cNvGrpSpPr/>
            <p:nvPr/>
          </p:nvGrpSpPr>
          <p:grpSpPr>
            <a:xfrm>
              <a:off x="528" y="1142"/>
              <a:ext cx="4944" cy="288"/>
              <a:chOff x="528" y="1824"/>
              <a:chExt cx="4944" cy="288"/>
            </a:xfrm>
          </p:grpSpPr>
          <p:sp>
            <p:nvSpPr>
              <p:cNvPr id="38940" name="Line 5"/>
              <p:cNvSpPr/>
              <p:nvPr/>
            </p:nvSpPr>
            <p:spPr>
              <a:xfrm>
                <a:off x="528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1" name="Line 6"/>
              <p:cNvSpPr/>
              <p:nvPr/>
            </p:nvSpPr>
            <p:spPr>
              <a:xfrm>
                <a:off x="1248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2" name="Line 7"/>
              <p:cNvSpPr/>
              <p:nvPr/>
            </p:nvSpPr>
            <p:spPr>
              <a:xfrm>
                <a:off x="2016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3" name="Line 8"/>
              <p:cNvSpPr/>
              <p:nvPr/>
            </p:nvSpPr>
            <p:spPr>
              <a:xfrm>
                <a:off x="3552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4" name="Line 9"/>
              <p:cNvSpPr/>
              <p:nvPr/>
            </p:nvSpPr>
            <p:spPr>
              <a:xfrm>
                <a:off x="528" y="1968"/>
                <a:ext cx="494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8945" name="Line 10"/>
              <p:cNvSpPr/>
              <p:nvPr/>
            </p:nvSpPr>
            <p:spPr>
              <a:xfrm>
                <a:off x="2784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6" name="Line 15"/>
              <p:cNvSpPr/>
              <p:nvPr/>
            </p:nvSpPr>
            <p:spPr>
              <a:xfrm>
                <a:off x="4320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7" name="Line 16"/>
              <p:cNvSpPr/>
              <p:nvPr/>
            </p:nvSpPr>
            <p:spPr>
              <a:xfrm>
                <a:off x="5040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33" name="Text Box 17"/>
            <p:cNvSpPr txBox="1"/>
            <p:nvPr/>
          </p:nvSpPr>
          <p:spPr>
            <a:xfrm>
              <a:off x="432" y="1399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934" name="Text Box 18"/>
            <p:cNvSpPr txBox="1"/>
            <p:nvPr/>
          </p:nvSpPr>
          <p:spPr>
            <a:xfrm>
              <a:off x="864" y="1428"/>
              <a:ext cx="8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</a:p>
          </p:txBody>
        </p:sp>
        <p:sp>
          <p:nvSpPr>
            <p:cNvPr id="38935" name="Text Box 33"/>
            <p:cNvSpPr txBox="1"/>
            <p:nvPr/>
          </p:nvSpPr>
          <p:spPr>
            <a:xfrm>
              <a:off x="2400" y="1428"/>
              <a:ext cx="8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  <p:sp>
          <p:nvSpPr>
            <p:cNvPr id="38936" name="Text Box 45"/>
            <p:cNvSpPr txBox="1"/>
            <p:nvPr/>
          </p:nvSpPr>
          <p:spPr>
            <a:xfrm>
              <a:off x="1776" y="148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38937" name="Text Box 46"/>
            <p:cNvSpPr txBox="1"/>
            <p:nvPr/>
          </p:nvSpPr>
          <p:spPr>
            <a:xfrm>
              <a:off x="3360" y="147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38938" name="Text Box 47"/>
            <p:cNvSpPr txBox="1"/>
            <p:nvPr/>
          </p:nvSpPr>
          <p:spPr>
            <a:xfrm>
              <a:off x="4128" y="147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38939" name="Text Box 48"/>
            <p:cNvSpPr txBox="1"/>
            <p:nvPr/>
          </p:nvSpPr>
          <p:spPr>
            <a:xfrm>
              <a:off x="4848" y="147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</p:grpSp>
      <p:sp>
        <p:nvSpPr>
          <p:cNvPr id="2074" name="Text Box 26"/>
          <p:cNvSpPr txBox="1"/>
          <p:nvPr/>
        </p:nvSpPr>
        <p:spPr>
          <a:xfrm>
            <a:off x="4114800" y="1994118"/>
            <a:ext cx="1409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</a:p>
        </p:txBody>
      </p:sp>
      <p:sp>
        <p:nvSpPr>
          <p:cNvPr id="2082" name="Text Box 34"/>
          <p:cNvSpPr txBox="1"/>
          <p:nvPr/>
        </p:nvSpPr>
        <p:spPr>
          <a:xfrm>
            <a:off x="6553200" y="1994118"/>
            <a:ext cx="1621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2083" name="Text Box 35"/>
          <p:cNvSpPr txBox="1"/>
          <p:nvPr/>
        </p:nvSpPr>
        <p:spPr>
          <a:xfrm>
            <a:off x="7848600" y="1994118"/>
            <a:ext cx="1522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2084" name="Text Box 36"/>
          <p:cNvSpPr txBox="1"/>
          <p:nvPr/>
        </p:nvSpPr>
        <p:spPr>
          <a:xfrm>
            <a:off x="9067800" y="1997988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31" name="Text Box 74"/>
          <p:cNvSpPr txBox="1"/>
          <p:nvPr/>
        </p:nvSpPr>
        <p:spPr>
          <a:xfrm>
            <a:off x="1447800" y="4915853"/>
            <a:ext cx="10744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quy luật  dãy số trên tia số a v</a:t>
            </a: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số trong dãy số b?</a:t>
            </a:r>
            <a:endParaRPr b="1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76"/>
          <p:cNvSpPr txBox="1"/>
          <p:nvPr/>
        </p:nvSpPr>
        <p:spPr>
          <a:xfrm>
            <a:off x="1447800" y="5437823"/>
            <a:ext cx="10240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số đứng liền nhau trên tia số a hơn kém nhau 10 000 đơn vị.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77"/>
          <p:cNvSpPr txBox="1"/>
          <p:nvPr/>
        </p:nvSpPr>
        <p:spPr>
          <a:xfrm>
            <a:off x="1443355" y="5943283"/>
            <a:ext cx="990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số đứng liền nhau trên dãy số b hơn kém nhau 1 000 đơn vị.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78"/>
          <p:cNvSpPr txBox="1"/>
          <p:nvPr/>
        </p:nvSpPr>
        <p:spPr>
          <a:xfrm>
            <a:off x="1447800" y="5029200"/>
            <a:ext cx="9785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số trong dãy số trên gồm mấy h</a:t>
            </a: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đó l</a:t>
            </a: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h</a:t>
            </a: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78"/>
          <p:cNvSpPr txBox="1"/>
          <p:nvPr/>
        </p:nvSpPr>
        <p:spPr>
          <a:xfrm>
            <a:off x="1562100" y="5562600"/>
            <a:ext cx="92862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dãy số trên gồm 5 h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đó l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h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ng: đơn vị, chục, trăm, nghìn, chục nghìn.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86" grpId="0"/>
      <p:bldP spid="2088" grpId="0" bldLvl="0" animBg="1"/>
      <p:bldP spid="2089" grpId="0" bldLvl="0" animBg="1"/>
      <p:bldP spid="2090" grpId="0" bldLvl="0" animBg="1"/>
      <p:bldP spid="2091" grpId="0" bldLvl="0" animBg="1"/>
      <p:bldP spid="2074" grpId="0" bldLvl="0"/>
      <p:bldP spid="2082" grpId="0" bldLvl="0"/>
      <p:bldP spid="2083" grpId="0" bldLvl="0"/>
      <p:bldP spid="2084" grpId="0" bldLvl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11353800" cy="1143000"/>
          </a:xfrm>
        </p:spPr>
        <p:txBody>
          <a:bodyPr vert="horz" wrap="square" lIns="91440" tIns="45720" rIns="91440" bIns="45720" anchor="t" anchorCtr="0"/>
          <a:lstStyle/>
          <a:p>
            <a:pPr algn="l" eaLnBrk="1" hangingPunct="1">
              <a:buClrTx/>
              <a:buSzTx/>
            </a:pPr>
            <a:r>
              <a:rPr lang="en-US" altLang="en-US" sz="3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</a:t>
            </a:r>
            <a:r>
              <a:rPr lang="en-US" altLang="en-US" sz="3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36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Viết số thích hợp vào dưới mỗi vạch của tia số- Làm SGK</a:t>
            </a:r>
          </a:p>
        </p:txBody>
      </p:sp>
      <p:sp>
        <p:nvSpPr>
          <p:cNvPr id="38915" name="Rectangle 21"/>
          <p:cNvSpPr/>
          <p:nvPr/>
        </p:nvSpPr>
        <p:spPr>
          <a:xfrm>
            <a:off x="1752600" y="4191000"/>
            <a:ext cx="82296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6" name="Rectangle 38"/>
          <p:cNvSpPr/>
          <p:nvPr/>
        </p:nvSpPr>
        <p:spPr>
          <a:xfrm>
            <a:off x="952500" y="3021330"/>
            <a:ext cx="11353800" cy="175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spcBef>
                <a:spcPct val="2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b)Viết số thích hợp vào chỗ chấm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2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36 000 ; 37 000 ;……….; ……….; ……….; 41 000 ;……….;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88" name="Text Box 40"/>
          <p:cNvSpPr txBox="1"/>
          <p:nvPr/>
        </p:nvSpPr>
        <p:spPr>
          <a:xfrm>
            <a:off x="7235190" y="4028440"/>
            <a:ext cx="1375410" cy="632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2089" name="Text Box 41"/>
          <p:cNvSpPr txBox="1"/>
          <p:nvPr/>
        </p:nvSpPr>
        <p:spPr>
          <a:xfrm>
            <a:off x="10210800" y="4060825"/>
            <a:ext cx="1325880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42 000</a:t>
            </a:r>
          </a:p>
        </p:txBody>
      </p:sp>
      <p:sp>
        <p:nvSpPr>
          <p:cNvPr id="2090" name="Text Box 42"/>
          <p:cNvSpPr txBox="1"/>
          <p:nvPr/>
        </p:nvSpPr>
        <p:spPr>
          <a:xfrm>
            <a:off x="5725160" y="4020820"/>
            <a:ext cx="1342390" cy="632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39 000</a:t>
            </a:r>
          </a:p>
        </p:txBody>
      </p:sp>
      <p:sp>
        <p:nvSpPr>
          <p:cNvPr id="2091" name="Text Box 43"/>
          <p:cNvSpPr txBox="1"/>
          <p:nvPr/>
        </p:nvSpPr>
        <p:spPr>
          <a:xfrm>
            <a:off x="4191000" y="4038600"/>
            <a:ext cx="1323340" cy="632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38 000</a:t>
            </a:r>
          </a:p>
        </p:txBody>
      </p:sp>
      <p:grpSp>
        <p:nvGrpSpPr>
          <p:cNvPr id="2" name="Group 51"/>
          <p:cNvGrpSpPr/>
          <p:nvPr/>
        </p:nvGrpSpPr>
        <p:grpSpPr>
          <a:xfrm>
            <a:off x="2209800" y="1508124"/>
            <a:ext cx="8001000" cy="1009650"/>
            <a:chOff x="432" y="1142"/>
            <a:chExt cx="5040" cy="636"/>
          </a:xfrm>
        </p:grpSpPr>
        <p:grpSp>
          <p:nvGrpSpPr>
            <p:cNvPr id="3" name="Group 44"/>
            <p:cNvGrpSpPr/>
            <p:nvPr/>
          </p:nvGrpSpPr>
          <p:grpSpPr>
            <a:xfrm>
              <a:off x="528" y="1142"/>
              <a:ext cx="4944" cy="288"/>
              <a:chOff x="528" y="1824"/>
              <a:chExt cx="4944" cy="288"/>
            </a:xfrm>
          </p:grpSpPr>
          <p:sp>
            <p:nvSpPr>
              <p:cNvPr id="38940" name="Line 5"/>
              <p:cNvSpPr/>
              <p:nvPr/>
            </p:nvSpPr>
            <p:spPr>
              <a:xfrm>
                <a:off x="528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1" name="Line 6"/>
              <p:cNvSpPr/>
              <p:nvPr/>
            </p:nvSpPr>
            <p:spPr>
              <a:xfrm>
                <a:off x="1248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2" name="Line 7"/>
              <p:cNvSpPr/>
              <p:nvPr/>
            </p:nvSpPr>
            <p:spPr>
              <a:xfrm>
                <a:off x="2016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3" name="Line 8"/>
              <p:cNvSpPr/>
              <p:nvPr/>
            </p:nvSpPr>
            <p:spPr>
              <a:xfrm>
                <a:off x="3552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4" name="Line 9"/>
              <p:cNvSpPr/>
              <p:nvPr/>
            </p:nvSpPr>
            <p:spPr>
              <a:xfrm>
                <a:off x="528" y="1968"/>
                <a:ext cx="494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8945" name="Line 10"/>
              <p:cNvSpPr/>
              <p:nvPr/>
            </p:nvSpPr>
            <p:spPr>
              <a:xfrm>
                <a:off x="2784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6" name="Line 15"/>
              <p:cNvSpPr/>
              <p:nvPr/>
            </p:nvSpPr>
            <p:spPr>
              <a:xfrm>
                <a:off x="4320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7" name="Line 16"/>
              <p:cNvSpPr/>
              <p:nvPr/>
            </p:nvSpPr>
            <p:spPr>
              <a:xfrm>
                <a:off x="5040" y="1824"/>
                <a:ext cx="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33" name="Text Box 17"/>
            <p:cNvSpPr txBox="1"/>
            <p:nvPr/>
          </p:nvSpPr>
          <p:spPr>
            <a:xfrm>
              <a:off x="432" y="1399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934" name="Text Box 18"/>
            <p:cNvSpPr txBox="1"/>
            <p:nvPr/>
          </p:nvSpPr>
          <p:spPr>
            <a:xfrm>
              <a:off x="864" y="1428"/>
              <a:ext cx="8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</a:p>
          </p:txBody>
        </p:sp>
        <p:sp>
          <p:nvSpPr>
            <p:cNvPr id="38935" name="Text Box 33"/>
            <p:cNvSpPr txBox="1"/>
            <p:nvPr/>
          </p:nvSpPr>
          <p:spPr>
            <a:xfrm>
              <a:off x="2400" y="1428"/>
              <a:ext cx="8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  <p:sp>
          <p:nvSpPr>
            <p:cNvPr id="38936" name="Text Box 45"/>
            <p:cNvSpPr txBox="1"/>
            <p:nvPr/>
          </p:nvSpPr>
          <p:spPr>
            <a:xfrm>
              <a:off x="1776" y="148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38937" name="Text Box 46"/>
            <p:cNvSpPr txBox="1"/>
            <p:nvPr/>
          </p:nvSpPr>
          <p:spPr>
            <a:xfrm>
              <a:off x="3360" y="147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38938" name="Text Box 47"/>
            <p:cNvSpPr txBox="1"/>
            <p:nvPr/>
          </p:nvSpPr>
          <p:spPr>
            <a:xfrm>
              <a:off x="4128" y="147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38939" name="Text Box 48"/>
            <p:cNvSpPr txBox="1"/>
            <p:nvPr/>
          </p:nvSpPr>
          <p:spPr>
            <a:xfrm>
              <a:off x="4848" y="147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</p:grpSp>
      <p:sp>
        <p:nvSpPr>
          <p:cNvPr id="2074" name="Text Box 26"/>
          <p:cNvSpPr txBox="1"/>
          <p:nvPr/>
        </p:nvSpPr>
        <p:spPr>
          <a:xfrm>
            <a:off x="4114800" y="1994118"/>
            <a:ext cx="1409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</a:p>
        </p:txBody>
      </p:sp>
      <p:sp>
        <p:nvSpPr>
          <p:cNvPr id="2082" name="Text Box 34"/>
          <p:cNvSpPr txBox="1"/>
          <p:nvPr/>
        </p:nvSpPr>
        <p:spPr>
          <a:xfrm>
            <a:off x="6553200" y="1994118"/>
            <a:ext cx="1621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2083" name="Text Box 35"/>
          <p:cNvSpPr txBox="1"/>
          <p:nvPr/>
        </p:nvSpPr>
        <p:spPr>
          <a:xfrm>
            <a:off x="7848600" y="1994118"/>
            <a:ext cx="1522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2084" name="Text Box 36"/>
          <p:cNvSpPr txBox="1"/>
          <p:nvPr/>
        </p:nvSpPr>
        <p:spPr>
          <a:xfrm>
            <a:off x="9067800" y="1997988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685800" y="4800600"/>
            <a:ext cx="9525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 số tiếp theo vào tia số phần a!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74"/>
          <p:cNvSpPr txBox="1"/>
          <p:nvPr/>
        </p:nvSpPr>
        <p:spPr>
          <a:xfrm>
            <a:off x="685800" y="5410200"/>
            <a:ext cx="9525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 số tiếp theo vào dãy số phần b!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F8DD7A-FAE2-4948-87B9-99459339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8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Intro-vòng-thi-Vượt-Chướng-Ngại-Vật-Đường-lên-đỉnh-olympia-năm-thứ-16.wav"/>
          </p:stSnd>
        </p:sndAc>
      </p:transition>
    </mc:Choice>
    <mc:Fallback>
      <p:transition spd="slow">
        <p:sndAc>
          <p:stSnd>
            <p:snd r:embed="rId2" name="Intro-vòng-thi-Vượt-Chướng-Ngại-Vật-Đường-lên-đỉnh-olympia-năm-thứ-1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1311</Words>
  <Application>WPS Presentation</Application>
  <PresentationFormat>Custom</PresentationFormat>
  <Paragraphs>268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Oriel</vt:lpstr>
      <vt:lpstr>Default Design</vt:lpstr>
      <vt:lpstr>Office 主题​​</vt:lpstr>
      <vt:lpstr>TOÁN  LỚP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Bài 2 : Viết theo mẫu- Làm SGK </vt:lpstr>
      <vt:lpstr>Slide 11</vt:lpstr>
      <vt:lpstr>Slide 12</vt:lpstr>
      <vt:lpstr>Bài 3 : Làm vở     a) Viết các số sau thành tổng ( theo mẫu )               8723 ; 9171 ; 3082 ; 7006 .</vt:lpstr>
      <vt:lpstr>Slide 14</vt:lpstr>
      <vt:lpstr>Slide 15</vt:lpstr>
      <vt:lpstr>Slide 16</vt:lpstr>
      <vt:lpstr>Slide 17</vt:lpstr>
      <vt:lpstr>Bài 4 : Tính chu vi các hình sau </vt:lpstr>
      <vt:lpstr>Bài 4 : Tính chu vi các hình sau </vt:lpstr>
      <vt:lpstr>Slide 20</vt:lpstr>
      <vt:lpstr>Abc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cam le</cp:lastModifiedBy>
  <cp:revision>26</cp:revision>
  <dcterms:created xsi:type="dcterms:W3CDTF">2010-06-02T13:53:00Z</dcterms:created>
  <dcterms:modified xsi:type="dcterms:W3CDTF">2021-09-14T03:50:36Z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99421C81417E449DA76EDEF16EE5E4DC</vt:lpwstr>
  </property>
  <property fmtid="{D5CDD505-2E9C-101B-9397-08002B2CF9AE}" pid="3" name="KSOProductBuildVer">
    <vt:lpwstr>1033-11.2.0.10265</vt:lpwstr>
  </property>
</Properties>
</file>