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9" r:id="rId3"/>
    <p:sldId id="282" r:id="rId4"/>
    <p:sldId id="287" r:id="rId5"/>
    <p:sldId id="274" r:id="rId6"/>
    <p:sldId id="288" r:id="rId7"/>
    <p:sldId id="276" r:id="rId8"/>
    <p:sldId id="284" r:id="rId9"/>
    <p:sldId id="28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DF8CC0-235F-4CA6-B500-7A4A2BCA7C4D}" type="datetimeFigureOut">
              <a:rPr lang="en-US" smtClean="0"/>
              <a:pPr/>
              <a:t>6/2/2021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90C8F5-BD46-4257-BD36-6D140FA0452F}" type="slidenum">
              <a:rPr lang="en-US" smtClean="0"/>
              <a:pPr/>
              <a:t>‹#›</a:t>
            </a:fld>
            <a:endParaRPr lang="en-US"/>
          </a:p>
        </p:txBody>
      </p:sp>
    </p:spTree>
    <p:extLst>
      <p:ext uri="{BB962C8B-B14F-4D97-AF65-F5344CB8AC3E}">
        <p14:creationId xmlns="" xmlns:p14="http://schemas.microsoft.com/office/powerpoint/2010/main" val="1177203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2 HS </a:t>
            </a:r>
            <a:r>
              <a:rPr lang="en-US" dirty="0" err="1" smtClean="0"/>
              <a:t>nối</a:t>
            </a:r>
            <a:r>
              <a:rPr lang="en-US" baseline="0" dirty="0" smtClean="0"/>
              <a:t> </a:t>
            </a:r>
            <a:r>
              <a:rPr lang="en-US" baseline="0" dirty="0" err="1" smtClean="0"/>
              <a:t>tiếp</a:t>
            </a:r>
            <a:r>
              <a:rPr lang="en-US" baseline="0" dirty="0" smtClean="0"/>
              <a:t> </a:t>
            </a:r>
            <a:r>
              <a:rPr lang="en-US" baseline="0" dirty="0" err="1" smtClean="0"/>
              <a:t>nhau</a:t>
            </a:r>
            <a:r>
              <a:rPr lang="en-US" baseline="0" dirty="0" smtClean="0"/>
              <a:t> </a:t>
            </a:r>
            <a:r>
              <a:rPr lang="en-US" baseline="0" dirty="0" err="1" smtClean="0"/>
              <a:t>kể</a:t>
            </a:r>
            <a:r>
              <a:rPr lang="en-US" baseline="0" dirty="0" smtClean="0"/>
              <a:t> </a:t>
            </a:r>
            <a:r>
              <a:rPr lang="en-US" baseline="0" dirty="0" err="1" smtClean="0"/>
              <a:t>chuyện</a:t>
            </a:r>
            <a:r>
              <a:rPr lang="en-US" baseline="0" dirty="0" smtClean="0"/>
              <a:t>.</a:t>
            </a:r>
          </a:p>
          <a:p>
            <a:pPr marL="171450" indent="-171450">
              <a:buFontTx/>
              <a:buChar char="-"/>
            </a:pPr>
            <a:r>
              <a:rPr lang="en-US" baseline="0" dirty="0" smtClean="0"/>
              <a:t>HS </a:t>
            </a:r>
            <a:r>
              <a:rPr lang="en-US" baseline="0" dirty="0" err="1" smtClean="0"/>
              <a:t>dưới</a:t>
            </a:r>
            <a:r>
              <a:rPr lang="en-US" baseline="0" dirty="0" smtClean="0"/>
              <a:t> </a:t>
            </a:r>
            <a:r>
              <a:rPr lang="en-US" baseline="0" dirty="0" err="1" smtClean="0"/>
              <a:t>lớp</a:t>
            </a:r>
            <a:r>
              <a:rPr lang="en-US" baseline="0" dirty="0" smtClean="0"/>
              <a:t> </a:t>
            </a:r>
            <a:r>
              <a:rPr lang="en-US" baseline="0" dirty="0" err="1" smtClean="0"/>
              <a:t>nhận</a:t>
            </a:r>
            <a:r>
              <a:rPr lang="en-US" baseline="0" dirty="0" smtClean="0"/>
              <a:t> </a:t>
            </a:r>
            <a:r>
              <a:rPr lang="en-US" baseline="0" dirty="0" err="1" smtClean="0"/>
              <a:t>xét</a:t>
            </a:r>
            <a:r>
              <a:rPr lang="en-US" baseline="0" dirty="0" smtClean="0"/>
              <a:t>. </a:t>
            </a:r>
            <a:r>
              <a:rPr lang="en-US" baseline="0" dirty="0" err="1" smtClean="0"/>
              <a:t>Gv</a:t>
            </a:r>
            <a:r>
              <a:rPr lang="en-US" baseline="0" dirty="0" smtClean="0"/>
              <a:t> </a:t>
            </a:r>
            <a:r>
              <a:rPr lang="en-US" baseline="0" dirty="0" err="1" smtClean="0"/>
              <a:t>nx</a:t>
            </a:r>
            <a:endParaRPr lang="en-US" dirty="0"/>
          </a:p>
        </p:txBody>
      </p:sp>
      <p:sp>
        <p:nvSpPr>
          <p:cNvPr id="4" name="Slide Number Placeholder 3"/>
          <p:cNvSpPr>
            <a:spLocks noGrp="1"/>
          </p:cNvSpPr>
          <p:nvPr>
            <p:ph type="sldNum" sz="quarter" idx="10"/>
          </p:nvPr>
        </p:nvSpPr>
        <p:spPr/>
        <p:txBody>
          <a:bodyPr/>
          <a:lstStyle/>
          <a:p>
            <a:fld id="{0A90C8F5-BD46-4257-BD36-6D140FA0452F}" type="slidenum">
              <a:rPr lang="en-US" smtClean="0"/>
              <a:pPr/>
              <a:t>2</a:t>
            </a:fld>
            <a:endParaRPr lang="en-US"/>
          </a:p>
        </p:txBody>
      </p:sp>
    </p:spTree>
    <p:extLst>
      <p:ext uri="{BB962C8B-B14F-4D97-AF65-F5344CB8AC3E}">
        <p14:creationId xmlns="" xmlns:p14="http://schemas.microsoft.com/office/powerpoint/2010/main" val="3674877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8433"/>
          <p:cNvSpPr>
            <a:spLocks noGrp="1" noRot="1" noChangeAspect="1" noTextEdit="1"/>
          </p:cNvSpPr>
          <p:nvPr>
            <p:ph type="sldImg"/>
          </p:nvPr>
        </p:nvSpPr>
        <p:spPr/>
      </p:sp>
      <p:sp>
        <p:nvSpPr>
          <p:cNvPr id="18435" name="文本占位符 18434"/>
          <p:cNvSpPr>
            <a:spLocks noGrp="1"/>
          </p:cNvSpPr>
          <p:nvPr>
            <p:ph type="body" idx="1"/>
          </p:nvPr>
        </p:nvSpPr>
        <p:spPr/>
        <p:txBody>
          <a:bodyPr/>
          <a:lstStyle/>
          <a:p>
            <a:pPr lvl="0"/>
            <a:r>
              <a:rPr lang="en-US" dirty="0" smtClean="0"/>
              <a:t>-</a:t>
            </a:r>
            <a:r>
              <a:rPr lang="en-US" baseline="0" dirty="0" smtClean="0"/>
              <a:t> GV </a:t>
            </a:r>
            <a:r>
              <a:rPr lang="en-US" baseline="0" dirty="0" err="1" smtClean="0"/>
              <a:t>nêu</a:t>
            </a:r>
            <a:r>
              <a:rPr lang="en-US" baseline="0" dirty="0" smtClean="0"/>
              <a:t> </a:t>
            </a:r>
            <a:r>
              <a:rPr lang="en-US" baseline="0" dirty="0" err="1" smtClean="0"/>
              <a:t>mục</a:t>
            </a:r>
            <a:r>
              <a:rPr lang="en-US" baseline="0" dirty="0" smtClean="0"/>
              <a:t> </a:t>
            </a:r>
            <a:r>
              <a:rPr lang="en-US" baseline="0" dirty="0" err="1" smtClean="0"/>
              <a:t>tiêu</a:t>
            </a:r>
            <a:r>
              <a:rPr lang="en-US" baseline="0" dirty="0" smtClean="0"/>
              <a:t> </a:t>
            </a:r>
            <a:r>
              <a:rPr lang="en-US" baseline="0" dirty="0" err="1" smtClean="0"/>
              <a:t>của</a:t>
            </a:r>
            <a:r>
              <a:rPr lang="en-US" baseline="0" dirty="0" smtClean="0"/>
              <a:t> </a:t>
            </a:r>
            <a:r>
              <a:rPr lang="en-US" baseline="0" dirty="0" err="1" smtClean="0"/>
              <a:t>bài</a:t>
            </a:r>
            <a:r>
              <a:rPr lang="en-US" baseline="0" dirty="0" smtClean="0"/>
              <a:t>.</a:t>
            </a:r>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pPr lvl="0" algn="r"/>
              <a:t>3</a:t>
            </a:fld>
            <a:endParaRPr lang="zh-CN" sz="1200" dirty="0"/>
          </a:p>
        </p:txBody>
      </p:sp>
    </p:spTree>
    <p:extLst>
      <p:ext uri="{BB962C8B-B14F-4D97-AF65-F5344CB8AC3E}">
        <p14:creationId xmlns="" xmlns:p14="http://schemas.microsoft.com/office/powerpoint/2010/main" val="864999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0A90C8F5-BD46-4257-BD36-6D140FA0452F}" type="slidenum">
              <a:rPr lang="en-US" smtClean="0"/>
              <a:pPr/>
              <a:t>4</a:t>
            </a:fld>
            <a:endParaRPr lang="en-US"/>
          </a:p>
        </p:txBody>
      </p:sp>
    </p:spTree>
    <p:extLst>
      <p:ext uri="{BB962C8B-B14F-4D97-AF65-F5344CB8AC3E}">
        <p14:creationId xmlns="" xmlns:p14="http://schemas.microsoft.com/office/powerpoint/2010/main" val="3674877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90C8F5-BD46-4257-BD36-6D140FA0452F}" type="slidenum">
              <a:rPr lang="en-US" smtClean="0"/>
              <a:pPr/>
              <a:t>5</a:t>
            </a:fld>
            <a:endParaRPr lang="en-US"/>
          </a:p>
        </p:txBody>
      </p:sp>
    </p:spTree>
    <p:extLst>
      <p:ext uri="{BB962C8B-B14F-4D97-AF65-F5344CB8AC3E}">
        <p14:creationId xmlns="" xmlns:p14="http://schemas.microsoft.com/office/powerpoint/2010/main" val="2188168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0A90C8F5-BD46-4257-BD36-6D140FA0452F}" type="slidenum">
              <a:rPr lang="en-US" smtClean="0"/>
              <a:pPr/>
              <a:t>6</a:t>
            </a:fld>
            <a:endParaRPr lang="en-US"/>
          </a:p>
        </p:txBody>
      </p:sp>
    </p:spTree>
    <p:extLst>
      <p:ext uri="{BB962C8B-B14F-4D97-AF65-F5344CB8AC3E}">
        <p14:creationId xmlns="" xmlns:p14="http://schemas.microsoft.com/office/powerpoint/2010/main" val="3674877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smtClean="0"/>
              <a:t>Gv</a:t>
            </a:r>
            <a:r>
              <a:rPr lang="en-US" dirty="0" smtClean="0"/>
              <a:t> </a:t>
            </a:r>
            <a:r>
              <a:rPr lang="en-US" dirty="0" err="1" smtClean="0"/>
              <a:t>đưa</a:t>
            </a:r>
            <a:r>
              <a:rPr lang="en-US" baseline="0" dirty="0" smtClean="0"/>
              <a:t> </a:t>
            </a:r>
            <a:r>
              <a:rPr lang="en-US" baseline="0" dirty="0" err="1" smtClean="0"/>
              <a:t>ra</a:t>
            </a:r>
            <a:r>
              <a:rPr lang="en-US" baseline="0" dirty="0" smtClean="0"/>
              <a:t> </a:t>
            </a:r>
            <a:r>
              <a:rPr lang="en-US" baseline="0" dirty="0" err="1" smtClean="0"/>
              <a:t>câu</a:t>
            </a:r>
            <a:r>
              <a:rPr lang="en-US" baseline="0" dirty="0" smtClean="0"/>
              <a:t> </a:t>
            </a:r>
            <a:r>
              <a:rPr lang="en-US" baseline="0" dirty="0" err="1" smtClean="0"/>
              <a:t>hỏi</a:t>
            </a:r>
            <a:r>
              <a:rPr lang="en-US" baseline="0" dirty="0" smtClean="0"/>
              <a:t> </a:t>
            </a:r>
            <a:r>
              <a:rPr lang="en-US" baseline="0" dirty="0" err="1" smtClean="0"/>
              <a:t>để</a:t>
            </a:r>
            <a:r>
              <a:rPr lang="en-US" baseline="0" dirty="0" smtClean="0"/>
              <a:t> </a:t>
            </a:r>
            <a:r>
              <a:rPr lang="en-US" baseline="0" dirty="0" err="1" smtClean="0"/>
              <a:t>giúp</a:t>
            </a:r>
            <a:r>
              <a:rPr lang="en-US" baseline="0" dirty="0" smtClean="0"/>
              <a:t> HS </a:t>
            </a:r>
            <a:r>
              <a:rPr lang="en-US" baseline="0" dirty="0" err="1" smtClean="0"/>
              <a:t>hiểu</a:t>
            </a:r>
            <a:r>
              <a:rPr lang="en-US" baseline="0" dirty="0" smtClean="0"/>
              <a:t> </a:t>
            </a:r>
            <a:r>
              <a:rPr lang="en-US" baseline="0" dirty="0" err="1" smtClean="0"/>
              <a:t>rõ</a:t>
            </a:r>
            <a:r>
              <a:rPr lang="en-US" baseline="0" dirty="0" smtClean="0"/>
              <a:t> ND </a:t>
            </a:r>
            <a:r>
              <a:rPr lang="en-US" baseline="0" dirty="0" err="1" smtClean="0"/>
              <a:t>câu</a:t>
            </a:r>
            <a:r>
              <a:rPr lang="en-US" baseline="0" dirty="0" smtClean="0"/>
              <a:t> </a:t>
            </a:r>
            <a:r>
              <a:rPr lang="en-US" baseline="0" dirty="0" err="1" smtClean="0"/>
              <a:t>chuyện</a:t>
            </a:r>
            <a:r>
              <a:rPr lang="en-US" baseline="0" dirty="0" smtClean="0"/>
              <a:t>.</a:t>
            </a:r>
          </a:p>
          <a:p>
            <a:pPr marL="171450" indent="-171450">
              <a:buFontTx/>
              <a:buChar char="-"/>
            </a:pPr>
            <a:r>
              <a:rPr lang="en-US" baseline="0" dirty="0" err="1" smtClean="0"/>
              <a:t>Khen</a:t>
            </a:r>
            <a:r>
              <a:rPr lang="en-US" baseline="0" dirty="0" smtClean="0"/>
              <a:t> </a:t>
            </a:r>
            <a:r>
              <a:rPr lang="en-US" baseline="0" dirty="0" err="1" smtClean="0"/>
              <a:t>ngợi</a:t>
            </a:r>
            <a:r>
              <a:rPr lang="en-US" baseline="0" dirty="0" smtClean="0"/>
              <a:t> HS </a:t>
            </a:r>
            <a:r>
              <a:rPr lang="en-US" baseline="0" dirty="0" err="1" smtClean="0"/>
              <a:t>kể</a:t>
            </a:r>
            <a:r>
              <a:rPr lang="en-US" baseline="0" dirty="0" smtClean="0"/>
              <a:t> </a:t>
            </a:r>
            <a:r>
              <a:rPr lang="en-US" baseline="0" dirty="0" err="1" smtClean="0"/>
              <a:t>tốt</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A90C8F5-BD46-4257-BD36-6D140FA0452F}" type="slidenum">
              <a:rPr lang="en-US" smtClean="0"/>
              <a:pPr/>
              <a:t>7</a:t>
            </a:fld>
            <a:endParaRPr lang="en-US"/>
          </a:p>
        </p:txBody>
      </p:sp>
    </p:spTree>
    <p:extLst>
      <p:ext uri="{BB962C8B-B14F-4D97-AF65-F5344CB8AC3E}">
        <p14:creationId xmlns="" xmlns:p14="http://schemas.microsoft.com/office/powerpoint/2010/main" val="4009753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幻灯片图像占位符 57345"/>
          <p:cNvSpPr>
            <a:spLocks noGrp="1" noRot="1" noChangeAspect="1" noTextEdit="1"/>
          </p:cNvSpPr>
          <p:nvPr>
            <p:ph type="sldImg"/>
          </p:nvPr>
        </p:nvSpPr>
        <p:spPr/>
      </p:sp>
      <p:sp>
        <p:nvSpPr>
          <p:cNvPr id="57347" name="文本占位符 57346"/>
          <p:cNvSpPr>
            <a:spLocks noGrp="1"/>
          </p:cNvSpPr>
          <p:nvPr>
            <p:ph type="body" idx="1"/>
          </p:nvPr>
        </p:nvSpPr>
        <p:spPr/>
        <p:txBody>
          <a:bodyPr/>
          <a:lstStyle/>
          <a:p>
            <a:pPr marL="171450" lvl="0" indent="-171450">
              <a:buFontTx/>
              <a:buChar char="-"/>
            </a:pPr>
            <a:r>
              <a:rPr lang="en-US" dirty="0" err="1" smtClean="0"/>
              <a:t>Yêu</a:t>
            </a:r>
            <a:r>
              <a:rPr lang="en-US" baseline="0" dirty="0" smtClean="0"/>
              <a:t> </a:t>
            </a:r>
            <a:r>
              <a:rPr lang="en-US" baseline="0" dirty="0" err="1" smtClean="0"/>
              <a:t>câu</a:t>
            </a:r>
            <a:r>
              <a:rPr lang="en-US" baseline="0" dirty="0" smtClean="0"/>
              <a:t> HS </a:t>
            </a:r>
            <a:r>
              <a:rPr lang="en-US" baseline="0" dirty="0" err="1" smtClean="0"/>
              <a:t>nêu</a:t>
            </a:r>
            <a:r>
              <a:rPr lang="en-US" baseline="0" dirty="0" smtClean="0"/>
              <a:t> ý </a:t>
            </a:r>
            <a:r>
              <a:rPr lang="en-US" baseline="0" dirty="0" err="1" smtClean="0"/>
              <a:t>nghĩa</a:t>
            </a:r>
            <a:r>
              <a:rPr lang="en-US" baseline="0" dirty="0" smtClean="0"/>
              <a:t> </a:t>
            </a:r>
            <a:r>
              <a:rPr lang="en-US" baseline="0" dirty="0" err="1" smtClean="0"/>
              <a:t>của</a:t>
            </a:r>
            <a:r>
              <a:rPr lang="en-US" baseline="0" dirty="0" smtClean="0"/>
              <a:t> </a:t>
            </a:r>
            <a:r>
              <a:rPr lang="en-US" baseline="0" dirty="0" err="1" smtClean="0"/>
              <a:t>câu</a:t>
            </a:r>
            <a:r>
              <a:rPr lang="en-US" baseline="0" dirty="0" smtClean="0"/>
              <a:t> </a:t>
            </a:r>
            <a:r>
              <a:rPr lang="en-US" baseline="0" dirty="0" err="1" smtClean="0"/>
              <a:t>chuyện</a:t>
            </a:r>
            <a:r>
              <a:rPr lang="en-US" baseline="0" dirty="0" smtClean="0"/>
              <a:t>.</a:t>
            </a:r>
          </a:p>
          <a:p>
            <a:pPr marL="171450" lvl="0" indent="-171450">
              <a:buFontTx/>
              <a:buChar char="-"/>
            </a:pPr>
            <a:r>
              <a:rPr lang="en-US" baseline="0" dirty="0" smtClean="0"/>
              <a:t>GV </a:t>
            </a:r>
            <a:r>
              <a:rPr lang="en-US" baseline="0" dirty="0" err="1" smtClean="0"/>
              <a:t>ghi</a:t>
            </a:r>
            <a:r>
              <a:rPr lang="en-US" baseline="0" dirty="0" smtClean="0"/>
              <a:t> </a:t>
            </a:r>
            <a:r>
              <a:rPr lang="en-US" baseline="0" dirty="0" err="1" smtClean="0"/>
              <a:t>bảng</a:t>
            </a:r>
            <a:r>
              <a:rPr lang="en-US" baseline="0" dirty="0" smtClean="0"/>
              <a:t>, Hs </a:t>
            </a:r>
            <a:r>
              <a:rPr lang="en-US" baseline="0" dirty="0" err="1" smtClean="0"/>
              <a:t>ghi</a:t>
            </a:r>
            <a:r>
              <a:rPr lang="en-US" baseline="0" dirty="0" smtClean="0"/>
              <a:t> </a:t>
            </a:r>
            <a:r>
              <a:rPr lang="en-US" baseline="0" dirty="0" err="1" smtClean="0"/>
              <a:t>vở</a:t>
            </a:r>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pPr lvl="0" algn="r"/>
              <a:t>8</a:t>
            </a:fld>
            <a:endParaRPr lang="zh-CN" sz="1200" dirty="0"/>
          </a:p>
        </p:txBody>
      </p:sp>
    </p:spTree>
    <p:extLst>
      <p:ext uri="{BB962C8B-B14F-4D97-AF65-F5344CB8AC3E}">
        <p14:creationId xmlns="" xmlns:p14="http://schemas.microsoft.com/office/powerpoint/2010/main" val="1910824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幻灯片图像占位符 30721"/>
          <p:cNvSpPr>
            <a:spLocks noGrp="1" noRot="1" noChangeAspect="1" noTextEdit="1"/>
          </p:cNvSpPr>
          <p:nvPr>
            <p:ph type="sldImg"/>
          </p:nvPr>
        </p:nvSpPr>
        <p:spPr/>
      </p:sp>
      <p:sp>
        <p:nvSpPr>
          <p:cNvPr id="30723" name="文本占位符 30722"/>
          <p:cNvSpPr>
            <a:spLocks noGrp="1"/>
          </p:cNvSpPr>
          <p:nvPr>
            <p:ph type="body" idx="1"/>
          </p:nvPr>
        </p:nvSpPr>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pPr lvl="0" algn="r"/>
              <a:t>9</a:t>
            </a:fld>
            <a:endParaRPr lang="zh-CN" sz="1200" dirty="0"/>
          </a:p>
        </p:txBody>
      </p:sp>
    </p:spTree>
    <p:extLst>
      <p:ext uri="{BB962C8B-B14F-4D97-AF65-F5344CB8AC3E}">
        <p14:creationId xmlns="" xmlns:p14="http://schemas.microsoft.com/office/powerpoint/2010/main" val="569230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smtClean="0"/>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smtClean="0"/>
              <a:t>Bấm &amp; sửa kiểu phụ đề</a:t>
            </a:r>
            <a:endParaRPr lang="en-US"/>
          </a:p>
        </p:txBody>
      </p:sp>
      <p:sp>
        <p:nvSpPr>
          <p:cNvPr id="4" name="Nơi giữ chỗ cho Ngày tháng 3"/>
          <p:cNvSpPr>
            <a:spLocks noGrp="1"/>
          </p:cNvSpPr>
          <p:nvPr>
            <p:ph type="dt" sz="half" idx="10"/>
          </p:nvPr>
        </p:nvSpPr>
        <p:spPr/>
        <p:txBody>
          <a:body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smtClean="0"/>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10"/>
          </p:nvPr>
        </p:nvSpPr>
        <p:spPr/>
        <p:txBody>
          <a:body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smtClean="0"/>
              <a:t>Bấm &amp; sửa kiểu tiêu đề</a:t>
            </a:r>
          </a:p>
        </p:txBody>
      </p:sp>
      <p:sp>
        <p:nvSpPr>
          <p:cNvPr id="4" name="Nơi giữ chỗ cho Ngày tháng 3"/>
          <p:cNvSpPr>
            <a:spLocks noGrp="1"/>
          </p:cNvSpPr>
          <p:nvPr>
            <p:ph type="dt" sz="half" idx="10"/>
          </p:nvPr>
        </p:nvSpPr>
        <p:spPr/>
        <p:txBody>
          <a:body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11"/>
          </p:nvPr>
        </p:nvSpPr>
        <p:spPr/>
        <p:txBody>
          <a:bodyPr/>
          <a:lstStyle/>
          <a:p>
            <a:endParaRPr lang="en-US"/>
          </a:p>
        </p:txBody>
      </p:sp>
      <p:sp>
        <p:nvSpPr>
          <p:cNvPr id="6" name="Nơi giữ chỗ cho Số hiệu Bản chiếu 5"/>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Ngày tháng 4"/>
          <p:cNvSpPr>
            <a:spLocks noGrp="1"/>
          </p:cNvSpPr>
          <p:nvPr>
            <p:ph type="dt" sz="half" idx="10"/>
          </p:nvPr>
        </p:nvSpPr>
        <p:spPr/>
        <p:txBody>
          <a:bodyPr/>
          <a:lstStyle/>
          <a:p>
            <a:fld id="{A871958B-4473-4412-87EE-9BE552FC541A}" type="datetimeFigureOut">
              <a:rPr lang="en-US" smtClean="0"/>
              <a:pPr/>
              <a:t>6/2/2021</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smtClean="0"/>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Nơi giữ chỗ cho Ngày tháng 6"/>
          <p:cNvSpPr>
            <a:spLocks noGrp="1"/>
          </p:cNvSpPr>
          <p:nvPr>
            <p:ph type="dt" sz="half" idx="10"/>
          </p:nvPr>
        </p:nvSpPr>
        <p:spPr/>
        <p:txBody>
          <a:bodyPr/>
          <a:lstStyle/>
          <a:p>
            <a:fld id="{A871958B-4473-4412-87EE-9BE552FC541A}" type="datetimeFigureOut">
              <a:rPr lang="en-US" smtClean="0"/>
              <a:pPr/>
              <a:t>6/2/2021</a:t>
            </a:fld>
            <a:endParaRPr lang="en-US"/>
          </a:p>
        </p:txBody>
      </p:sp>
      <p:sp>
        <p:nvSpPr>
          <p:cNvPr id="8" name="Nơi giữ chỗ cho Chân trang 7"/>
          <p:cNvSpPr>
            <a:spLocks noGrp="1"/>
          </p:cNvSpPr>
          <p:nvPr>
            <p:ph type="ftr" sz="quarter" idx="11"/>
          </p:nvPr>
        </p:nvSpPr>
        <p:spPr/>
        <p:txBody>
          <a:bodyPr/>
          <a:lstStyle/>
          <a:p>
            <a:endParaRPr lang="en-US"/>
          </a:p>
        </p:txBody>
      </p:sp>
      <p:sp>
        <p:nvSpPr>
          <p:cNvPr id="9" name="Nơi giữ chỗ cho Số hiệu Bản chiếu 8"/>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Nơi giữ chỗ cho Ngày tháng 2"/>
          <p:cNvSpPr>
            <a:spLocks noGrp="1"/>
          </p:cNvSpPr>
          <p:nvPr>
            <p:ph type="dt" sz="half" idx="10"/>
          </p:nvPr>
        </p:nvSpPr>
        <p:spPr/>
        <p:txBody>
          <a:bodyPr/>
          <a:lstStyle/>
          <a:p>
            <a:fld id="{A871958B-4473-4412-87EE-9BE552FC541A}" type="datetimeFigureOut">
              <a:rPr lang="en-US" smtClean="0"/>
              <a:pPr/>
              <a:t>6/2/2021</a:t>
            </a:fld>
            <a:endParaRPr lang="en-US"/>
          </a:p>
        </p:txBody>
      </p:sp>
      <p:sp>
        <p:nvSpPr>
          <p:cNvPr id="4" name="Nơi giữ chỗ cho Chân trang 3"/>
          <p:cNvSpPr>
            <a:spLocks noGrp="1"/>
          </p:cNvSpPr>
          <p:nvPr>
            <p:ph type="ftr" sz="quarter" idx="11"/>
          </p:nvPr>
        </p:nvSpPr>
        <p:spPr/>
        <p:txBody>
          <a:bodyPr/>
          <a:lstStyle/>
          <a:p>
            <a:endParaRPr lang="en-US"/>
          </a:p>
        </p:txBody>
      </p:sp>
      <p:sp>
        <p:nvSpPr>
          <p:cNvPr id="5" name="Nơi giữ chỗ cho Số hiệu Bản chiếu 4"/>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p>
            <a:fld id="{A871958B-4473-4412-87EE-9BE552FC541A}" type="datetimeFigureOut">
              <a:rPr lang="en-US" smtClean="0"/>
              <a:pPr/>
              <a:t>6/2/2021</a:t>
            </a:fld>
            <a:endParaRPr lang="en-US"/>
          </a:p>
        </p:txBody>
      </p:sp>
      <p:sp>
        <p:nvSpPr>
          <p:cNvPr id="3" name="Nơi giữ chỗ cho Chân trang 2"/>
          <p:cNvSpPr>
            <a:spLocks noGrp="1"/>
          </p:cNvSpPr>
          <p:nvPr>
            <p:ph type="ftr" sz="quarter" idx="11"/>
          </p:nvPr>
        </p:nvSpPr>
        <p:spPr/>
        <p:txBody>
          <a:bodyPr/>
          <a:lstStyle/>
          <a:p>
            <a:endParaRPr lang="en-US"/>
          </a:p>
        </p:txBody>
      </p:sp>
      <p:sp>
        <p:nvSpPr>
          <p:cNvPr id="4" name="Nơi giữ chỗ cho Số hiệu Bản chiếu 3"/>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4"/>
          <p:cNvSpPr>
            <a:spLocks noGrp="1"/>
          </p:cNvSpPr>
          <p:nvPr>
            <p:ph type="dt" sz="half" idx="10"/>
          </p:nvPr>
        </p:nvSpPr>
        <p:spPr/>
        <p:txBody>
          <a:bodyPr/>
          <a:lstStyle/>
          <a:p>
            <a:fld id="{A871958B-4473-4412-87EE-9BE552FC541A}" type="datetimeFigureOut">
              <a:rPr lang="en-US" smtClean="0"/>
              <a:pPr/>
              <a:t>6/2/2021</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Nơi giữ chỗ cho Ngày tháng 4"/>
          <p:cNvSpPr>
            <a:spLocks noGrp="1"/>
          </p:cNvSpPr>
          <p:nvPr>
            <p:ph type="dt" sz="half" idx="10"/>
          </p:nvPr>
        </p:nvSpPr>
        <p:spPr/>
        <p:txBody>
          <a:bodyPr/>
          <a:lstStyle/>
          <a:p>
            <a:fld id="{A871958B-4473-4412-87EE-9BE552FC541A}" type="datetimeFigureOut">
              <a:rPr lang="en-US" smtClean="0"/>
              <a:pPr/>
              <a:t>6/2/2021</a:t>
            </a:fld>
            <a:endParaRPr lang="en-US"/>
          </a:p>
        </p:txBody>
      </p:sp>
      <p:sp>
        <p:nvSpPr>
          <p:cNvPr id="6" name="Nơi giữ chỗ cho Chân trang 5"/>
          <p:cNvSpPr>
            <a:spLocks noGrp="1"/>
          </p:cNvSpPr>
          <p:nvPr>
            <p:ph type="ftr" sz="quarter" idx="11"/>
          </p:nvPr>
        </p:nvSpPr>
        <p:spPr/>
        <p:txBody>
          <a:bodyPr/>
          <a:lstStyle/>
          <a:p>
            <a:endParaRPr lang="en-US"/>
          </a:p>
        </p:txBody>
      </p:sp>
      <p:sp>
        <p:nvSpPr>
          <p:cNvPr id="7" name="Nơi giữ chỗ cho Số hiệu Bản chiếu 6"/>
          <p:cNvSpPr>
            <a:spLocks noGrp="1"/>
          </p:cNvSpPr>
          <p:nvPr>
            <p:ph type="sldNum" sz="quarter" idx="12"/>
          </p:nvPr>
        </p:nvSpPr>
        <p:spPr/>
        <p:txBody>
          <a:bodyPr/>
          <a:lstStyle/>
          <a:p>
            <a:fld id="{040DCAD6-3087-4908-B89D-1723979EA8E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Tiêu đề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vi-VN" smtClean="0"/>
              <a:t>Bấm &amp; sửa kiểu tiêu đề</a:t>
            </a:r>
            <a:endParaRPr lang="en-US"/>
          </a:p>
        </p:txBody>
      </p:sp>
      <p:sp>
        <p:nvSpPr>
          <p:cNvPr id="3" name="Nơi giữ chỗ cho Văn bản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1958B-4473-4412-87EE-9BE552FC541A}" type="datetimeFigureOut">
              <a:rPr lang="en-US" smtClean="0"/>
              <a:pPr/>
              <a:t>6/2/2021</a:t>
            </a:fld>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DCAD6-3087-4908-B89D-1723979EA8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25602" name="WordArt 2"/>
          <p:cNvSpPr>
            <a:spLocks noChangeArrowheads="1" noChangeShapeType="1" noTextEdit="1"/>
          </p:cNvSpPr>
          <p:nvPr/>
        </p:nvSpPr>
        <p:spPr bwMode="auto">
          <a:xfrm>
            <a:off x="1331640" y="2204864"/>
            <a:ext cx="7667625" cy="2846804"/>
          </a:xfrm>
          <a:prstGeom prst="rect">
            <a:avLst/>
          </a:prstGeom>
        </p:spPr>
        <p:txBody>
          <a:bodyPr spcFirstLastPara="1" wrap="none" lIns="73737" tIns="36869" rIns="73737" bIns="36869" fromWordArt="1">
            <a:prstTxWarp prst="textArchUp">
              <a:avLst>
                <a:gd name="adj" fmla="val 10800000"/>
              </a:avLst>
            </a:prstTxWarp>
          </a:bodyPr>
          <a:lstStyle/>
          <a:p>
            <a:pPr algn="ctr"/>
            <a:r>
              <a:rPr lang="en-US" sz="2900" b="1" kern="10" dirty="0">
                <a:ln w="9525" cap="sq">
                  <a:solidFill>
                    <a:srgbClr val="000000"/>
                  </a:solidFill>
                  <a:round/>
                  <a:headEnd/>
                  <a:tailEnd/>
                </a:ln>
                <a:solidFill>
                  <a:srgbClr val="FFFF00"/>
                </a:solidFill>
                <a:latin typeface="Times New Roman"/>
                <a:cs typeface="Times New Roman"/>
              </a:rPr>
              <a:t>KỂ CHUYỆN </a:t>
            </a:r>
          </a:p>
        </p:txBody>
      </p:sp>
    </p:spTree>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 y="4754"/>
            <a:ext cx="9138333" cy="6853246"/>
          </a:xfrm>
          <a:prstGeom prst="rect">
            <a:avLst/>
          </a:prstGeom>
        </p:spPr>
      </p:pic>
      <p:sp>
        <p:nvSpPr>
          <p:cNvPr id="2" name="Rectangle 1"/>
          <p:cNvSpPr/>
          <p:nvPr/>
        </p:nvSpPr>
        <p:spPr>
          <a:xfrm>
            <a:off x="611560" y="2420888"/>
            <a:ext cx="7992888" cy="923330"/>
          </a:xfrm>
          <a:prstGeom prst="rect">
            <a:avLst/>
          </a:prstGeom>
          <a:noFill/>
        </p:spPr>
        <p:txBody>
          <a:bodyPr wrap="square" lIns="91440" tIns="45720" rIns="91440" bIns="45720">
            <a:spAutoFit/>
          </a:bodyPr>
          <a:lstStyle/>
          <a:p>
            <a:pPr algn="ctr"/>
            <a:r>
              <a:rPr lang="en-US" sz="5400" b="1" smtClean="0">
                <a:ln w="22225">
                  <a:solidFill>
                    <a:schemeClr val="accent2"/>
                  </a:solidFill>
                  <a:prstDash val="solid"/>
                </a:ln>
                <a:solidFill>
                  <a:schemeClr val="accent2">
                    <a:lumMod val="40000"/>
                    <a:lumOff val="60000"/>
                  </a:schemeClr>
                </a:solidFill>
              </a:rPr>
              <a:t>Kể chuyện đã nghe, đã đọc </a:t>
            </a:r>
            <a:endParaRPr lang="en-US" sz="5400" b="1" cap="none" spc="0" dirty="0">
              <a:ln w="22225">
                <a:solidFill>
                  <a:schemeClr val="accent2"/>
                </a:solidFill>
                <a:prstDash val="solid"/>
              </a:ln>
              <a:solidFill>
                <a:schemeClr val="accent2">
                  <a:lumMod val="40000"/>
                  <a:lumOff val="60000"/>
                </a:schemeClr>
              </a:solidFill>
              <a:effectLst/>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pic>
        <p:nvPicPr>
          <p:cNvPr id="3076" name="图片 3075" descr="5"/>
          <p:cNvPicPr>
            <a:picLocks noChangeAspect="1"/>
          </p:cNvPicPr>
          <p:nvPr/>
        </p:nvPicPr>
        <p:blipFill>
          <a:blip r:embed="rId4" cstate="print"/>
          <a:stretch>
            <a:fillRect/>
          </a:stretch>
        </p:blipFill>
        <p:spPr>
          <a:xfrm>
            <a:off x="251520" y="692696"/>
            <a:ext cx="8666952" cy="4921097"/>
          </a:xfrm>
          <a:prstGeom prst="rect">
            <a:avLst/>
          </a:prstGeom>
          <a:noFill/>
          <a:ln w="9525">
            <a:noFill/>
          </a:ln>
        </p:spPr>
      </p:pic>
      <p:sp>
        <p:nvSpPr>
          <p:cNvPr id="17" name="Rectangle 16"/>
          <p:cNvSpPr/>
          <p:nvPr/>
        </p:nvSpPr>
        <p:spPr>
          <a:xfrm>
            <a:off x="2508366" y="740951"/>
            <a:ext cx="4348580" cy="769441"/>
          </a:xfrm>
          <a:prstGeom prst="rect">
            <a:avLst/>
          </a:prstGeom>
          <a:noFill/>
        </p:spPr>
        <p:txBody>
          <a:bodyPr wrap="square" lIns="91440" tIns="45720" rIns="91440" bIns="45720">
            <a:spAutoFit/>
          </a:bodyPr>
          <a:lstStyle/>
          <a:p>
            <a:pPr algn="ctr"/>
            <a:r>
              <a:rPr lang="en-US" sz="4400" b="1" dirty="0" smtClean="0">
                <a:ln w="22225">
                  <a:solidFill>
                    <a:schemeClr val="accent2"/>
                  </a:solidFill>
                  <a:prstDash val="solid"/>
                </a:ln>
                <a:solidFill>
                  <a:schemeClr val="accent2">
                    <a:lumMod val="40000"/>
                    <a:lumOff val="60000"/>
                  </a:schemeClr>
                </a:solidFill>
                <a:latin typeface="Times New Roman" pitchFamily="18" charset="0"/>
                <a:cs typeface="Times New Roman" pitchFamily="18" charset="0"/>
              </a:rPr>
              <a:t>MỤC TIÊU</a:t>
            </a:r>
            <a:endParaRPr lang="en-US" sz="4400" b="1" cap="none" spc="0" dirty="0">
              <a:ln w="22225">
                <a:solidFill>
                  <a:schemeClr val="accent2"/>
                </a:solidFill>
                <a:prstDash val="solid"/>
              </a:ln>
              <a:solidFill>
                <a:schemeClr val="accent2">
                  <a:lumMod val="40000"/>
                  <a:lumOff val="60000"/>
                </a:schemeClr>
              </a:solidFill>
              <a:effectLst/>
              <a:latin typeface="Times New Roman" pitchFamily="18" charset="0"/>
              <a:cs typeface="Times New Roman" pitchFamily="18" charset="0"/>
            </a:endParaRPr>
          </a:p>
        </p:txBody>
      </p:sp>
      <p:grpSp>
        <p:nvGrpSpPr>
          <p:cNvPr id="9" name="Group 8"/>
          <p:cNvGrpSpPr/>
          <p:nvPr/>
        </p:nvGrpSpPr>
        <p:grpSpPr>
          <a:xfrm>
            <a:off x="915704" y="1472019"/>
            <a:ext cx="7994318" cy="2030100"/>
            <a:chOff x="915704" y="1472019"/>
            <a:chExt cx="7994318" cy="2030100"/>
          </a:xfrm>
        </p:grpSpPr>
        <p:pic>
          <p:nvPicPr>
            <p:cNvPr id="3080" name="图片 3079" descr="8"/>
            <p:cNvPicPr>
              <a:picLocks noChangeAspect="1"/>
            </p:cNvPicPr>
            <p:nvPr/>
          </p:nvPicPr>
          <p:blipFill>
            <a:blip r:embed="rId5" cstate="print"/>
            <a:stretch>
              <a:fillRect/>
            </a:stretch>
          </p:blipFill>
          <p:spPr>
            <a:xfrm>
              <a:off x="915704" y="1472019"/>
              <a:ext cx="7994318" cy="2030100"/>
            </a:xfrm>
            <a:prstGeom prst="rect">
              <a:avLst/>
            </a:prstGeom>
            <a:noFill/>
            <a:ln w="9525">
              <a:noFill/>
            </a:ln>
          </p:spPr>
        </p:pic>
        <p:sp>
          <p:nvSpPr>
            <p:cNvPr id="7" name="Rectangle 6"/>
            <p:cNvSpPr/>
            <p:nvPr/>
          </p:nvSpPr>
          <p:spPr>
            <a:xfrm>
              <a:off x="1259632" y="1700808"/>
              <a:ext cx="7052524" cy="1421928"/>
            </a:xfrm>
            <a:prstGeom prst="rect">
              <a:avLst/>
            </a:prstGeom>
          </p:spPr>
          <p:txBody>
            <a:bodyPr wrap="square">
              <a:spAutoFit/>
            </a:bodyPr>
            <a:lstStyle/>
            <a:p>
              <a:pPr algn="just">
                <a:lnSpc>
                  <a:spcPct val="90000"/>
                </a:lnSpc>
                <a:buFont typeface="Arial" charset="0"/>
                <a:buNone/>
              </a:pPr>
              <a:r>
                <a:rPr lang="en-US" sz="2400" b="1" dirty="0" err="1">
                  <a:latin typeface="Times New Roman" pitchFamily="18" charset="0"/>
                  <a:cs typeface="Times New Roman" pitchFamily="18" charset="0"/>
                </a:rPr>
                <a:t>K</a:t>
              </a:r>
              <a:r>
                <a:rPr lang="en-US" sz="2400" b="1" dirty="0" err="1" smtClean="0">
                  <a:latin typeface="Times New Roman" pitchFamily="18" charset="0"/>
                  <a:cs typeface="Times New Roman" pitchFamily="18" charset="0"/>
                </a:rPr>
                <a:t>ể</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lại</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được</a:t>
              </a:r>
              <a:r>
                <a:rPr lang="en-US" sz="2400" b="1">
                  <a:latin typeface="Times New Roman" pitchFamily="18" charset="0"/>
                  <a:cs typeface="Times New Roman" pitchFamily="18" charset="0"/>
                </a:rPr>
                <a:t> </a:t>
              </a:r>
              <a:r>
                <a:rPr lang="en-US" sz="2400" b="1" smtClean="0">
                  <a:latin typeface="Times New Roman" pitchFamily="18" charset="0"/>
                  <a:cs typeface="Times New Roman" pitchFamily="18" charset="0"/>
                </a:rPr>
                <a:t>một câu chuyện đã nghe, đã đọc nói về việc gia đình, nhà trường và xã hội chăm sóc, giáo dục trẻ em hoặc trẻ em thực hiện bổn phận với gia đình, nhà trường và xã hội.</a:t>
              </a:r>
              <a:endParaRPr lang="en-US" sz="2400" b="1" i="1" dirty="0">
                <a:latin typeface="Times New Roman" pitchFamily="18" charset="0"/>
                <a:cs typeface="Times New Roman" pitchFamily="18" charset="0"/>
              </a:endParaRPr>
            </a:p>
          </p:txBody>
        </p:sp>
      </p:grpSp>
      <p:grpSp>
        <p:nvGrpSpPr>
          <p:cNvPr id="10" name="Group 9"/>
          <p:cNvGrpSpPr/>
          <p:nvPr/>
        </p:nvGrpSpPr>
        <p:grpSpPr>
          <a:xfrm>
            <a:off x="996758" y="3368741"/>
            <a:ext cx="7841117" cy="2021902"/>
            <a:chOff x="996758" y="3368741"/>
            <a:chExt cx="7841117" cy="2021902"/>
          </a:xfrm>
        </p:grpSpPr>
        <p:pic>
          <p:nvPicPr>
            <p:cNvPr id="3081" name="图片 3080" descr="9"/>
            <p:cNvPicPr>
              <a:picLocks noChangeAspect="1"/>
            </p:cNvPicPr>
            <p:nvPr/>
          </p:nvPicPr>
          <p:blipFill>
            <a:blip r:embed="rId6" cstate="print"/>
            <a:stretch>
              <a:fillRect/>
            </a:stretch>
          </p:blipFill>
          <p:spPr>
            <a:xfrm>
              <a:off x="996758" y="3368741"/>
              <a:ext cx="7841117" cy="2021902"/>
            </a:xfrm>
            <a:prstGeom prst="rect">
              <a:avLst/>
            </a:prstGeom>
            <a:noFill/>
            <a:ln w="9525">
              <a:noFill/>
            </a:ln>
          </p:spPr>
        </p:pic>
        <p:sp>
          <p:nvSpPr>
            <p:cNvPr id="8" name="Rectangle 7"/>
            <p:cNvSpPr/>
            <p:nvPr/>
          </p:nvSpPr>
          <p:spPr>
            <a:xfrm>
              <a:off x="1268144" y="3645024"/>
              <a:ext cx="7052524" cy="1089529"/>
            </a:xfrm>
            <a:prstGeom prst="rect">
              <a:avLst/>
            </a:prstGeom>
          </p:spPr>
          <p:txBody>
            <a:bodyPr wrap="square">
              <a:spAutoFit/>
            </a:bodyPr>
            <a:lstStyle/>
            <a:p>
              <a:pPr algn="just">
                <a:lnSpc>
                  <a:spcPct val="90000"/>
                </a:lnSpc>
                <a:buFont typeface="Arial" charset="0"/>
                <a:buNone/>
              </a:pPr>
              <a:r>
                <a:rPr lang="en-US" sz="2400" b="1" err="1">
                  <a:latin typeface="Times New Roman" pitchFamily="18" charset="0"/>
                  <a:cs typeface="Times New Roman" pitchFamily="18" charset="0"/>
                </a:rPr>
                <a:t>Hiểu</a:t>
              </a:r>
              <a:r>
                <a:rPr lang="en-US" sz="2400" b="1">
                  <a:latin typeface="Times New Roman" pitchFamily="18" charset="0"/>
                  <a:cs typeface="Times New Roman" pitchFamily="18" charset="0"/>
                </a:rPr>
                <a:t> </a:t>
              </a:r>
              <a:r>
                <a:rPr lang="en-US" sz="2400" b="1" smtClean="0">
                  <a:latin typeface="Times New Roman" pitchFamily="18" charset="0"/>
                  <a:cs typeface="Times New Roman" pitchFamily="18" charset="0"/>
                </a:rPr>
                <a:t>được ý nghĩa câu chuyện, ý nghĩa hành động, việc làm của gia đình, nhà trường và xã hội trong truyện.</a:t>
              </a:r>
              <a:endParaRPr lang="en-US" sz="2400" b="1" i="1" dirty="0">
                <a:latin typeface="Times New Roman" pitchFamily="18" charset="0"/>
                <a:cs typeface="Times New Roman" pitchFamily="18" charset="0"/>
              </a:endParaRPr>
            </a:p>
          </p:txBody>
        </p:sp>
      </p:grpSp>
    </p:spTree>
    <p:extLst>
      <p:ext uri="{BB962C8B-B14F-4D97-AF65-F5344CB8AC3E}">
        <p14:creationId xmlns="" xmlns:p14="http://schemas.microsoft.com/office/powerpoint/2010/main" val="3990305348"/>
      </p:ext>
    </p:extLst>
  </p:cSld>
  <p:clrMapOvr>
    <a:masterClrMapping/>
  </p:clrMapOvr>
  <p:transition advClick="0">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 y="4754"/>
            <a:ext cx="9138333" cy="6853246"/>
          </a:xfrm>
          <a:prstGeom prst="rect">
            <a:avLst/>
          </a:prstGeom>
        </p:spPr>
      </p:pic>
      <p:sp>
        <p:nvSpPr>
          <p:cNvPr id="2" name="Rectangle 1"/>
          <p:cNvSpPr/>
          <p:nvPr/>
        </p:nvSpPr>
        <p:spPr>
          <a:xfrm>
            <a:off x="467544" y="1412776"/>
            <a:ext cx="8280920" cy="3785652"/>
          </a:xfrm>
          <a:prstGeom prst="rect">
            <a:avLst/>
          </a:prstGeom>
          <a:noFill/>
        </p:spPr>
        <p:txBody>
          <a:bodyPr wrap="square" lIns="91440" tIns="45720" rIns="91440" bIns="45720">
            <a:spAutoFit/>
          </a:bodyPr>
          <a:lstStyle/>
          <a:p>
            <a:pPr algn="just"/>
            <a:r>
              <a:rPr lang="en-US" sz="4000" b="1" u="sng" smtClean="0">
                <a:ln w="22225">
                  <a:solidFill>
                    <a:schemeClr val="accent2"/>
                  </a:solidFill>
                  <a:prstDash val="solid"/>
                </a:ln>
                <a:solidFill>
                  <a:srgbClr val="FF0000"/>
                </a:solidFill>
              </a:rPr>
              <a:t>Đề bài: </a:t>
            </a:r>
            <a:r>
              <a:rPr lang="en-US" sz="4000" b="1" smtClean="0">
                <a:ln w="22225">
                  <a:solidFill>
                    <a:schemeClr val="accent2"/>
                  </a:solidFill>
                  <a:prstDash val="solid"/>
                </a:ln>
                <a:solidFill>
                  <a:schemeClr val="accent2">
                    <a:lumMod val="40000"/>
                    <a:lumOff val="60000"/>
                  </a:schemeClr>
                </a:solidFill>
              </a:rPr>
              <a:t>Kể một câu chuyện em đã nghe hay đã đọc về việc gia đình, nhà trường và xã hội chăm sóc, giáo dục trẻ em hoặc trẻ em thực hiện bổn phận với gia đình, nhà trường và xã hội.  </a:t>
            </a:r>
            <a:endParaRPr lang="en-US" sz="4000" b="1" cap="none" spc="0" dirty="0">
              <a:ln w="22225">
                <a:solidFill>
                  <a:schemeClr val="accent2"/>
                </a:solidFill>
                <a:prstDash val="solid"/>
              </a:ln>
              <a:solidFill>
                <a:schemeClr val="accent2">
                  <a:lumMod val="40000"/>
                  <a:lumOff val="60000"/>
                </a:schemeClr>
              </a:solidFill>
              <a:effectLst/>
            </a:endParaRPr>
          </a:p>
        </p:txBody>
      </p:sp>
      <p:cxnSp>
        <p:nvCxnSpPr>
          <p:cNvPr id="5" name="Straight Connector 4"/>
          <p:cNvCxnSpPr/>
          <p:nvPr/>
        </p:nvCxnSpPr>
        <p:spPr>
          <a:xfrm>
            <a:off x="8172400" y="1988840"/>
            <a:ext cx="43204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11560" y="2564904"/>
            <a:ext cx="93610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627784" y="2564904"/>
            <a:ext cx="144016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868144" y="2564904"/>
            <a:ext cx="1728192"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7884368" y="2564904"/>
            <a:ext cx="79208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11560" y="3212976"/>
            <a:ext cx="151216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987824" y="3212976"/>
            <a:ext cx="1296144"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572000" y="3212976"/>
            <a:ext cx="1944216"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948264" y="3212976"/>
            <a:ext cx="1584176"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39552" y="3789040"/>
            <a:ext cx="1584176"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635896" y="3789040"/>
            <a:ext cx="151216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436096" y="3789040"/>
            <a:ext cx="324036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539552" y="4437112"/>
            <a:ext cx="1152128"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699792" y="4437112"/>
            <a:ext cx="18002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788024" y="4437112"/>
            <a:ext cx="252028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8172400" y="4437112"/>
            <a:ext cx="504056"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39552" y="5013176"/>
            <a:ext cx="72008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box(in)">
                                      <p:cBhvr>
                                        <p:cTn id="11" dur="500"/>
                                        <p:tgtEl>
                                          <p:spTgt spid="39"/>
                                        </p:tgtEl>
                                      </p:cBhvr>
                                    </p:animEffect>
                                  </p:childTnLst>
                                </p:cTn>
                              </p:par>
                              <p:par>
                                <p:cTn id="12" presetID="4" presetClass="entr" presetSubtype="16" fill="hold"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ox(in)">
                                      <p:cBhvr>
                                        <p:cTn id="14" dur="500"/>
                                        <p:tgtEl>
                                          <p:spTgt spid="5"/>
                                        </p:tgtEl>
                                      </p:cBhvr>
                                    </p:animEffect>
                                  </p:childTnLst>
                                </p:cTn>
                              </p:par>
                              <p:par>
                                <p:cTn id="15" presetID="4"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par>
                                <p:cTn id="18" presetID="4" presetClass="entr" presetSubtype="16"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ox(in)">
                                      <p:cBhvr>
                                        <p:cTn id="20" dur="500"/>
                                        <p:tgtEl>
                                          <p:spTgt spid="9"/>
                                        </p:tgtEl>
                                      </p:cBhvr>
                                    </p:animEffect>
                                  </p:childTnLst>
                                </p:cTn>
                              </p:par>
                              <p:par>
                                <p:cTn id="21" presetID="4" presetClass="entr" presetSubtype="16"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par>
                                <p:cTn id="27" presetID="4" presetClass="entr" presetSubtype="16"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ox(in)">
                                      <p:cBhvr>
                                        <p:cTn id="29" dur="500"/>
                                        <p:tgtEl>
                                          <p:spTgt spid="15"/>
                                        </p:tgtEl>
                                      </p:cBhvr>
                                    </p:animEffect>
                                  </p:childTnLst>
                                </p:cTn>
                              </p:par>
                              <p:par>
                                <p:cTn id="30" presetID="4" presetClass="entr" presetSubtype="16" fill="hold"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ox(in)">
                                      <p:cBhvr>
                                        <p:cTn id="32" dur="500"/>
                                        <p:tgtEl>
                                          <p:spTgt spid="18"/>
                                        </p:tgtEl>
                                      </p:cBhvr>
                                    </p:animEffect>
                                  </p:childTnLst>
                                </p:cTn>
                              </p:par>
                              <p:par>
                                <p:cTn id="33" presetID="4" presetClass="entr" presetSubtype="16"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box(in)">
                                      <p:cBhvr>
                                        <p:cTn id="35" dur="500"/>
                                        <p:tgtEl>
                                          <p:spTgt spid="20"/>
                                        </p:tgtEl>
                                      </p:cBhvr>
                                    </p:animEffect>
                                  </p:childTnLst>
                                </p:cTn>
                              </p:par>
                              <p:par>
                                <p:cTn id="36" presetID="4" presetClass="entr" presetSubtype="16" fill="hold" nodeType="withEffect">
                                  <p:stCondLst>
                                    <p:cond delay="0"/>
                                  </p:stCondLst>
                                  <p:childTnLst>
                                    <p:set>
                                      <p:cBhvr>
                                        <p:cTn id="37" dur="1" fill="hold">
                                          <p:stCondLst>
                                            <p:cond delay="0"/>
                                          </p:stCondLst>
                                        </p:cTn>
                                        <p:tgtEl>
                                          <p:spTgt spid="22"/>
                                        </p:tgtEl>
                                        <p:attrNameLst>
                                          <p:attrName>style.visibility</p:attrName>
                                        </p:attrNameLst>
                                      </p:cBhvr>
                                      <p:to>
                                        <p:strVal val="visible"/>
                                      </p:to>
                                    </p:set>
                                    <p:animEffect transition="in" filter="box(in)">
                                      <p:cBhvr>
                                        <p:cTn id="38" dur="500"/>
                                        <p:tgtEl>
                                          <p:spTgt spid="22"/>
                                        </p:tgtEl>
                                      </p:cBhvr>
                                    </p:animEffect>
                                  </p:childTnLst>
                                </p:cTn>
                              </p:par>
                              <p:par>
                                <p:cTn id="39" presetID="4" presetClass="entr" presetSubtype="16"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box(in)">
                                      <p:cBhvr>
                                        <p:cTn id="41" dur="500"/>
                                        <p:tgtEl>
                                          <p:spTgt spid="25"/>
                                        </p:tgtEl>
                                      </p:cBhvr>
                                    </p:animEffect>
                                  </p:childTnLst>
                                </p:cTn>
                              </p:par>
                              <p:par>
                                <p:cTn id="42" presetID="4" presetClass="entr" presetSubtype="16" fill="hold"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box(in)">
                                      <p:cBhvr>
                                        <p:cTn id="44" dur="500"/>
                                        <p:tgtEl>
                                          <p:spTgt spid="27"/>
                                        </p:tgtEl>
                                      </p:cBhvr>
                                    </p:animEffect>
                                  </p:childTnLst>
                                </p:cTn>
                              </p:par>
                              <p:par>
                                <p:cTn id="45" presetID="4" presetClass="entr" presetSubtype="16" fill="hold" nodeType="with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box(in)">
                                      <p:cBhvr>
                                        <p:cTn id="47" dur="500"/>
                                        <p:tgtEl>
                                          <p:spTgt spid="29"/>
                                        </p:tgtEl>
                                      </p:cBhvr>
                                    </p:animEffect>
                                  </p:childTnLst>
                                </p:cTn>
                              </p:par>
                              <p:par>
                                <p:cTn id="48" presetID="4" presetClass="entr" presetSubtype="16" fill="hold" nodeType="with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box(in)">
                                      <p:cBhvr>
                                        <p:cTn id="50" dur="500"/>
                                        <p:tgtEl>
                                          <p:spTgt spid="31"/>
                                        </p:tgtEl>
                                      </p:cBhvr>
                                    </p:animEffect>
                                  </p:childTnLst>
                                </p:cTn>
                              </p:par>
                              <p:par>
                                <p:cTn id="51" presetID="4" presetClass="entr" presetSubtype="16"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box(in)">
                                      <p:cBhvr>
                                        <p:cTn id="53" dur="500"/>
                                        <p:tgtEl>
                                          <p:spTgt spid="33"/>
                                        </p:tgtEl>
                                      </p:cBhvr>
                                    </p:animEffect>
                                  </p:childTnLst>
                                </p:cTn>
                              </p:par>
                              <p:par>
                                <p:cTn id="54" presetID="4" presetClass="entr" presetSubtype="16" fill="hold" nodeType="withEffect">
                                  <p:stCondLst>
                                    <p:cond delay="0"/>
                                  </p:stCondLst>
                                  <p:childTnLst>
                                    <p:set>
                                      <p:cBhvr>
                                        <p:cTn id="55" dur="1" fill="hold">
                                          <p:stCondLst>
                                            <p:cond delay="0"/>
                                          </p:stCondLst>
                                        </p:cTn>
                                        <p:tgtEl>
                                          <p:spTgt spid="35"/>
                                        </p:tgtEl>
                                        <p:attrNameLst>
                                          <p:attrName>style.visibility</p:attrName>
                                        </p:attrNameLst>
                                      </p:cBhvr>
                                      <p:to>
                                        <p:strVal val="visible"/>
                                      </p:to>
                                    </p:set>
                                    <p:animEffect transition="in" filter="box(in)">
                                      <p:cBhvr>
                                        <p:cTn id="56" dur="500"/>
                                        <p:tgtEl>
                                          <p:spTgt spid="35"/>
                                        </p:tgtEl>
                                      </p:cBhvr>
                                    </p:animEffect>
                                  </p:childTnLst>
                                </p:cTn>
                              </p:par>
                              <p:par>
                                <p:cTn id="57" presetID="4" presetClass="entr" presetSubtype="16"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box(in)">
                                      <p:cBhvr>
                                        <p:cTn id="5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240030"/>
            <a:ext cx="9144000" cy="6377940"/>
          </a:xfrm>
          <a:prstGeom prst="rect">
            <a:avLst/>
          </a:prstGeom>
        </p:spPr>
      </p:pic>
      <p:sp>
        <p:nvSpPr>
          <p:cNvPr id="4" name="TextBox 3"/>
          <p:cNvSpPr txBox="1"/>
          <p:nvPr/>
        </p:nvSpPr>
        <p:spPr>
          <a:xfrm>
            <a:off x="827584" y="1628800"/>
            <a:ext cx="7992888" cy="1077218"/>
          </a:xfrm>
          <a:prstGeom prst="rect">
            <a:avLst/>
          </a:prstGeom>
          <a:noFill/>
        </p:spPr>
        <p:txBody>
          <a:bodyPr wrap="square" rtlCol="0">
            <a:spAutoFit/>
          </a:bodyPr>
          <a:lstStyle/>
          <a:p>
            <a:r>
              <a:rPr lang="en-US" sz="3200" smtClean="0">
                <a:solidFill>
                  <a:srgbClr val="FF0000"/>
                </a:solidFill>
              </a:rPr>
              <a:t>+ </a:t>
            </a:r>
            <a:r>
              <a:rPr lang="en-US" sz="3200" smtClean="0">
                <a:solidFill>
                  <a:srgbClr val="FF0000"/>
                </a:solidFill>
                <a:latin typeface="Times New Roman" pitchFamily="18" charset="0"/>
                <a:cs typeface="Times New Roman" pitchFamily="18" charset="0"/>
              </a:rPr>
              <a:t>Câu chuyện nói về việc gia đình, nhà trường và xã hội chăm sóc, giáo dục trẻ em.</a:t>
            </a:r>
            <a:endParaRPr lang="en-US" sz="3200">
              <a:solidFill>
                <a:srgbClr val="FF0000"/>
              </a:solidFill>
              <a:latin typeface="Times New Roman" pitchFamily="18" charset="0"/>
              <a:cs typeface="Times New Roman" pitchFamily="18" charset="0"/>
            </a:endParaRPr>
          </a:p>
        </p:txBody>
      </p:sp>
      <p:sp>
        <p:nvSpPr>
          <p:cNvPr id="5" name="TextBox 4"/>
          <p:cNvSpPr txBox="1"/>
          <p:nvPr/>
        </p:nvSpPr>
        <p:spPr>
          <a:xfrm>
            <a:off x="755576" y="3356992"/>
            <a:ext cx="8064896" cy="1077218"/>
          </a:xfrm>
          <a:prstGeom prst="rect">
            <a:avLst/>
          </a:prstGeom>
          <a:noFill/>
        </p:spPr>
        <p:txBody>
          <a:bodyPr wrap="square" rtlCol="0">
            <a:spAutoFit/>
          </a:bodyPr>
          <a:lstStyle/>
          <a:p>
            <a:r>
              <a:rPr lang="en-US" sz="3200" smtClean="0">
                <a:solidFill>
                  <a:srgbClr val="FF0000"/>
                </a:solidFill>
                <a:latin typeface="Times New Roman" pitchFamily="18" charset="0"/>
                <a:cs typeface="Times New Roman" pitchFamily="18" charset="0"/>
              </a:rPr>
              <a:t>+ Câu chuyện nói về việc trẻ em thực hiện bổn phận với gia đình, nhà trường và xã hội.</a:t>
            </a:r>
            <a:endParaRPr lang="en-US" sz="3200">
              <a:solidFill>
                <a:srgbClr val="FF0000"/>
              </a:solidFill>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4)">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 y="4754"/>
            <a:ext cx="9138333" cy="6853246"/>
          </a:xfrm>
          <a:prstGeom prst="rect">
            <a:avLst/>
          </a:prstGeom>
        </p:spPr>
      </p:pic>
      <p:sp>
        <p:nvSpPr>
          <p:cNvPr id="2" name="Rectangle 1"/>
          <p:cNvSpPr/>
          <p:nvPr/>
        </p:nvSpPr>
        <p:spPr>
          <a:xfrm>
            <a:off x="2411760" y="188640"/>
            <a:ext cx="4464496" cy="707886"/>
          </a:xfrm>
          <a:prstGeom prst="rect">
            <a:avLst/>
          </a:prstGeom>
          <a:noFill/>
        </p:spPr>
        <p:txBody>
          <a:bodyPr wrap="square" lIns="91440" tIns="45720" rIns="91440" bIns="45720">
            <a:spAutoFit/>
          </a:bodyPr>
          <a:lstStyle/>
          <a:p>
            <a:pPr algn="ctr"/>
            <a:r>
              <a:rPr lang="en-US" sz="4000" b="1" smtClean="0">
                <a:ln w="22225">
                  <a:solidFill>
                    <a:schemeClr val="accent2"/>
                  </a:solidFill>
                  <a:prstDash val="solid"/>
                </a:ln>
                <a:solidFill>
                  <a:schemeClr val="accent2">
                    <a:lumMod val="40000"/>
                    <a:lumOff val="60000"/>
                  </a:schemeClr>
                </a:solidFill>
                <a:latin typeface="Times New Roman" pitchFamily="18" charset="0"/>
                <a:cs typeface="Times New Roman" pitchFamily="18" charset="0"/>
              </a:rPr>
              <a:t>GỢI Ý</a:t>
            </a:r>
            <a:endParaRPr lang="en-US" sz="4000" b="1" cap="none" spc="0" dirty="0">
              <a:ln w="22225">
                <a:solidFill>
                  <a:schemeClr val="accent2"/>
                </a:solidFill>
                <a:prstDash val="solid"/>
              </a:ln>
              <a:solidFill>
                <a:schemeClr val="accent2">
                  <a:lumMod val="40000"/>
                  <a:lumOff val="60000"/>
                </a:schemeClr>
              </a:solidFill>
              <a:effectLst/>
              <a:latin typeface="Times New Roman" pitchFamily="18" charset="0"/>
              <a:cs typeface="Times New Roman" pitchFamily="18" charset="0"/>
            </a:endParaRPr>
          </a:p>
        </p:txBody>
      </p:sp>
      <p:sp>
        <p:nvSpPr>
          <p:cNvPr id="4" name="TextBox 3"/>
          <p:cNvSpPr txBox="1"/>
          <p:nvPr/>
        </p:nvSpPr>
        <p:spPr>
          <a:xfrm>
            <a:off x="179512" y="908720"/>
            <a:ext cx="8964488" cy="5493812"/>
          </a:xfrm>
          <a:prstGeom prst="rect">
            <a:avLst/>
          </a:prstGeom>
          <a:noFill/>
        </p:spPr>
        <p:txBody>
          <a:bodyPr wrap="square" rtlCol="0">
            <a:spAutoFit/>
          </a:bodyPr>
          <a:lstStyle/>
          <a:p>
            <a:pPr marL="342900" indent="-342900">
              <a:buAutoNum type="arabicPeriod"/>
            </a:pPr>
            <a:r>
              <a:rPr lang="en-US" sz="2700" b="1" smtClean="0">
                <a:solidFill>
                  <a:srgbClr val="7030A0"/>
                </a:solidFill>
                <a:latin typeface="Times New Roman" pitchFamily="18" charset="0"/>
                <a:cs typeface="Times New Roman" pitchFamily="18" charset="0"/>
              </a:rPr>
              <a:t>Nội dung: </a:t>
            </a:r>
          </a:p>
          <a:p>
            <a:pPr marL="342900" indent="-342900"/>
            <a:r>
              <a:rPr lang="en-US" sz="2700" smtClean="0">
                <a:latin typeface="Times New Roman" pitchFamily="18" charset="0"/>
                <a:cs typeface="Times New Roman" pitchFamily="18" charset="0"/>
              </a:rPr>
              <a:t>         - Gia đình, nhà trường và xã hội chăm sóc, giáo dục trẻ em, ví dụ: </a:t>
            </a:r>
            <a:r>
              <a:rPr lang="en-US" sz="2700" i="1" smtClean="0">
                <a:solidFill>
                  <a:srgbClr val="FF0000"/>
                </a:solidFill>
                <a:latin typeface="Times New Roman" pitchFamily="18" charset="0"/>
                <a:cs typeface="Times New Roman" pitchFamily="18" charset="0"/>
              </a:rPr>
              <a:t>Người mẹ hiền </a:t>
            </a:r>
            <a:r>
              <a:rPr lang="en-US" sz="2700" i="1" smtClean="0">
                <a:latin typeface="Times New Roman" pitchFamily="18" charset="0"/>
                <a:cs typeface="Times New Roman" pitchFamily="18" charset="0"/>
              </a:rPr>
              <a:t>(Tiếng Việt 2, tập một)</a:t>
            </a:r>
            <a:r>
              <a:rPr lang="en-US" sz="2700" smtClean="0">
                <a:latin typeface="Times New Roman" pitchFamily="18" charset="0"/>
                <a:cs typeface="Times New Roman" pitchFamily="18" charset="0"/>
              </a:rPr>
              <a:t>. </a:t>
            </a:r>
            <a:r>
              <a:rPr lang="en-US" sz="2700" i="1" smtClean="0">
                <a:solidFill>
                  <a:srgbClr val="FF0000"/>
                </a:solidFill>
                <a:latin typeface="Times New Roman" pitchFamily="18" charset="0"/>
                <a:cs typeface="Times New Roman" pitchFamily="18" charset="0"/>
              </a:rPr>
              <a:t>Chiếc rễ đa tròn</a:t>
            </a:r>
            <a:r>
              <a:rPr lang="en-US" sz="2700" smtClean="0">
                <a:latin typeface="Times New Roman" pitchFamily="18" charset="0"/>
                <a:cs typeface="Times New Roman" pitchFamily="18" charset="0"/>
              </a:rPr>
              <a:t> </a:t>
            </a:r>
            <a:r>
              <a:rPr lang="en-US" sz="2700" i="1" smtClean="0">
                <a:latin typeface="Times New Roman" pitchFamily="18" charset="0"/>
                <a:cs typeface="Times New Roman" pitchFamily="18" charset="0"/>
              </a:rPr>
              <a:t>(Tiếng Việt 2, tập hai), </a:t>
            </a:r>
            <a:r>
              <a:rPr lang="en-US" sz="2700" i="1" smtClean="0">
                <a:solidFill>
                  <a:srgbClr val="FF0000"/>
                </a:solidFill>
                <a:latin typeface="Times New Roman" pitchFamily="18" charset="0"/>
                <a:cs typeface="Times New Roman" pitchFamily="18" charset="0"/>
              </a:rPr>
              <a:t>Lớp học trên đường </a:t>
            </a:r>
            <a:r>
              <a:rPr lang="en-US" sz="2700" i="1" smtClean="0">
                <a:latin typeface="Times New Roman" pitchFamily="18" charset="0"/>
                <a:cs typeface="Times New Roman" pitchFamily="18" charset="0"/>
              </a:rPr>
              <a:t>(Tiếng Việt 5, tập hai).</a:t>
            </a:r>
          </a:p>
          <a:p>
            <a:pPr marL="342900" indent="-342900"/>
            <a:r>
              <a:rPr lang="en-US" sz="2700" smtClean="0">
                <a:latin typeface="Times New Roman" pitchFamily="18" charset="0"/>
                <a:cs typeface="Times New Roman" pitchFamily="18" charset="0"/>
              </a:rPr>
              <a:t>         - Trẻ em thực hiện bổn phận với gia đình, nhà trường và xã hội, ví dụ: </a:t>
            </a:r>
            <a:r>
              <a:rPr lang="en-US" sz="2700" i="1" smtClean="0">
                <a:solidFill>
                  <a:srgbClr val="FF0000"/>
                </a:solidFill>
                <a:latin typeface="Times New Roman" pitchFamily="18" charset="0"/>
                <a:cs typeface="Times New Roman" pitchFamily="18" charset="0"/>
              </a:rPr>
              <a:t>Ở lại chiến khu </a:t>
            </a:r>
            <a:r>
              <a:rPr lang="en-US" sz="2700" i="1" smtClean="0">
                <a:latin typeface="Times New Roman" pitchFamily="18" charset="0"/>
                <a:cs typeface="Times New Roman" pitchFamily="18" charset="0"/>
              </a:rPr>
              <a:t>(Tiếng Việt 3, tập hai), </a:t>
            </a:r>
            <a:r>
              <a:rPr lang="en-US" sz="2700" i="1" smtClean="0">
                <a:solidFill>
                  <a:srgbClr val="FF0000"/>
                </a:solidFill>
                <a:latin typeface="Times New Roman" pitchFamily="18" charset="0"/>
                <a:cs typeface="Times New Roman" pitchFamily="18" charset="0"/>
              </a:rPr>
              <a:t>Trận bóng dưới lòng đường</a:t>
            </a:r>
            <a:r>
              <a:rPr lang="en-US" sz="2700" smtClean="0">
                <a:latin typeface="Times New Roman" pitchFamily="18" charset="0"/>
                <a:cs typeface="Times New Roman" pitchFamily="18" charset="0"/>
              </a:rPr>
              <a:t> </a:t>
            </a:r>
            <a:r>
              <a:rPr lang="en-US" sz="2700" i="1" smtClean="0">
                <a:latin typeface="Times New Roman" pitchFamily="18" charset="0"/>
                <a:cs typeface="Times New Roman" pitchFamily="18" charset="0"/>
              </a:rPr>
              <a:t>(Tiếng Việt 3, tập một).</a:t>
            </a:r>
          </a:p>
          <a:p>
            <a:pPr marL="342900" indent="-342900"/>
            <a:r>
              <a:rPr lang="en-US" sz="2700" b="1" smtClean="0">
                <a:solidFill>
                  <a:srgbClr val="7030A0"/>
                </a:solidFill>
                <a:latin typeface="Times New Roman" pitchFamily="18" charset="0"/>
                <a:cs typeface="Times New Roman" pitchFamily="18" charset="0"/>
              </a:rPr>
              <a:t>2. Tìm câu chuyện ở đâu?</a:t>
            </a:r>
          </a:p>
          <a:p>
            <a:pPr marL="342900" indent="-342900"/>
            <a:r>
              <a:rPr lang="en-US" sz="2700" smtClean="0">
                <a:latin typeface="Times New Roman" pitchFamily="18" charset="0"/>
                <a:cs typeface="Times New Roman" pitchFamily="18" charset="0"/>
              </a:rPr>
              <a:t>         - Câu chuyện em nghe người thân kể.</a:t>
            </a:r>
          </a:p>
          <a:p>
            <a:pPr marL="342900" indent="-342900"/>
            <a:r>
              <a:rPr lang="en-US" sz="2700" smtClean="0">
                <a:latin typeface="Times New Roman" pitchFamily="18" charset="0"/>
                <a:cs typeface="Times New Roman" pitchFamily="18" charset="0"/>
              </a:rPr>
              <a:t>         - Truyện đọc xưa và nay. Chú ý các truyện </a:t>
            </a:r>
            <a:r>
              <a:rPr lang="en-US" sz="2700" i="1" smtClean="0">
                <a:solidFill>
                  <a:srgbClr val="FF0000"/>
                </a:solidFill>
                <a:latin typeface="Times New Roman" pitchFamily="18" charset="0"/>
                <a:cs typeface="Times New Roman" pitchFamily="18" charset="0"/>
              </a:rPr>
              <a:t>Không gia đình </a:t>
            </a:r>
            <a:r>
              <a:rPr lang="en-US" sz="2700" smtClean="0">
                <a:latin typeface="Times New Roman" pitchFamily="18" charset="0"/>
                <a:cs typeface="Times New Roman" pitchFamily="18" charset="0"/>
              </a:rPr>
              <a:t>của </a:t>
            </a:r>
            <a:r>
              <a:rPr lang="en-US" sz="2700" i="1" smtClean="0">
                <a:solidFill>
                  <a:srgbClr val="FF0000"/>
                </a:solidFill>
                <a:latin typeface="Times New Roman" pitchFamily="18" charset="0"/>
                <a:cs typeface="Times New Roman" pitchFamily="18" charset="0"/>
              </a:rPr>
              <a:t>Héc-to Ma-lô, Những tấm lòng cao cả </a:t>
            </a:r>
            <a:r>
              <a:rPr lang="en-US" sz="2700" smtClean="0">
                <a:latin typeface="Times New Roman" pitchFamily="18" charset="0"/>
                <a:cs typeface="Times New Roman" pitchFamily="18" charset="0"/>
              </a:rPr>
              <a:t>của </a:t>
            </a:r>
            <a:r>
              <a:rPr lang="en-US" sz="2700" i="1" smtClean="0">
                <a:solidFill>
                  <a:srgbClr val="FF0000"/>
                </a:solidFill>
                <a:latin typeface="Times New Roman" pitchFamily="18" charset="0"/>
                <a:cs typeface="Times New Roman" pitchFamily="18" charset="0"/>
              </a:rPr>
              <a:t>A-mi-xi, Tốt-tô-chan – cô bé ngồi bên cửa sổ </a:t>
            </a:r>
            <a:r>
              <a:rPr lang="en-US" sz="2700" smtClean="0">
                <a:latin typeface="Times New Roman" pitchFamily="18" charset="0"/>
                <a:cs typeface="Times New Roman" pitchFamily="18" charset="0"/>
              </a:rPr>
              <a:t>của </a:t>
            </a:r>
            <a:r>
              <a:rPr lang="en-US" sz="2700" i="1" smtClean="0">
                <a:solidFill>
                  <a:srgbClr val="FF0000"/>
                </a:solidFill>
                <a:latin typeface="Times New Roman" pitchFamily="18" charset="0"/>
                <a:cs typeface="Times New Roman" pitchFamily="18" charset="0"/>
              </a:rPr>
              <a:t>Ku-rô-y-a-na-gi.</a:t>
            </a:r>
            <a:r>
              <a:rPr lang="en-US" sz="2700" smtClean="0">
                <a:latin typeface="Times New Roman" pitchFamily="18" charset="0"/>
                <a:cs typeface="Times New Roman" pitchFamily="18" charset="0"/>
              </a:rPr>
              <a:t> </a:t>
            </a:r>
            <a:endParaRPr lang="en-US" sz="2700">
              <a:latin typeface="Times New Roman" pitchFamily="18" charset="0"/>
              <a:cs typeface="Times New Roman" pitchFamily="18"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ox(in)">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 y="0"/>
            <a:ext cx="9144000" cy="6858000"/>
          </a:xfrm>
          <a:prstGeom prst="rect">
            <a:avLst/>
          </a:prstGeom>
        </p:spPr>
      </p:pic>
      <p:pic>
        <p:nvPicPr>
          <p:cNvPr id="12" name="图片 3075" descr="5"/>
          <p:cNvPicPr>
            <a:picLocks noChangeAspect="1"/>
          </p:cNvPicPr>
          <p:nvPr/>
        </p:nvPicPr>
        <p:blipFill>
          <a:blip r:embed="rId4" cstate="print"/>
          <a:stretch>
            <a:fillRect/>
          </a:stretch>
        </p:blipFill>
        <p:spPr>
          <a:xfrm>
            <a:off x="107504" y="476672"/>
            <a:ext cx="8666952" cy="4921097"/>
          </a:xfrm>
          <a:prstGeom prst="rect">
            <a:avLst/>
          </a:prstGeom>
          <a:noFill/>
          <a:ln w="9525">
            <a:noFill/>
          </a:ln>
        </p:spPr>
      </p:pic>
      <p:sp>
        <p:nvSpPr>
          <p:cNvPr id="3" name="Rectangle 2"/>
          <p:cNvSpPr/>
          <p:nvPr/>
        </p:nvSpPr>
        <p:spPr>
          <a:xfrm>
            <a:off x="899187" y="795656"/>
            <a:ext cx="8001661" cy="1477328"/>
          </a:xfrm>
          <a:prstGeom prst="rect">
            <a:avLst/>
          </a:prstGeom>
        </p:spPr>
        <p:txBody>
          <a:bodyPr wrap="square">
            <a:spAutoFit/>
          </a:bodyPr>
          <a:lstStyle/>
          <a:p>
            <a:pPr algn="ctr" defTabSz="914034">
              <a:lnSpc>
                <a:spcPct val="150000"/>
              </a:lnSpc>
            </a:pPr>
            <a:endParaRPr lang="en-US" sz="3000" b="1" dirty="0">
              <a:solidFill>
                <a:srgbClr val="000000"/>
              </a:solidFill>
              <a:latin typeface="Times New Roman" pitchFamily="18" charset="0"/>
              <a:cs typeface="Times New Roman" pitchFamily="18" charset="0"/>
            </a:endParaRPr>
          </a:p>
          <a:p>
            <a:pPr marL="514350" indent="-514350" algn="just" defTabSz="914034">
              <a:lnSpc>
                <a:spcPct val="150000"/>
              </a:lnSpc>
            </a:pPr>
            <a:r>
              <a:rPr lang="en-US" sz="3000" b="1" smtClean="0">
                <a:solidFill>
                  <a:srgbClr val="002060"/>
                </a:solidFill>
                <a:latin typeface="Times New Roman" pitchFamily="18" charset="0"/>
                <a:cs typeface="Times New Roman" pitchFamily="18" charset="0"/>
              </a:rPr>
              <a:t>-</a:t>
            </a:r>
            <a:endParaRPr lang="en-US" sz="3000" b="1" dirty="0">
              <a:solidFill>
                <a:srgbClr val="002060"/>
              </a:solidFill>
              <a:latin typeface="Times New Roman" pitchFamily="18" charset="0"/>
              <a:cs typeface="Times New Roman" pitchFamily="18" charset="0"/>
            </a:endParaRPr>
          </a:p>
        </p:txBody>
      </p:sp>
      <p:sp>
        <p:nvSpPr>
          <p:cNvPr id="5" name="TextBox 4"/>
          <p:cNvSpPr txBox="1"/>
          <p:nvPr/>
        </p:nvSpPr>
        <p:spPr>
          <a:xfrm>
            <a:off x="1763688" y="1052736"/>
            <a:ext cx="5904656" cy="523220"/>
          </a:xfrm>
          <a:prstGeom prst="rect">
            <a:avLst/>
          </a:prstGeom>
          <a:noFill/>
        </p:spPr>
        <p:txBody>
          <a:bodyPr wrap="square" rtlCol="0">
            <a:spAutoFit/>
          </a:bodyPr>
          <a:lstStyle/>
          <a:p>
            <a:pPr algn="ctr"/>
            <a:r>
              <a:rPr lang="en-US" sz="2800" b="1" smtClean="0">
                <a:solidFill>
                  <a:srgbClr val="FF0000"/>
                </a:solidFill>
                <a:latin typeface="Times New Roman" pitchFamily="18" charset="0"/>
                <a:cs typeface="Times New Roman" pitchFamily="18" charset="0"/>
              </a:rPr>
              <a:t>3. CÁCH KỂ CHUYỆN</a:t>
            </a:r>
            <a:endParaRPr lang="en-US" sz="2800" b="1">
              <a:solidFill>
                <a:srgbClr val="FF0000"/>
              </a:solidFill>
              <a:latin typeface="Times New Roman" pitchFamily="18" charset="0"/>
              <a:cs typeface="Times New Roman" pitchFamily="18" charset="0"/>
            </a:endParaRPr>
          </a:p>
        </p:txBody>
      </p:sp>
      <p:sp>
        <p:nvSpPr>
          <p:cNvPr id="6" name="TextBox 5"/>
          <p:cNvSpPr txBox="1"/>
          <p:nvPr/>
        </p:nvSpPr>
        <p:spPr>
          <a:xfrm>
            <a:off x="1043608" y="1700808"/>
            <a:ext cx="7488832" cy="2554545"/>
          </a:xfrm>
          <a:prstGeom prst="rect">
            <a:avLst/>
          </a:prstGeom>
          <a:noFill/>
        </p:spPr>
        <p:txBody>
          <a:bodyPr wrap="square" rtlCol="0">
            <a:spAutoFit/>
          </a:bodyPr>
          <a:lstStyle/>
          <a:p>
            <a:pPr>
              <a:buFontTx/>
              <a:buChar char="-"/>
            </a:pPr>
            <a:r>
              <a:rPr lang="en-US" sz="3200" smtClean="0">
                <a:latin typeface="Times New Roman" pitchFamily="18" charset="0"/>
                <a:cs typeface="Times New Roman" pitchFamily="18" charset="0"/>
              </a:rPr>
              <a:t> Giới thiệu được tên câu chuyện là gì? Em đã đọc ở cuốn sách nào hoặc nghe ai kể?</a:t>
            </a:r>
          </a:p>
          <a:p>
            <a:pPr>
              <a:buFontTx/>
              <a:buChar char="-"/>
            </a:pPr>
            <a:r>
              <a:rPr lang="en-US" sz="3200" smtClean="0">
                <a:latin typeface="Times New Roman" pitchFamily="18" charset="0"/>
                <a:cs typeface="Times New Roman" pitchFamily="18" charset="0"/>
              </a:rPr>
              <a:t> Kể đúng trình tự, có mở đầu, diễn biến, kết thúc câu chuyện.</a:t>
            </a:r>
          </a:p>
          <a:p>
            <a:pPr>
              <a:buFontTx/>
              <a:buChar char="-"/>
            </a:pPr>
            <a:r>
              <a:rPr lang="en-US" sz="3200" smtClean="0">
                <a:latin typeface="Times New Roman" pitchFamily="18" charset="0"/>
                <a:cs typeface="Times New Roman" pitchFamily="18" charset="0"/>
              </a:rPr>
              <a:t> Nêu được ý nghĩa của câu chuyện.</a:t>
            </a:r>
            <a:endParaRPr lang="en-US" sz="320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0"/>
            <a:ext cx="9144000" cy="6901569"/>
          </a:xfrm>
          <a:prstGeom prst="rect">
            <a:avLst/>
          </a:prstGeom>
        </p:spPr>
      </p:pic>
      <p:pic>
        <p:nvPicPr>
          <p:cNvPr id="40964" name="图片 40963" descr="1-17"/>
          <p:cNvPicPr>
            <a:picLocks noChangeAspect="1"/>
          </p:cNvPicPr>
          <p:nvPr/>
        </p:nvPicPr>
        <p:blipFill>
          <a:blip r:embed="rId4" cstate="print"/>
          <a:stretch>
            <a:fillRect/>
          </a:stretch>
        </p:blipFill>
        <p:spPr>
          <a:xfrm>
            <a:off x="-58832" y="5575260"/>
            <a:ext cx="9202832" cy="1326309"/>
          </a:xfrm>
          <a:prstGeom prst="rect">
            <a:avLst/>
          </a:prstGeom>
          <a:noFill/>
          <a:ln w="9525">
            <a:noFill/>
          </a:ln>
        </p:spPr>
      </p:pic>
      <p:sp>
        <p:nvSpPr>
          <p:cNvPr id="8" name="Rectangle 7"/>
          <p:cNvSpPr/>
          <p:nvPr/>
        </p:nvSpPr>
        <p:spPr>
          <a:xfrm>
            <a:off x="2339752" y="980728"/>
            <a:ext cx="4896544" cy="646331"/>
          </a:xfrm>
          <a:prstGeom prst="rect">
            <a:avLst/>
          </a:prstGeom>
        </p:spPr>
        <p:txBody>
          <a:bodyPr wrap="square">
            <a:spAutoFit/>
          </a:bodyPr>
          <a:lstStyle/>
          <a:p>
            <a:pPr algn="just">
              <a:spcBef>
                <a:spcPct val="50000"/>
              </a:spcBef>
            </a:pPr>
            <a:r>
              <a:rPr lang="en-US" altLang="en-US" sz="3600" b="1" smtClean="0">
                <a:solidFill>
                  <a:srgbClr val="FF0000"/>
                </a:solidFill>
                <a:latin typeface="Times New Roman" panose="02020603050405020304" pitchFamily="18" charset="0"/>
                <a:cs typeface="Times New Roman" panose="02020603050405020304" pitchFamily="18" charset="0"/>
              </a:rPr>
              <a:t>TIÊU CHÍ ĐÁNH GIÁ</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431032" y="1988840"/>
            <a:ext cx="8712968" cy="3046988"/>
          </a:xfrm>
          <a:prstGeom prst="rect">
            <a:avLst/>
          </a:prstGeom>
          <a:noFill/>
        </p:spPr>
        <p:txBody>
          <a:bodyPr wrap="square" rtlCol="0">
            <a:spAutoFit/>
          </a:bodyPr>
          <a:lstStyle/>
          <a:p>
            <a:r>
              <a:rPr lang="en-US" sz="3200" smtClean="0">
                <a:latin typeface="Times New Roman" pitchFamily="18" charset="0"/>
                <a:cs typeface="Times New Roman" pitchFamily="18" charset="0"/>
              </a:rPr>
              <a:t>+ Câu chuyện có đúng chủ đề?</a:t>
            </a:r>
          </a:p>
          <a:p>
            <a:r>
              <a:rPr lang="en-US" sz="3200" smtClean="0">
                <a:latin typeface="Times New Roman" pitchFamily="18" charset="0"/>
                <a:cs typeface="Times New Roman" pitchFamily="18" charset="0"/>
              </a:rPr>
              <a:t>+ Câu chuyện trong SGK hay ngoài SGK?</a:t>
            </a:r>
          </a:p>
          <a:p>
            <a:r>
              <a:rPr lang="en-US" sz="3200" smtClean="0">
                <a:latin typeface="Times New Roman" pitchFamily="18" charset="0"/>
                <a:cs typeface="Times New Roman" pitchFamily="18" charset="0"/>
              </a:rPr>
              <a:t>+ Có kể đúng trình tự câu chuyện không?</a:t>
            </a:r>
          </a:p>
          <a:p>
            <a:r>
              <a:rPr lang="en-US" sz="3200" smtClean="0">
                <a:latin typeface="Times New Roman" pitchFamily="18" charset="0"/>
                <a:cs typeface="Times New Roman" pitchFamily="18" charset="0"/>
              </a:rPr>
              <a:t>+ Cách kể có hay, hấp dẫn, phân biệt được lời nhân vật, biết kết hợp cử chỉ, điệu bộ, nét mặt không?</a:t>
            </a:r>
          </a:p>
          <a:p>
            <a:r>
              <a:rPr lang="en-US" sz="3200" smtClean="0">
                <a:latin typeface="Times New Roman" pitchFamily="18" charset="0"/>
                <a:cs typeface="Times New Roman" pitchFamily="18" charset="0"/>
              </a:rPr>
              <a:t>+ Khả năng hiểu chuyện </a:t>
            </a:r>
            <a:r>
              <a:rPr lang="en-US" sz="3200" smtClean="0">
                <a:latin typeface="Times New Roman" pitchFamily="18" charset="0"/>
                <a:cs typeface="Times New Roman" pitchFamily="18" charset="0"/>
              </a:rPr>
              <a:t>như </a:t>
            </a:r>
            <a:r>
              <a:rPr lang="en-US" sz="3200" smtClean="0">
                <a:latin typeface="Times New Roman" pitchFamily="18" charset="0"/>
                <a:cs typeface="Times New Roman" pitchFamily="18" charset="0"/>
              </a:rPr>
              <a:t>thế nào?</a:t>
            </a:r>
            <a:endParaRPr lang="en-US" sz="3200">
              <a:latin typeface="Times New Roman" pitchFamily="18" charset="0"/>
              <a:cs typeface="Times New Roman" pitchFamily="18" charset="0"/>
            </a:endParaRPr>
          </a:p>
        </p:txBody>
      </p:sp>
    </p:spTree>
    <p:extLst>
      <p:ext uri="{BB962C8B-B14F-4D97-AF65-F5344CB8AC3E}">
        <p14:creationId xmlns="" xmlns:p14="http://schemas.microsoft.com/office/powerpoint/2010/main" val="3846604575"/>
      </p:ext>
    </p:extLst>
  </p:cSld>
  <p:clrMapOvr>
    <a:masterClrMapping/>
  </p:clrMapOvr>
  <mc:AlternateContent xmlns:mc="http://schemas.openxmlformats.org/markup-compatibility/2006">
    <mc:Choice xmlns="" xmlns:p14="http://schemas.microsoft.com/office/powerpoint/2010/main" Requires="p14">
      <p:transition p14:dur="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0"/>
            <a:ext cx="9350454" cy="6858000"/>
          </a:xfrm>
          <a:prstGeom prst="rect">
            <a:avLst/>
          </a:prstGeom>
        </p:spPr>
      </p:pic>
      <p:sp>
        <p:nvSpPr>
          <p:cNvPr id="6" name="Rectangle 5">
            <a:extLst>
              <a:ext uri="{FF2B5EF4-FFF2-40B4-BE49-F238E27FC236}">
                <a16:creationId xmlns="" xmlns:a16="http://schemas.microsoft.com/office/drawing/2014/main" id="{7DF7E1D0-8E5C-447E-A395-872D7BC34BD8}"/>
              </a:ext>
            </a:extLst>
          </p:cNvPr>
          <p:cNvSpPr/>
          <p:nvPr/>
        </p:nvSpPr>
        <p:spPr>
          <a:xfrm>
            <a:off x="251520" y="2132856"/>
            <a:ext cx="8748463" cy="3416320"/>
          </a:xfrm>
          <a:prstGeom prst="rect">
            <a:avLst/>
          </a:prstGeom>
        </p:spPr>
        <p:txBody>
          <a:bodyPr wrap="square">
            <a:spAutoFit/>
          </a:bodyPr>
          <a:lstStyle/>
          <a:p>
            <a:pPr algn="just">
              <a:lnSpc>
                <a:spcPct val="150000"/>
              </a:lnSpc>
              <a:buFont typeface="Wingdings"/>
              <a:buChar char="!"/>
            </a:pPr>
            <a:r>
              <a:rPr lang="en-US" sz="2400" b="1" smtClean="0">
                <a:solidFill>
                  <a:srgbClr val="FF0000"/>
                </a:solidFill>
                <a:latin typeface="Times New Roman" panose="02020603050405020304" pitchFamily="18" charset="0"/>
                <a:cs typeface="Times New Roman" panose="02020603050405020304" pitchFamily="18" charset="0"/>
              </a:rPr>
              <a:t>Chuẩn </a:t>
            </a:r>
            <a:r>
              <a:rPr lang="en-US" sz="2400" b="1" dirty="0" err="1">
                <a:solidFill>
                  <a:srgbClr val="FF0000"/>
                </a:solidFill>
                <a:latin typeface="Times New Roman" panose="02020603050405020304" pitchFamily="18" charset="0"/>
                <a:cs typeface="Times New Roman" panose="02020603050405020304" pitchFamily="18" charset="0"/>
              </a:rPr>
              <a:t>bị</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smtClean="0">
                <a:solidFill>
                  <a:srgbClr val="FF0000"/>
                </a:solidFill>
                <a:latin typeface="Times New Roman" panose="02020603050405020304" pitchFamily="18" charset="0"/>
                <a:cs typeface="Times New Roman" panose="02020603050405020304" pitchFamily="18" charset="0"/>
              </a:rPr>
              <a:t>câu</a:t>
            </a:r>
            <a:r>
              <a:rPr lang="en-US" sz="2400" b="1" dirty="0" smtClean="0">
                <a:solidFill>
                  <a:srgbClr val="FF0000"/>
                </a:solidFill>
                <a:latin typeface="Times New Roman" panose="02020603050405020304" pitchFamily="18" charset="0"/>
                <a:cs typeface="Times New Roman" panose="02020603050405020304" pitchFamily="18" charset="0"/>
              </a:rPr>
              <a:t> </a:t>
            </a:r>
            <a:r>
              <a:rPr lang="en-US" sz="2400" b="1" err="1" smtClean="0">
                <a:solidFill>
                  <a:srgbClr val="FF0000"/>
                </a:solidFill>
                <a:latin typeface="Times New Roman" panose="02020603050405020304" pitchFamily="18" charset="0"/>
                <a:cs typeface="Times New Roman" panose="02020603050405020304" pitchFamily="18" charset="0"/>
              </a:rPr>
              <a:t>chuyện</a:t>
            </a:r>
            <a:r>
              <a:rPr lang="en-US" sz="2400" b="1" smtClean="0">
                <a:solidFill>
                  <a:srgbClr val="FF0000"/>
                </a:solidFill>
                <a:latin typeface="Times New Roman" panose="02020603050405020304" pitchFamily="18" charset="0"/>
                <a:cs typeface="Times New Roman" panose="02020603050405020304" pitchFamily="18" charset="0"/>
              </a:rPr>
              <a:t> được chứng kiến hoặc tham gia.</a:t>
            </a:r>
            <a:endParaRPr lang="en-US" sz="2400" b="1"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US" sz="2400" b="1" smtClean="0">
                <a:latin typeface="Times New Roman" panose="02020603050405020304" pitchFamily="18" charset="0"/>
                <a:cs typeface="Times New Roman" panose="02020603050405020304" pitchFamily="18" charset="0"/>
              </a:rPr>
              <a:t>Chọn một trong hai đề bài sau:</a:t>
            </a:r>
          </a:p>
          <a:p>
            <a:pPr marL="457200" indent="-457200" algn="just">
              <a:lnSpc>
                <a:spcPct val="150000"/>
              </a:lnSpc>
              <a:buAutoNum type="arabicPeriod"/>
            </a:pPr>
            <a:r>
              <a:rPr lang="en-US" sz="2400" b="1" smtClean="0">
                <a:latin typeface="Times New Roman" panose="02020603050405020304" pitchFamily="18" charset="0"/>
                <a:cs typeface="Times New Roman" panose="02020603050405020304" pitchFamily="18" charset="0"/>
              </a:rPr>
              <a:t>Kể một câu chuyện mà em biết về việc gia đình, nhà trường hoặc xã hội chăm sóc, bảo vệ thiếu nhi.</a:t>
            </a:r>
          </a:p>
          <a:p>
            <a:pPr marL="457200" indent="-457200" algn="just">
              <a:lnSpc>
                <a:spcPct val="150000"/>
              </a:lnSpc>
              <a:buAutoNum type="arabicPeriod"/>
            </a:pPr>
            <a:r>
              <a:rPr lang="en-US" sz="2400" b="1" smtClean="0">
                <a:latin typeface="Times New Roman" panose="02020603050405020304" pitchFamily="18" charset="0"/>
                <a:cs typeface="Times New Roman" panose="02020603050405020304" pitchFamily="18" charset="0"/>
              </a:rPr>
              <a:t>Kể về một lần em cùng các bạn trong lớp hoặc trong chi đội tham gia công tác xã hội.</a:t>
            </a:r>
          </a:p>
        </p:txBody>
      </p:sp>
      <p:sp>
        <p:nvSpPr>
          <p:cNvPr id="2" name="Rectangle 1"/>
          <p:cNvSpPr/>
          <p:nvPr/>
        </p:nvSpPr>
        <p:spPr>
          <a:xfrm>
            <a:off x="3327628" y="536224"/>
            <a:ext cx="2478158" cy="665874"/>
          </a:xfrm>
          <a:prstGeom prst="rect">
            <a:avLst/>
          </a:prstGeom>
          <a:noFill/>
        </p:spPr>
        <p:txBody>
          <a:bodyPr wrap="square" lIns="49834" tIns="24917" rIns="49834" bIns="24917">
            <a:spAutoFit/>
          </a:bodyPr>
          <a:lstStyle/>
          <a:p>
            <a:pPr algn="ctr"/>
            <a:r>
              <a:rPr lang="en-US" sz="4000" b="1"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DẶN DÒ</a:t>
            </a:r>
          </a:p>
        </p:txBody>
      </p:sp>
    </p:spTree>
    <p:extLst>
      <p:ext uri="{BB962C8B-B14F-4D97-AF65-F5344CB8AC3E}">
        <p14:creationId xmlns="" xmlns:p14="http://schemas.microsoft.com/office/powerpoint/2010/main" val="3359303811"/>
      </p:ext>
    </p:extLst>
  </p:cSld>
  <p:clrMapOvr>
    <a:masterClrMapping/>
  </p:clrMapOvr>
  <mc:AlternateContent xmlns:mc="http://schemas.openxmlformats.org/markup-compatibility/2006">
    <mc:Choice xmlns="" xmlns:p14="http://schemas.microsoft.com/office/powerpoint/2010/main" Requires="p14">
      <p:transition p14:dur="0" advClick="0" advTm="3000"/>
    </mc:Choice>
    <mc:Fallback>
      <p:transition advClick="0" advTm="3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597</Words>
  <Application>Microsoft Office PowerPoint</Application>
  <PresentationFormat>On-screen Show (4:3)</PresentationFormat>
  <Paragraphs>47</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Chủ đề của Office</vt:lpstr>
      <vt:lpstr>Slide 1</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Bản chiếu 1</dc:title>
  <dc:creator>AnhNho</dc:creator>
  <cp:lastModifiedBy>Nguyen</cp:lastModifiedBy>
  <cp:revision>30</cp:revision>
  <dcterms:created xsi:type="dcterms:W3CDTF">2017-01-05T15:51:58Z</dcterms:created>
  <dcterms:modified xsi:type="dcterms:W3CDTF">2021-06-02T09:38:48Z</dcterms:modified>
</cp:coreProperties>
</file>