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5"/>
  </p:notesMasterIdLst>
  <p:sldIdLst>
    <p:sldId id="314" r:id="rId2"/>
    <p:sldId id="318" r:id="rId3"/>
    <p:sldId id="287" r:id="rId4"/>
    <p:sldId id="275" r:id="rId5"/>
    <p:sldId id="276" r:id="rId6"/>
    <p:sldId id="294" r:id="rId7"/>
    <p:sldId id="312" r:id="rId8"/>
    <p:sldId id="298" r:id="rId9"/>
    <p:sldId id="315" r:id="rId10"/>
    <p:sldId id="301" r:id="rId11"/>
    <p:sldId id="302" r:id="rId12"/>
    <p:sldId id="311" r:id="rId13"/>
    <p:sldId id="317" r:id="rId14"/>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20082"/>
    <a:srgbClr val="006600"/>
    <a:srgbClr val="33CC33"/>
    <a:srgbClr val="990099"/>
    <a:srgbClr val="CC0000"/>
    <a:srgbClr val="FFFF99"/>
    <a:srgbClr val="0000FF"/>
    <a:srgbClr val="00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4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013857E-934F-4989-9814-28DA9BE4D1C9}" type="slidenum">
              <a:rPr lang="en-US"/>
              <a:pPr>
                <a:defRPr/>
              </a:pPr>
              <a:t>‹#›</a:t>
            </a:fld>
            <a:endParaRPr lang="en-US"/>
          </a:p>
        </p:txBody>
      </p:sp>
    </p:spTree>
    <p:extLst>
      <p:ext uri="{BB962C8B-B14F-4D97-AF65-F5344CB8AC3E}">
        <p14:creationId xmlns="" xmlns:p14="http://schemas.microsoft.com/office/powerpoint/2010/main" val="808593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13857E-934F-4989-9814-28DA9BE4D1C9}" type="slidenum">
              <a:rPr lang="en-US" smtClean="0"/>
              <a:pPr>
                <a:defRPr/>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1D8E07-B37A-4CEE-9A70-F431A504D3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534C8F-72AF-4604-ACDB-612C43F9CB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BDC45E-BDDF-4B2F-86B0-E79703BE17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004987-F206-4EF1-9331-02900ADA4E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74C610-06A8-4C4D-A7F7-2BAA4BDE53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C93A78-B7B4-4A7D-9E4D-AF8953A6C0E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039934-6CBF-4DFC-B65B-35DA789AFC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B253A4-9DCB-481F-BF0D-6FBF7CF634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06003E-3B6B-4E95-A7CF-99C269E0C9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D1D8B1-6E73-4FF1-87E2-D2FD97235B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FAE57E-2617-4B4C-AC4B-57FCFABC8D3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25FA75-9BC5-46CC-ABF4-6719F9A5F9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25B6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3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839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298C441-29E5-446C-8ECD-BDF197C01D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Pictures\Nen\Nen 2.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pic>
        <p:nvPicPr>
          <p:cNvPr id="1028" name="Picture 4" descr="https://s.vietnamdoc.net/data/image/2019/09/28/hinh-nen-thiet-ke-bai-giang-10.jpg"/>
          <p:cNvPicPr>
            <a:picLocks noChangeAspect="1" noChangeArrowheads="1"/>
          </p:cNvPicPr>
          <p:nvPr/>
        </p:nvPicPr>
        <p:blipFill>
          <a:blip r:embed="rId3" cstate="print"/>
          <a:srcRect/>
          <a:stretch>
            <a:fillRect/>
          </a:stretch>
        </p:blipFill>
        <p:spPr bwMode="auto">
          <a:xfrm>
            <a:off x="381000" y="304800"/>
            <a:ext cx="8458200" cy="6553200"/>
          </a:xfrm>
          <a:prstGeom prst="rect">
            <a:avLst/>
          </a:prstGeom>
          <a:noFill/>
        </p:spPr>
      </p:pic>
      <p:sp>
        <p:nvSpPr>
          <p:cNvPr id="6" name="TextBox 5"/>
          <p:cNvSpPr txBox="1"/>
          <p:nvPr/>
        </p:nvSpPr>
        <p:spPr>
          <a:xfrm>
            <a:off x="1143000" y="990600"/>
            <a:ext cx="6858000" cy="646331"/>
          </a:xfrm>
          <a:prstGeom prst="rect">
            <a:avLst/>
          </a:prstGeom>
          <a:noFill/>
        </p:spPr>
        <p:txBody>
          <a:bodyPr wrap="square" rtlCol="0">
            <a:spAutoFit/>
          </a:bodyPr>
          <a:lstStyle/>
          <a:p>
            <a:pPr algn="ctr"/>
            <a:r>
              <a:rPr lang="en-US" sz="3600" b="1" smtClean="0"/>
              <a:t>LUYỆN TỪ VÀ CÂU TUẦN 21</a:t>
            </a:r>
            <a:endParaRPr lang="en-US" sz="3600" b="1"/>
          </a:p>
        </p:txBody>
      </p:sp>
      <p:sp>
        <p:nvSpPr>
          <p:cNvPr id="7" name="TextBox 6"/>
          <p:cNvSpPr txBox="1"/>
          <p:nvPr/>
        </p:nvSpPr>
        <p:spPr>
          <a:xfrm>
            <a:off x="1066800" y="1828800"/>
            <a:ext cx="7391400" cy="2057400"/>
          </a:xfrm>
          <a:prstGeom prst="rect">
            <a:avLst/>
          </a:prstGeom>
          <a:noFill/>
        </p:spPr>
        <p:txBody>
          <a:bodyPr wrap="square" rtlCol="0">
            <a:prstTxWarp prst="textWave2">
              <a:avLst/>
            </a:prstTxWarp>
            <a:spAutoFit/>
          </a:bodyPr>
          <a:lstStyle/>
          <a:p>
            <a:r>
              <a:rPr lang="en-US" b="1" smtClean="0">
                <a:ln w="12700">
                  <a:solidFill>
                    <a:srgbClr val="FF0000"/>
                  </a:solidFill>
                  <a:prstDash val="solid"/>
                </a:ln>
                <a:solidFill>
                  <a:srgbClr val="FF0000"/>
                </a:solidFill>
                <a:effectLst>
                  <a:outerShdw blurRad="41275" dist="20320" dir="1800000" algn="tl" rotWithShape="0">
                    <a:srgbClr val="000000">
                      <a:alpha val="40000"/>
                    </a:srgbClr>
                  </a:outerShdw>
                </a:effectLst>
              </a:rPr>
              <a:t>Tiết 42: NỐI CÁC VẾ CÂU GHÉP BẰNG QUAN HỆ TỪ</a:t>
            </a:r>
            <a:endParaRPr lang="en-US" b="1">
              <a:ln w="12700">
                <a:solidFill>
                  <a:srgbClr val="FF0000"/>
                </a:solidFill>
                <a:prstDash val="solid"/>
              </a:ln>
              <a:solidFill>
                <a:srgbClr val="FF0000"/>
              </a:solidFill>
              <a:effectLst>
                <a:outerShdw blurRad="41275" dist="20320" dir="1800000" algn="tl" rotWithShape="0">
                  <a:srgbClr val="000000">
                    <a:alpha val="40000"/>
                  </a:srgbClr>
                </a:outerShdw>
              </a:effectLst>
            </a:endParaRPr>
          </a:p>
        </p:txBody>
      </p:sp>
      <p:sp>
        <p:nvSpPr>
          <p:cNvPr id="8" name="TextBox 7"/>
          <p:cNvSpPr txBox="1"/>
          <p:nvPr/>
        </p:nvSpPr>
        <p:spPr>
          <a:xfrm>
            <a:off x="2895600" y="4038600"/>
            <a:ext cx="4191000" cy="523220"/>
          </a:xfrm>
          <a:prstGeom prst="rect">
            <a:avLst/>
          </a:prstGeom>
          <a:solidFill>
            <a:srgbClr val="FFFF99"/>
          </a:solidFill>
        </p:spPr>
        <p:txBody>
          <a:bodyPr wrap="square" rtlCol="0">
            <a:spAutoFit/>
          </a:bodyPr>
          <a:lstStyle/>
          <a:p>
            <a:r>
              <a:rPr lang="en-US" sz="2800" smtClean="0">
                <a:solidFill>
                  <a:srgbClr val="0000FF"/>
                </a:solidFill>
              </a:rPr>
              <a:t>Sách giáo khoa trang 32</a:t>
            </a:r>
            <a:endParaRPr lang="en-US" sz="28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Text Box 5"/>
          <p:cNvSpPr txBox="1">
            <a:spLocks noChangeArrowheads="1"/>
          </p:cNvSpPr>
          <p:nvPr/>
        </p:nvSpPr>
        <p:spPr bwMode="auto">
          <a:xfrm>
            <a:off x="228600" y="762000"/>
            <a:ext cx="8610600" cy="1043684"/>
          </a:xfrm>
          <a:prstGeom prst="rect">
            <a:avLst/>
          </a:prstGeom>
          <a:noFill/>
          <a:ln w="9525">
            <a:noFill/>
            <a:miter lim="800000"/>
            <a:headEnd/>
            <a:tailEnd/>
          </a:ln>
          <a:effectLst/>
        </p:spPr>
        <p:txBody>
          <a:bodyPr wrap="square">
            <a:spAutoFit/>
          </a:bodyPr>
          <a:lstStyle/>
          <a:p>
            <a:pPr algn="just">
              <a:lnSpc>
                <a:spcPct val="120000"/>
              </a:lnSpc>
              <a:spcBef>
                <a:spcPct val="50000"/>
              </a:spcBef>
              <a:defRPr/>
            </a:pPr>
            <a:r>
              <a:rPr lang="en-US" sz="2700" b="1" u="sng">
                <a:solidFill>
                  <a:srgbClr val="996600"/>
                </a:solidFill>
                <a:effectLst>
                  <a:outerShdw blurRad="38100" dist="38100" dir="2700000" algn="tl">
                    <a:srgbClr val="000000"/>
                  </a:outerShdw>
                </a:effectLst>
                <a:latin typeface="Arial"/>
              </a:rPr>
              <a:t>Bài 4:</a:t>
            </a:r>
            <a:r>
              <a:rPr lang="en-US" sz="2700" b="1">
                <a:solidFill>
                  <a:srgbClr val="996600"/>
                </a:solidFill>
                <a:effectLst>
                  <a:outerShdw blurRad="38100" dist="38100" dir="2700000" algn="tl">
                    <a:srgbClr val="000000"/>
                  </a:outerShdw>
                </a:effectLst>
                <a:latin typeface="Arial"/>
              </a:rPr>
              <a:t> Thêm vào chỗ trống một vế câu thích hợp để tạo thành câu ghép chỉ nguyên nhân – kết quả:</a:t>
            </a:r>
          </a:p>
        </p:txBody>
      </p:sp>
      <p:sp>
        <p:nvSpPr>
          <p:cNvPr id="98310" name="Text Box 6"/>
          <p:cNvSpPr txBox="1">
            <a:spLocks noChangeArrowheads="1"/>
          </p:cNvSpPr>
          <p:nvPr/>
        </p:nvSpPr>
        <p:spPr bwMode="auto">
          <a:xfrm>
            <a:off x="228600" y="2057400"/>
            <a:ext cx="8686800" cy="461665"/>
          </a:xfrm>
          <a:prstGeom prst="rect">
            <a:avLst/>
          </a:prstGeom>
          <a:noFill/>
          <a:ln w="9525">
            <a:noFill/>
            <a:miter lim="800000"/>
            <a:headEnd/>
            <a:tailEnd/>
          </a:ln>
          <a:effectLst/>
        </p:spPr>
        <p:txBody>
          <a:bodyPr wrap="square">
            <a:spAutoFit/>
          </a:bodyPr>
          <a:lstStyle/>
          <a:p>
            <a:pPr marL="114300" lvl="1" algn="just">
              <a:defRPr/>
            </a:pPr>
            <a:r>
              <a:rPr lang="en-US" sz="2400" b="1">
                <a:solidFill>
                  <a:srgbClr val="CC0066"/>
                </a:solidFill>
                <a:effectLst>
                  <a:outerShdw blurRad="38100" dist="38100" dir="2700000" algn="tl">
                    <a:srgbClr val="000000"/>
                  </a:outerShdw>
                </a:effectLst>
                <a:latin typeface="Arial"/>
              </a:rPr>
              <a:t>a) Vì bạn Dũng không thuộc bài </a:t>
            </a:r>
            <a:r>
              <a:rPr lang="en-US" sz="2400" b="1" smtClean="0">
                <a:solidFill>
                  <a:srgbClr val="CC0066"/>
                </a:solidFill>
                <a:effectLst>
                  <a:outerShdw blurRad="38100" dist="38100" dir="2700000" algn="tl">
                    <a:srgbClr val="000000"/>
                  </a:outerShdw>
                </a:effectLst>
                <a:latin typeface="Arial"/>
              </a:rPr>
              <a:t>……………………</a:t>
            </a:r>
            <a:endParaRPr lang="en-US" sz="2400" b="1">
              <a:solidFill>
                <a:srgbClr val="0000FF"/>
              </a:solidFill>
              <a:effectLst>
                <a:outerShdw blurRad="38100" dist="38100" dir="2700000" algn="tl">
                  <a:srgbClr val="000000"/>
                </a:outerShdw>
              </a:effectLst>
              <a:latin typeface="Arial"/>
            </a:endParaRPr>
          </a:p>
        </p:txBody>
      </p:sp>
      <p:sp>
        <p:nvSpPr>
          <p:cNvPr id="98311" name="Text Box 7"/>
          <p:cNvSpPr txBox="1">
            <a:spLocks noChangeArrowheads="1"/>
          </p:cNvSpPr>
          <p:nvPr/>
        </p:nvSpPr>
        <p:spPr bwMode="auto">
          <a:xfrm>
            <a:off x="152400" y="2819400"/>
            <a:ext cx="8763000" cy="461665"/>
          </a:xfrm>
          <a:prstGeom prst="rect">
            <a:avLst/>
          </a:prstGeom>
          <a:noFill/>
          <a:ln w="9525">
            <a:noFill/>
            <a:miter lim="800000"/>
            <a:headEnd/>
            <a:tailEnd/>
          </a:ln>
          <a:effectLst/>
        </p:spPr>
        <p:txBody>
          <a:bodyPr wrap="square">
            <a:spAutoFit/>
          </a:bodyPr>
          <a:lstStyle/>
          <a:p>
            <a:pPr marL="114300" lvl="1" algn="just">
              <a:defRPr/>
            </a:pPr>
            <a:r>
              <a:rPr lang="en-US" sz="2400" b="1">
                <a:solidFill>
                  <a:srgbClr val="CC0066"/>
                </a:solidFill>
                <a:effectLst>
                  <a:outerShdw blurRad="38100" dist="38100" dir="2700000" algn="tl">
                    <a:srgbClr val="000000"/>
                  </a:outerShdw>
                </a:effectLst>
                <a:latin typeface="Arial"/>
              </a:rPr>
              <a:t>b) Do nó chủ quan </a:t>
            </a:r>
            <a:r>
              <a:rPr lang="en-US" sz="2400" b="1" smtClean="0">
                <a:solidFill>
                  <a:srgbClr val="CC0066"/>
                </a:solidFill>
                <a:effectLst>
                  <a:outerShdw blurRad="38100" dist="38100" dir="2700000" algn="tl">
                    <a:srgbClr val="000000"/>
                  </a:outerShdw>
                </a:effectLst>
                <a:latin typeface="Arial"/>
              </a:rPr>
              <a:t>………………</a:t>
            </a:r>
            <a:endParaRPr lang="en-US" sz="2400" b="1">
              <a:solidFill>
                <a:srgbClr val="0000FF"/>
              </a:solidFill>
              <a:effectLst>
                <a:outerShdw blurRad="38100" dist="38100" dir="2700000" algn="tl">
                  <a:srgbClr val="000000"/>
                </a:outerShdw>
              </a:effectLst>
              <a:latin typeface="Arial"/>
            </a:endParaRPr>
          </a:p>
        </p:txBody>
      </p:sp>
      <p:sp>
        <p:nvSpPr>
          <p:cNvPr id="98313" name="Text Box 9"/>
          <p:cNvSpPr txBox="1">
            <a:spLocks noChangeArrowheads="1"/>
          </p:cNvSpPr>
          <p:nvPr/>
        </p:nvSpPr>
        <p:spPr bwMode="auto">
          <a:xfrm>
            <a:off x="152400" y="3581400"/>
            <a:ext cx="8763000" cy="830997"/>
          </a:xfrm>
          <a:prstGeom prst="rect">
            <a:avLst/>
          </a:prstGeom>
          <a:noFill/>
          <a:ln w="9525">
            <a:noFill/>
            <a:miter lim="800000"/>
            <a:headEnd/>
            <a:tailEnd/>
          </a:ln>
          <a:effectLst/>
        </p:spPr>
        <p:txBody>
          <a:bodyPr wrap="square">
            <a:spAutoFit/>
          </a:bodyPr>
          <a:lstStyle/>
          <a:p>
            <a:pPr marL="114300" lvl="1" algn="just">
              <a:defRPr/>
            </a:pPr>
            <a:r>
              <a:rPr lang="en-US" sz="2400" b="1">
                <a:solidFill>
                  <a:srgbClr val="CC0066"/>
                </a:solidFill>
                <a:effectLst>
                  <a:outerShdw blurRad="38100" dist="38100" dir="2700000" algn="tl">
                    <a:srgbClr val="000000"/>
                  </a:outerShdw>
                </a:effectLst>
                <a:latin typeface="Arial"/>
              </a:rPr>
              <a:t>c) </a:t>
            </a:r>
            <a:r>
              <a:rPr lang="en-US" sz="2400" b="1" smtClean="0">
                <a:solidFill>
                  <a:srgbClr val="CC0066"/>
                </a:solidFill>
                <a:effectLst>
                  <a:outerShdw blurRad="38100" dist="38100" dir="2700000" algn="tl">
                    <a:srgbClr val="000000"/>
                  </a:outerShdw>
                </a:effectLst>
                <a:latin typeface="Arial"/>
              </a:rPr>
              <a:t>…………………………… </a:t>
            </a:r>
            <a:r>
              <a:rPr lang="en-US" sz="2400" b="1">
                <a:solidFill>
                  <a:srgbClr val="CC0066"/>
                </a:solidFill>
                <a:effectLst>
                  <a:outerShdw blurRad="38100" dist="38100" dir="2700000" algn="tl">
                    <a:srgbClr val="000000"/>
                  </a:outerShdw>
                </a:effectLst>
                <a:latin typeface="Arial"/>
              </a:rPr>
              <a:t>nên </a:t>
            </a:r>
            <a:r>
              <a:rPr lang="en-US" sz="2400" b="1" smtClean="0">
                <a:solidFill>
                  <a:srgbClr val="CC0066"/>
                </a:solidFill>
                <a:effectLst>
                  <a:outerShdw blurRad="38100" dist="38100" dir="2700000" algn="tl">
                    <a:srgbClr val="000000"/>
                  </a:outerShdw>
                </a:effectLst>
                <a:latin typeface="Arial"/>
              </a:rPr>
              <a:t>Bích </a:t>
            </a:r>
            <a:r>
              <a:rPr lang="en-US" sz="2400" b="1">
                <a:solidFill>
                  <a:srgbClr val="CC0066"/>
                </a:solidFill>
                <a:effectLst>
                  <a:outerShdw blurRad="38100" dist="38100" dir="2700000" algn="tl">
                    <a:srgbClr val="000000"/>
                  </a:outerShdw>
                </a:effectLst>
                <a:latin typeface="Arial"/>
              </a:rPr>
              <a:t>Vân đã có nhiều tiến bộ trong học tập.</a:t>
            </a:r>
            <a:endParaRPr lang="en-US" sz="2400" b="1">
              <a:solidFill>
                <a:srgbClr val="0000FF"/>
              </a:solidFill>
              <a:effectLst>
                <a:outerShdw blurRad="38100" dist="38100" dir="2700000" algn="tl">
                  <a:srgbClr val="000000"/>
                </a:outerShdw>
              </a:effectLst>
              <a:latin typeface="Arial"/>
            </a:endParaRPr>
          </a:p>
        </p:txBody>
      </p:sp>
      <p:cxnSp>
        <p:nvCxnSpPr>
          <p:cNvPr id="7" name="Straight Connector 6"/>
          <p:cNvCxnSpPr/>
          <p:nvPr/>
        </p:nvCxnSpPr>
        <p:spPr>
          <a:xfrm>
            <a:off x="1447800" y="12192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00600" y="1219200"/>
            <a:ext cx="342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29200" y="2057400"/>
            <a:ext cx="3657600" cy="461665"/>
          </a:xfrm>
          <a:prstGeom prst="rect">
            <a:avLst/>
          </a:prstGeom>
          <a:noFill/>
        </p:spPr>
        <p:txBody>
          <a:bodyPr wrap="square" rtlCol="0">
            <a:spAutoFit/>
          </a:bodyPr>
          <a:lstStyle/>
          <a:p>
            <a:r>
              <a:rPr lang="en-US" sz="2400" b="1" smtClean="0">
                <a:solidFill>
                  <a:srgbClr val="FF0000"/>
                </a:solidFill>
              </a:rPr>
              <a:t>nên bạn bị cô phê bình.</a:t>
            </a:r>
            <a:endParaRPr lang="en-US" sz="2400" b="1">
              <a:solidFill>
                <a:srgbClr val="FF0000"/>
              </a:solidFill>
            </a:endParaRPr>
          </a:p>
        </p:txBody>
      </p:sp>
      <p:sp>
        <p:nvSpPr>
          <p:cNvPr id="11" name="TextBox 10"/>
          <p:cNvSpPr txBox="1"/>
          <p:nvPr/>
        </p:nvSpPr>
        <p:spPr>
          <a:xfrm>
            <a:off x="2971800" y="2819400"/>
            <a:ext cx="2362200" cy="461665"/>
          </a:xfrm>
          <a:prstGeom prst="rect">
            <a:avLst/>
          </a:prstGeom>
          <a:noFill/>
        </p:spPr>
        <p:txBody>
          <a:bodyPr wrap="square" rtlCol="0">
            <a:spAutoFit/>
          </a:bodyPr>
          <a:lstStyle/>
          <a:p>
            <a:r>
              <a:rPr lang="en-US" sz="2400" b="1" smtClean="0">
                <a:solidFill>
                  <a:srgbClr val="FF0000"/>
                </a:solidFill>
              </a:rPr>
              <a:t>mà nó bị ngã.</a:t>
            </a:r>
            <a:endParaRPr lang="en-US" sz="2400" b="1">
              <a:solidFill>
                <a:srgbClr val="FF0000"/>
              </a:solidFill>
            </a:endParaRPr>
          </a:p>
        </p:txBody>
      </p:sp>
      <p:sp>
        <p:nvSpPr>
          <p:cNvPr id="12" name="TextBox 11"/>
          <p:cNvSpPr txBox="1"/>
          <p:nvPr/>
        </p:nvSpPr>
        <p:spPr>
          <a:xfrm>
            <a:off x="685800" y="3581400"/>
            <a:ext cx="3657600" cy="461665"/>
          </a:xfrm>
          <a:prstGeom prst="rect">
            <a:avLst/>
          </a:prstGeom>
          <a:noFill/>
        </p:spPr>
        <p:txBody>
          <a:bodyPr wrap="square" rtlCol="0">
            <a:spAutoFit/>
          </a:bodyPr>
          <a:lstStyle/>
          <a:p>
            <a:r>
              <a:rPr lang="en-US" sz="2400" b="1" smtClean="0">
                <a:solidFill>
                  <a:srgbClr val="FF0000"/>
                </a:solidFill>
              </a:rPr>
              <a:t>Nhờ chăm chỉ học hành </a:t>
            </a:r>
            <a:endParaRPr lang="en-US" sz="2400" b="1">
              <a:solidFill>
                <a:srgbClr val="FF0000"/>
              </a:solidFill>
            </a:endParaRPr>
          </a:p>
        </p:txBody>
      </p:sp>
    </p:spTree>
    <p:extLst>
      <p:ext uri="{BB962C8B-B14F-4D97-AF65-F5344CB8AC3E}">
        <p14:creationId xmlns="" xmlns:p14="http://schemas.microsoft.com/office/powerpoint/2010/main" val="2672556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8309"/>
                                        </p:tgtEl>
                                        <p:attrNameLst>
                                          <p:attrName>style.visibility</p:attrName>
                                        </p:attrNameLst>
                                      </p:cBhvr>
                                      <p:to>
                                        <p:strVal val="visible"/>
                                      </p:to>
                                    </p:set>
                                    <p:anim calcmode="lin" valueType="num">
                                      <p:cBhvr>
                                        <p:cTn id="7" dur="1000" fill="hold"/>
                                        <p:tgtEl>
                                          <p:spTgt spid="98309"/>
                                        </p:tgtEl>
                                        <p:attrNameLst>
                                          <p:attrName>ppt_w</p:attrName>
                                        </p:attrNameLst>
                                      </p:cBhvr>
                                      <p:tavLst>
                                        <p:tav tm="0">
                                          <p:val>
                                            <p:strVal val="#ppt_w*0.70"/>
                                          </p:val>
                                        </p:tav>
                                        <p:tav tm="100000">
                                          <p:val>
                                            <p:strVal val="#ppt_w"/>
                                          </p:val>
                                        </p:tav>
                                      </p:tavLst>
                                    </p:anim>
                                    <p:anim calcmode="lin" valueType="num">
                                      <p:cBhvr>
                                        <p:cTn id="8" dur="1000" fill="hold"/>
                                        <p:tgtEl>
                                          <p:spTgt spid="98309"/>
                                        </p:tgtEl>
                                        <p:attrNameLst>
                                          <p:attrName>ppt_h</p:attrName>
                                        </p:attrNameLst>
                                      </p:cBhvr>
                                      <p:tavLst>
                                        <p:tav tm="0">
                                          <p:val>
                                            <p:strVal val="#ppt_h"/>
                                          </p:val>
                                        </p:tav>
                                        <p:tav tm="100000">
                                          <p:val>
                                            <p:strVal val="#ppt_h"/>
                                          </p:val>
                                        </p:tav>
                                      </p:tavLst>
                                    </p:anim>
                                    <p:animEffect transition="in" filter="fade">
                                      <p:cBhvr>
                                        <p:cTn id="9" dur="1000"/>
                                        <p:tgtEl>
                                          <p:spTgt spid="9830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8310"/>
                                        </p:tgtEl>
                                        <p:attrNameLst>
                                          <p:attrName>style.visibility</p:attrName>
                                        </p:attrNameLst>
                                      </p:cBhvr>
                                      <p:to>
                                        <p:strVal val="visible"/>
                                      </p:to>
                                    </p:set>
                                    <p:animEffect transition="in" filter="dissolve">
                                      <p:cBhvr>
                                        <p:cTn id="14" dur="500"/>
                                        <p:tgtEl>
                                          <p:spTgt spid="983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98311"/>
                                        </p:tgtEl>
                                        <p:attrNameLst>
                                          <p:attrName>style.visibility</p:attrName>
                                        </p:attrNameLst>
                                      </p:cBhvr>
                                      <p:to>
                                        <p:strVal val="visible"/>
                                      </p:to>
                                    </p:set>
                                    <p:animEffect transition="in" filter="barn(inHorizontal)">
                                      <p:cBhvr>
                                        <p:cTn id="19" dur="500"/>
                                        <p:tgtEl>
                                          <p:spTgt spid="983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nodeType="clickEffect">
                                  <p:stCondLst>
                                    <p:cond delay="0"/>
                                  </p:stCondLst>
                                  <p:childTnLst>
                                    <p:set>
                                      <p:cBhvr>
                                        <p:cTn id="23" dur="1" fill="hold">
                                          <p:stCondLst>
                                            <p:cond delay="0"/>
                                          </p:stCondLst>
                                        </p:cTn>
                                        <p:tgtEl>
                                          <p:spTgt spid="98313">
                                            <p:txEl>
                                              <p:pRg st="0" end="0"/>
                                            </p:txEl>
                                          </p:spTgt>
                                        </p:tgtEl>
                                        <p:attrNameLst>
                                          <p:attrName>style.visibility</p:attrName>
                                        </p:attrNameLst>
                                      </p:cBhvr>
                                      <p:to>
                                        <p:strVal val="visible"/>
                                      </p:to>
                                    </p:set>
                                    <p:animEffect transition="in" filter="strips(downRight)">
                                      <p:cBhvr>
                                        <p:cTn id="24" dur="500"/>
                                        <p:tgtEl>
                                          <p:spTgt spid="983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par>
                                <p:cTn id="30" presetID="4"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p:bldP spid="98310" grpId="0"/>
      <p:bldP spid="98311"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98" y="1447800"/>
            <a:ext cx="9471498" cy="990600"/>
          </a:xfrm>
        </p:spPr>
        <p:txBody>
          <a:bodyPr/>
          <a:lstStyle/>
          <a:p>
            <a:r>
              <a:rPr lang="en-US" sz="3000" b="1" dirty="0" err="1" smtClean="0">
                <a:solidFill>
                  <a:srgbClr val="FF0000"/>
                </a:solidFill>
              </a:rPr>
              <a:t>Trong</a:t>
            </a:r>
            <a:r>
              <a:rPr lang="en-US" sz="3000" b="1" dirty="0" smtClean="0">
                <a:solidFill>
                  <a:srgbClr val="FF0000"/>
                </a:solidFill>
              </a:rPr>
              <a:t> 2 </a:t>
            </a:r>
            <a:r>
              <a:rPr lang="en-US" sz="3000" b="1" dirty="0" err="1" smtClean="0">
                <a:solidFill>
                  <a:srgbClr val="FF0000"/>
                </a:solidFill>
              </a:rPr>
              <a:t>câu</a:t>
            </a:r>
            <a:r>
              <a:rPr lang="en-US" sz="3000" b="1" dirty="0" smtClean="0">
                <a:solidFill>
                  <a:srgbClr val="FF0000"/>
                </a:solidFill>
              </a:rPr>
              <a:t> </a:t>
            </a:r>
            <a:r>
              <a:rPr lang="en-US" sz="3000" b="1" dirty="0" err="1" smtClean="0">
                <a:solidFill>
                  <a:srgbClr val="FF0000"/>
                </a:solidFill>
              </a:rPr>
              <a:t>sau</a:t>
            </a:r>
            <a:r>
              <a:rPr lang="en-US" sz="3000" b="1" dirty="0" smtClean="0">
                <a:solidFill>
                  <a:srgbClr val="FF0000"/>
                </a:solidFill>
              </a:rPr>
              <a:t>, </a:t>
            </a:r>
            <a:r>
              <a:rPr lang="en-US" sz="3000" b="1" dirty="0" err="1" smtClean="0">
                <a:solidFill>
                  <a:srgbClr val="FF0000"/>
                </a:solidFill>
              </a:rPr>
              <a:t>câu</a:t>
            </a:r>
            <a:r>
              <a:rPr lang="en-US" sz="3000" b="1" dirty="0" smtClean="0">
                <a:solidFill>
                  <a:srgbClr val="FF0000"/>
                </a:solidFill>
              </a:rPr>
              <a:t> </a:t>
            </a:r>
            <a:r>
              <a:rPr lang="en-US" sz="3000" b="1" dirty="0" err="1" smtClean="0">
                <a:solidFill>
                  <a:srgbClr val="FF0000"/>
                </a:solidFill>
              </a:rPr>
              <a:t>nào</a:t>
            </a:r>
            <a:r>
              <a:rPr lang="en-US" sz="3000" b="1" dirty="0" smtClean="0">
                <a:solidFill>
                  <a:srgbClr val="FF0000"/>
                </a:solidFill>
              </a:rPr>
              <a:t> </a:t>
            </a:r>
            <a:r>
              <a:rPr lang="en-US" sz="3000" b="1" dirty="0" err="1" smtClean="0">
                <a:solidFill>
                  <a:srgbClr val="FF0000"/>
                </a:solidFill>
              </a:rPr>
              <a:t>là</a:t>
            </a:r>
            <a:r>
              <a:rPr lang="en-US" sz="3000" b="1" dirty="0" smtClean="0">
                <a:solidFill>
                  <a:srgbClr val="FF0000"/>
                </a:solidFill>
              </a:rPr>
              <a:t> </a:t>
            </a:r>
            <a:r>
              <a:rPr lang="en-US" sz="3000" b="1" dirty="0" err="1" smtClean="0">
                <a:solidFill>
                  <a:srgbClr val="FF0000"/>
                </a:solidFill>
              </a:rPr>
              <a:t>câu</a:t>
            </a:r>
            <a:r>
              <a:rPr lang="en-US" sz="3000" b="1" dirty="0" smtClean="0">
                <a:solidFill>
                  <a:srgbClr val="FF0000"/>
                </a:solidFill>
              </a:rPr>
              <a:t> </a:t>
            </a:r>
            <a:r>
              <a:rPr lang="en-US" sz="3000" b="1" dirty="0" err="1" smtClean="0">
                <a:solidFill>
                  <a:srgbClr val="FF0000"/>
                </a:solidFill>
              </a:rPr>
              <a:t>ghép</a:t>
            </a:r>
            <a:r>
              <a:rPr lang="en-US" sz="3000" b="1" dirty="0" smtClean="0">
                <a:solidFill>
                  <a:srgbClr val="FF0000"/>
                </a:solidFill>
              </a:rPr>
              <a:t>? </a:t>
            </a:r>
            <a:r>
              <a:rPr lang="en-US" sz="3000" b="1" dirty="0" err="1" smtClean="0">
                <a:solidFill>
                  <a:srgbClr val="FF0000"/>
                </a:solidFill>
              </a:rPr>
              <a:t>Vì</a:t>
            </a:r>
            <a:r>
              <a:rPr lang="en-US" sz="3000" b="1" dirty="0" smtClean="0">
                <a:solidFill>
                  <a:srgbClr val="FF0000"/>
                </a:solidFill>
              </a:rPr>
              <a:t> </a:t>
            </a:r>
            <a:r>
              <a:rPr lang="en-US" sz="3000" b="1" dirty="0" err="1" smtClean="0">
                <a:solidFill>
                  <a:srgbClr val="FF0000"/>
                </a:solidFill>
              </a:rPr>
              <a:t>sao</a:t>
            </a:r>
            <a:r>
              <a:rPr lang="en-US" sz="3000" b="1" dirty="0" smtClean="0">
                <a:solidFill>
                  <a:srgbClr val="FF0000"/>
                </a:solidFill>
              </a:rPr>
              <a:t>?</a:t>
            </a:r>
            <a:endParaRPr lang="en-US" sz="3000" b="1" dirty="0">
              <a:solidFill>
                <a:srgbClr val="FF0000"/>
              </a:solidFill>
            </a:endParaRPr>
          </a:p>
        </p:txBody>
      </p:sp>
      <p:sp>
        <p:nvSpPr>
          <p:cNvPr id="3" name="Content Placeholder 2"/>
          <p:cNvSpPr>
            <a:spLocks noGrp="1"/>
          </p:cNvSpPr>
          <p:nvPr>
            <p:ph idx="1"/>
          </p:nvPr>
        </p:nvSpPr>
        <p:spPr>
          <a:xfrm>
            <a:off x="1295400" y="2209801"/>
            <a:ext cx="6400800" cy="2514600"/>
          </a:xfrm>
        </p:spPr>
        <p:txBody>
          <a:bodyPr/>
          <a:lstStyle/>
          <a:p>
            <a:pPr marL="514350" indent="-514350">
              <a:lnSpc>
                <a:spcPct val="200000"/>
              </a:lnSpc>
              <a:buAutoNum type="alphaLcParenR"/>
            </a:pPr>
            <a:r>
              <a:rPr lang="en-US" sz="2800" dirty="0" err="1" smtClean="0"/>
              <a:t>Vì</a:t>
            </a:r>
            <a:r>
              <a:rPr lang="en-US" sz="2800" dirty="0" smtClean="0"/>
              <a:t> </a:t>
            </a:r>
            <a:r>
              <a:rPr lang="en-US" sz="2800" dirty="0" err="1" smtClean="0"/>
              <a:t>nó</a:t>
            </a:r>
            <a:r>
              <a:rPr lang="en-US" sz="2800" dirty="0" smtClean="0"/>
              <a:t>, </a:t>
            </a:r>
            <a:r>
              <a:rPr lang="en-US" sz="2800" dirty="0" err="1" smtClean="0"/>
              <a:t>tôi</a:t>
            </a:r>
            <a:r>
              <a:rPr lang="en-US" sz="2800" dirty="0" smtClean="0"/>
              <a:t> </a:t>
            </a:r>
            <a:r>
              <a:rPr lang="en-US" sz="2800" dirty="0" err="1" smtClean="0"/>
              <a:t>bị</a:t>
            </a:r>
            <a:r>
              <a:rPr lang="en-US" sz="2800" dirty="0" smtClean="0"/>
              <a:t> </a:t>
            </a:r>
            <a:r>
              <a:rPr lang="en-US" sz="2800" dirty="0" err="1" smtClean="0"/>
              <a:t>mắng</a:t>
            </a:r>
            <a:r>
              <a:rPr lang="en-US" sz="2800" dirty="0" smtClean="0"/>
              <a:t> </a:t>
            </a:r>
            <a:r>
              <a:rPr lang="en-US" sz="2800" dirty="0" err="1" smtClean="0"/>
              <a:t>oan</a:t>
            </a:r>
            <a:r>
              <a:rPr lang="en-US" sz="2800" dirty="0" smtClean="0"/>
              <a:t>.</a:t>
            </a:r>
          </a:p>
          <a:p>
            <a:pPr marL="514350" indent="-514350">
              <a:lnSpc>
                <a:spcPct val="200000"/>
              </a:lnSpc>
              <a:buAutoNum type="alphaLcParenR"/>
            </a:pPr>
            <a:r>
              <a:rPr lang="en-US" sz="2800" dirty="0" err="1" smtClean="0"/>
              <a:t>Vì</a:t>
            </a:r>
            <a:r>
              <a:rPr lang="en-US" sz="2800" dirty="0" smtClean="0"/>
              <a:t> </a:t>
            </a:r>
            <a:r>
              <a:rPr lang="en-US" sz="2800" dirty="0" err="1" smtClean="0"/>
              <a:t>ốm</a:t>
            </a:r>
            <a:r>
              <a:rPr lang="en-US" sz="2800" dirty="0" smtClean="0"/>
              <a:t>, </a:t>
            </a:r>
            <a:r>
              <a:rPr lang="en-US" sz="2800" dirty="0" err="1" smtClean="0"/>
              <a:t>tôi</a:t>
            </a:r>
            <a:r>
              <a:rPr lang="en-US" sz="2800" dirty="0" smtClean="0"/>
              <a:t> </a:t>
            </a:r>
            <a:r>
              <a:rPr lang="en-US" sz="2800" dirty="0" err="1" smtClean="0"/>
              <a:t>phải</a:t>
            </a:r>
            <a:r>
              <a:rPr lang="en-US" sz="2800" dirty="0" smtClean="0"/>
              <a:t> </a:t>
            </a:r>
            <a:r>
              <a:rPr lang="en-US" sz="2800" dirty="0" err="1" smtClean="0"/>
              <a:t>nghỉ</a:t>
            </a:r>
            <a:r>
              <a:rPr lang="en-US" sz="2800" dirty="0" smtClean="0"/>
              <a:t> </a:t>
            </a:r>
            <a:r>
              <a:rPr lang="en-US" sz="2800" dirty="0" err="1" smtClean="0"/>
              <a:t>học</a:t>
            </a:r>
            <a:r>
              <a:rPr lang="en-US" sz="2800" dirty="0" smtClean="0"/>
              <a:t>.</a:t>
            </a:r>
            <a:endParaRPr lang="en-US" sz="2800" dirty="0"/>
          </a:p>
        </p:txBody>
      </p:sp>
    </p:spTree>
    <p:extLst>
      <p:ext uri="{BB962C8B-B14F-4D97-AF65-F5344CB8AC3E}">
        <p14:creationId xmlns="" xmlns:p14="http://schemas.microsoft.com/office/powerpoint/2010/main" val="2918393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971800"/>
            <a:ext cx="7924800" cy="1077218"/>
          </a:xfrm>
          <a:prstGeom prst="rect">
            <a:avLst/>
          </a:prstGeom>
          <a:noFill/>
        </p:spPr>
        <p:txBody>
          <a:bodyPr wrap="square" rtlCol="0">
            <a:spAutoFit/>
          </a:bodyPr>
          <a:lstStyle/>
          <a:p>
            <a:pPr algn="ctr"/>
            <a:r>
              <a:rPr lang="en-US" sz="2800" b="1" smtClean="0">
                <a:solidFill>
                  <a:srgbClr val="FF0000"/>
                </a:solidFill>
              </a:rPr>
              <a:t>CỦNG CỐ - DẶN DÒ:</a:t>
            </a:r>
          </a:p>
          <a:p>
            <a:pPr>
              <a:buFontTx/>
              <a:buChar char="-"/>
            </a:pPr>
            <a:r>
              <a:rPr lang="en-US" smtClean="0"/>
              <a:t>Xem trước bài: NỐI CÁC VẾ CÂU GHÉP BẰNG QUAN HỆ TỪ  (Trang 38)</a:t>
            </a:r>
          </a:p>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ải +999 Hình Nền Powerpoint Cute Đẹp Nhất Năm 201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295400" y="1219200"/>
            <a:ext cx="7162800" cy="2895600"/>
          </a:xfrm>
          <a:prstGeom prst="rect">
            <a:avLst/>
          </a:prstGeom>
          <a:noFill/>
        </p:spPr>
        <p:txBody>
          <a:bodyPr wrap="square" rtlCol="0">
            <a:prstTxWarp prst="textDeflateBottom">
              <a:avLst/>
            </a:prstTxWarp>
            <a:spAutoFit/>
          </a:bodyPr>
          <a:lstStyle/>
          <a:p>
            <a:r>
              <a:rPr lang="en-US"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CHÚC CÁC CON CHĂM NGOAN, HỌC GiỎI!</a:t>
            </a:r>
            <a:endParaRPr lang="en-US"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Pictures\Nen\nen 3.png"/>
          <p:cNvPicPr>
            <a:picLocks noChangeAspect="1" noChangeArrowheads="1"/>
          </p:cNvPicPr>
          <p:nvPr/>
        </p:nvPicPr>
        <p:blipFill>
          <a:blip r:embed="rId2" cstate="print"/>
          <a:srcRect/>
          <a:stretch>
            <a:fillRect/>
          </a:stretch>
        </p:blipFill>
        <p:spPr bwMode="auto">
          <a:xfrm>
            <a:off x="0" y="-11113"/>
            <a:ext cx="9155113" cy="6869113"/>
          </a:xfrm>
          <a:prstGeom prst="rect">
            <a:avLst/>
          </a:prstGeom>
          <a:noFill/>
        </p:spPr>
      </p:pic>
      <p:sp>
        <p:nvSpPr>
          <p:cNvPr id="3" name="TextBox 2"/>
          <p:cNvSpPr txBox="1"/>
          <p:nvPr/>
        </p:nvSpPr>
        <p:spPr>
          <a:xfrm>
            <a:off x="2971800" y="838200"/>
            <a:ext cx="3581400" cy="523220"/>
          </a:xfrm>
          <a:prstGeom prst="rect">
            <a:avLst/>
          </a:prstGeom>
          <a:noFill/>
        </p:spPr>
        <p:txBody>
          <a:bodyPr wrap="square" rtlCol="0">
            <a:spAutoFit/>
          </a:bodyPr>
          <a:lstStyle/>
          <a:p>
            <a:pPr algn="ctr"/>
            <a:r>
              <a:rPr lang="en-US" sz="2800" b="1" smtClean="0">
                <a:solidFill>
                  <a:srgbClr val="FF0000"/>
                </a:solidFill>
              </a:rPr>
              <a:t>MỤC TIÊU BÀI HỌC</a:t>
            </a:r>
            <a:endParaRPr lang="en-US" sz="2800" b="1">
              <a:solidFill>
                <a:srgbClr val="FF0000"/>
              </a:solidFill>
            </a:endParaRPr>
          </a:p>
        </p:txBody>
      </p:sp>
      <p:sp>
        <p:nvSpPr>
          <p:cNvPr id="4" name="TextBox 3"/>
          <p:cNvSpPr txBox="1"/>
          <p:nvPr/>
        </p:nvSpPr>
        <p:spPr>
          <a:xfrm>
            <a:off x="533400" y="1752600"/>
            <a:ext cx="6781800" cy="954107"/>
          </a:xfrm>
          <a:prstGeom prst="rect">
            <a:avLst/>
          </a:prstGeom>
          <a:solidFill>
            <a:srgbClr val="FFFF00"/>
          </a:solidFill>
        </p:spPr>
        <p:txBody>
          <a:bodyPr wrap="square" rtlCol="0">
            <a:spAutoFit/>
          </a:bodyPr>
          <a:lstStyle/>
          <a:p>
            <a:r>
              <a:rPr lang="en-US" sz="2800" b="1" smtClean="0">
                <a:solidFill>
                  <a:srgbClr val="006600"/>
                </a:solidFill>
              </a:rPr>
              <a:t>- </a:t>
            </a:r>
            <a:r>
              <a:rPr lang="en-US" sz="2700" b="1" smtClean="0">
                <a:solidFill>
                  <a:srgbClr val="006600"/>
                </a:solidFill>
              </a:rPr>
              <a:t>Hiểu thế nào là một câu ghép thể hiện     quan hệ nguyên nhân – kết quả.</a:t>
            </a:r>
            <a:endParaRPr lang="en-US" sz="2700" b="1">
              <a:solidFill>
                <a:srgbClr val="006600"/>
              </a:solidFill>
            </a:endParaRPr>
          </a:p>
        </p:txBody>
      </p:sp>
      <p:sp>
        <p:nvSpPr>
          <p:cNvPr id="6" name="TextBox 5"/>
          <p:cNvSpPr txBox="1"/>
          <p:nvPr/>
        </p:nvSpPr>
        <p:spPr>
          <a:xfrm>
            <a:off x="1600200" y="3048000"/>
            <a:ext cx="7086600" cy="2169825"/>
          </a:xfrm>
          <a:prstGeom prst="rect">
            <a:avLst/>
          </a:prstGeom>
          <a:solidFill>
            <a:srgbClr val="33CC33"/>
          </a:solidFill>
        </p:spPr>
        <p:txBody>
          <a:bodyPr wrap="square" rtlCol="0">
            <a:spAutoFit/>
          </a:bodyPr>
          <a:lstStyle/>
          <a:p>
            <a:pPr algn="just"/>
            <a:r>
              <a:rPr lang="en-US" sz="2700" b="1" smtClean="0">
                <a:solidFill>
                  <a:srgbClr val="820082"/>
                </a:solidFill>
              </a:rPr>
              <a:t>- Biết điền quan hệ từ thích hợp vào chỗ trống, thêm vế câu thích hợp vào chỗ trống, thay đổi vị trí các vế câu ghép để tạo ra những câu ghép có quan hệ nguyên nhân – kết quả.</a:t>
            </a:r>
            <a:endParaRPr lang="en-US" sz="2700" b="1">
              <a:solidFill>
                <a:srgbClr val="82008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Text Box 5"/>
          <p:cNvSpPr txBox="1">
            <a:spLocks noChangeArrowheads="1"/>
          </p:cNvSpPr>
          <p:nvPr/>
        </p:nvSpPr>
        <p:spPr bwMode="auto">
          <a:xfrm>
            <a:off x="381000" y="0"/>
            <a:ext cx="2514600" cy="400110"/>
          </a:xfrm>
          <a:prstGeom prst="rect">
            <a:avLst/>
          </a:prstGeom>
          <a:noFill/>
          <a:ln w="9525">
            <a:noFill/>
            <a:miter lim="800000"/>
            <a:headEnd/>
            <a:tailEnd/>
          </a:ln>
          <a:effectLst/>
        </p:spPr>
        <p:txBody>
          <a:bodyPr wrap="square">
            <a:spAutoFit/>
          </a:bodyPr>
          <a:lstStyle/>
          <a:p>
            <a:pPr>
              <a:spcBef>
                <a:spcPct val="50000"/>
              </a:spcBef>
              <a:defRPr/>
            </a:pPr>
            <a:r>
              <a:rPr lang="en-US" sz="2000" b="1">
                <a:solidFill>
                  <a:srgbClr val="FF0000"/>
                </a:solidFill>
                <a:effectLst>
                  <a:outerShdw blurRad="38100" dist="38100" dir="2700000" algn="tl">
                    <a:srgbClr val="000000"/>
                  </a:outerShdw>
                </a:effectLst>
                <a:latin typeface="Arial"/>
              </a:rPr>
              <a:t>I. </a:t>
            </a:r>
            <a:r>
              <a:rPr lang="en-US" sz="2000" b="1" u="sng">
                <a:solidFill>
                  <a:srgbClr val="FF0000"/>
                </a:solidFill>
                <a:effectLst>
                  <a:outerShdw blurRad="38100" dist="38100" dir="2700000" algn="tl">
                    <a:srgbClr val="000000"/>
                  </a:outerShdw>
                </a:effectLst>
                <a:latin typeface="Arial"/>
              </a:rPr>
              <a:t>NHẬN XÉT:</a:t>
            </a:r>
          </a:p>
        </p:txBody>
      </p:sp>
      <p:sp>
        <p:nvSpPr>
          <p:cNvPr id="108550" name="Text Box 6"/>
          <p:cNvSpPr txBox="1">
            <a:spLocks noChangeArrowheads="1"/>
          </p:cNvSpPr>
          <p:nvPr/>
        </p:nvSpPr>
        <p:spPr bwMode="auto">
          <a:xfrm>
            <a:off x="304800" y="457200"/>
            <a:ext cx="8534400" cy="892552"/>
          </a:xfrm>
          <a:prstGeom prst="rect">
            <a:avLst/>
          </a:prstGeom>
          <a:noFill/>
          <a:ln w="9525">
            <a:noFill/>
            <a:miter lim="800000"/>
            <a:headEnd/>
            <a:tailEnd/>
          </a:ln>
          <a:effectLst/>
        </p:spPr>
        <p:txBody>
          <a:bodyPr wrap="square">
            <a:spAutoFit/>
          </a:bodyPr>
          <a:lstStyle/>
          <a:p>
            <a:pPr algn="just">
              <a:spcBef>
                <a:spcPct val="50000"/>
              </a:spcBef>
              <a:defRPr/>
            </a:pPr>
            <a:r>
              <a:rPr lang="en-US" sz="2600" b="1">
                <a:solidFill>
                  <a:srgbClr val="996600"/>
                </a:solidFill>
                <a:effectLst>
                  <a:outerShdw blurRad="38100" dist="38100" dir="2700000" algn="tl">
                    <a:srgbClr val="000000"/>
                  </a:outerShdw>
                </a:effectLst>
                <a:latin typeface="Arial"/>
              </a:rPr>
              <a:t>1. Cách nối và cách sắp xếp các vế câu trong hai câu ghép sau đây có gì khác nhau?</a:t>
            </a:r>
          </a:p>
        </p:txBody>
      </p:sp>
      <p:sp>
        <p:nvSpPr>
          <p:cNvPr id="21" name="TextBox 20"/>
          <p:cNvSpPr txBox="1"/>
          <p:nvPr/>
        </p:nvSpPr>
        <p:spPr>
          <a:xfrm>
            <a:off x="0" y="1600201"/>
            <a:ext cx="9144000" cy="1246495"/>
          </a:xfrm>
          <a:prstGeom prst="rect">
            <a:avLst/>
          </a:prstGeom>
          <a:noFill/>
        </p:spPr>
        <p:txBody>
          <a:bodyPr wrap="square" rtlCol="0">
            <a:spAutoFit/>
          </a:bodyPr>
          <a:lstStyle/>
          <a:p>
            <a:pPr marL="342900" indent="-342900">
              <a:buAutoNum type="alphaLcPeriod"/>
            </a:pPr>
            <a:r>
              <a:rPr lang="en-US" sz="2100" b="1" smtClean="0"/>
              <a:t>Vì con khỉ này rất nghịch nên các anh bảo vệ thường phải cột dây.</a:t>
            </a:r>
          </a:p>
          <a:p>
            <a:pPr marL="342900" indent="-342900"/>
            <a:r>
              <a:rPr lang="en-US" b="1" smtClean="0"/>
              <a:t>                                                                                       </a:t>
            </a:r>
          </a:p>
          <a:p>
            <a:pPr marL="342900" indent="-342900"/>
            <a:endParaRPr lang="en-US" b="1" smtClean="0"/>
          </a:p>
          <a:p>
            <a:pPr marL="342900" indent="-342900"/>
            <a:r>
              <a:rPr lang="en-US" b="1" smtClean="0"/>
              <a:t>                                                                                                                    ĐOÀN GIỎI</a:t>
            </a:r>
          </a:p>
        </p:txBody>
      </p:sp>
      <p:sp>
        <p:nvSpPr>
          <p:cNvPr id="71" name="TextBox 70"/>
          <p:cNvSpPr txBox="1"/>
          <p:nvPr/>
        </p:nvSpPr>
        <p:spPr>
          <a:xfrm>
            <a:off x="0" y="2438400"/>
            <a:ext cx="8991600" cy="2339102"/>
          </a:xfrm>
          <a:prstGeom prst="rect">
            <a:avLst/>
          </a:prstGeom>
          <a:noFill/>
        </p:spPr>
        <p:txBody>
          <a:bodyPr wrap="square" rtlCol="0">
            <a:spAutoFit/>
          </a:bodyPr>
          <a:lstStyle/>
          <a:p>
            <a:pPr>
              <a:lnSpc>
                <a:spcPct val="250000"/>
              </a:lnSpc>
            </a:pPr>
            <a:r>
              <a:rPr lang="en-US" sz="2200" b="1" smtClean="0"/>
              <a:t>b. </a:t>
            </a:r>
            <a:r>
              <a:rPr lang="en-US" sz="2200" b="1" dirty="0" err="1" smtClean="0"/>
              <a:t>Thầy</a:t>
            </a:r>
            <a:r>
              <a:rPr lang="en-US" sz="2200" b="1" dirty="0" smtClean="0"/>
              <a:t> </a:t>
            </a:r>
            <a:r>
              <a:rPr lang="en-US" sz="2200" b="1" dirty="0" err="1" smtClean="0"/>
              <a:t>phải</a:t>
            </a:r>
            <a:r>
              <a:rPr lang="en-US" sz="2200" b="1" dirty="0" smtClean="0"/>
              <a:t> </a:t>
            </a:r>
            <a:r>
              <a:rPr lang="en-US" sz="2200" b="1" dirty="0" err="1" smtClean="0"/>
              <a:t>kinh</a:t>
            </a:r>
            <a:r>
              <a:rPr lang="en-US" sz="2200" b="1" dirty="0" smtClean="0"/>
              <a:t> </a:t>
            </a:r>
            <a:r>
              <a:rPr lang="en-US" sz="2200" b="1" dirty="0" err="1" smtClean="0"/>
              <a:t>ngạc</a:t>
            </a:r>
            <a:r>
              <a:rPr lang="en-US" sz="2200" b="1" dirty="0" smtClean="0"/>
              <a:t> </a:t>
            </a:r>
            <a:r>
              <a:rPr lang="en-US" sz="2200" b="1" dirty="0" err="1" smtClean="0"/>
              <a:t>vì</a:t>
            </a:r>
            <a:r>
              <a:rPr lang="en-US" sz="2200" b="1" dirty="0" smtClean="0"/>
              <a:t> </a:t>
            </a:r>
            <a:r>
              <a:rPr lang="en-US" sz="2200" b="1" dirty="0" err="1" smtClean="0"/>
              <a:t>chú</a:t>
            </a:r>
            <a:r>
              <a:rPr lang="en-US" sz="2200" b="1" dirty="0" smtClean="0"/>
              <a:t> </a:t>
            </a:r>
            <a:r>
              <a:rPr lang="en-US" sz="2200" b="1" dirty="0" err="1" smtClean="0"/>
              <a:t>học</a:t>
            </a:r>
            <a:r>
              <a:rPr lang="en-US" sz="2200" b="1" dirty="0" smtClean="0"/>
              <a:t> </a:t>
            </a:r>
            <a:r>
              <a:rPr lang="en-US" sz="2200" b="1" dirty="0" err="1" smtClean="0"/>
              <a:t>đến</a:t>
            </a:r>
            <a:r>
              <a:rPr lang="en-US" sz="2200" b="1" dirty="0" smtClean="0"/>
              <a:t> </a:t>
            </a:r>
            <a:r>
              <a:rPr lang="en-US" sz="2200" b="1" err="1" smtClean="0"/>
              <a:t>đâu</a:t>
            </a:r>
            <a:r>
              <a:rPr lang="en-US" sz="2200" b="1" smtClean="0"/>
              <a:t> hiểu </a:t>
            </a:r>
            <a:r>
              <a:rPr lang="en-US" sz="2200" b="1" dirty="0" err="1" smtClean="0"/>
              <a:t>ngay</a:t>
            </a:r>
            <a:r>
              <a:rPr lang="en-US" sz="2200" b="1" dirty="0" smtClean="0"/>
              <a:t> </a:t>
            </a:r>
            <a:r>
              <a:rPr lang="en-US" sz="2200" b="1" dirty="0" err="1" smtClean="0"/>
              <a:t>đến</a:t>
            </a:r>
            <a:r>
              <a:rPr lang="en-US" sz="2200" b="1" dirty="0" smtClean="0"/>
              <a:t> </a:t>
            </a:r>
            <a:r>
              <a:rPr lang="en-US" sz="2200" b="1" dirty="0" err="1" smtClean="0"/>
              <a:t>đó</a:t>
            </a:r>
            <a:r>
              <a:rPr lang="en-US" sz="2200" b="1" dirty="0" smtClean="0"/>
              <a:t> </a:t>
            </a:r>
            <a:r>
              <a:rPr lang="en-US" sz="2200" b="1" dirty="0" err="1" smtClean="0"/>
              <a:t>và</a:t>
            </a:r>
            <a:r>
              <a:rPr lang="en-US" sz="2200" b="1" dirty="0" smtClean="0"/>
              <a:t> </a:t>
            </a:r>
            <a:r>
              <a:rPr lang="en-US" sz="2200" b="1" dirty="0" err="1" smtClean="0"/>
              <a:t>có</a:t>
            </a:r>
            <a:r>
              <a:rPr lang="en-US" sz="2200" b="1" dirty="0" smtClean="0"/>
              <a:t> </a:t>
            </a:r>
            <a:r>
              <a:rPr lang="en-US" sz="2200" b="1" dirty="0" err="1" smtClean="0"/>
              <a:t>trí</a:t>
            </a:r>
            <a:r>
              <a:rPr lang="en-US" sz="2200" b="1" dirty="0" smtClean="0"/>
              <a:t> </a:t>
            </a:r>
            <a:r>
              <a:rPr lang="en-US" sz="2200" b="1" dirty="0" err="1" smtClean="0"/>
              <a:t>nhớ</a:t>
            </a:r>
            <a:r>
              <a:rPr lang="en-US" sz="2200" b="1" dirty="0" smtClean="0"/>
              <a:t> </a:t>
            </a:r>
            <a:r>
              <a:rPr lang="en-US" sz="2200" b="1" dirty="0" err="1" smtClean="0"/>
              <a:t>lạ</a:t>
            </a:r>
            <a:r>
              <a:rPr lang="en-US" sz="2200" b="1" dirty="0" smtClean="0"/>
              <a:t> </a:t>
            </a:r>
            <a:r>
              <a:rPr lang="en-US" sz="2200" b="1" dirty="0" err="1" smtClean="0"/>
              <a:t>thường</a:t>
            </a:r>
            <a:r>
              <a:rPr lang="en-US" sz="2200" b="1" dirty="0" smtClean="0"/>
              <a:t>.</a:t>
            </a:r>
          </a:p>
          <a:p>
            <a:r>
              <a:rPr lang="en-US" smtClean="0"/>
              <a:t>                                                                                                             </a:t>
            </a:r>
            <a:r>
              <a:rPr lang="en-US" b="1" smtClean="0"/>
              <a:t>TRINH </a:t>
            </a:r>
            <a:r>
              <a:rPr lang="en-US" b="1" dirty="0" smtClean="0"/>
              <a:t>ĐƯỜNG</a:t>
            </a:r>
          </a:p>
          <a:p>
            <a:r>
              <a:rPr lang="en-US" dirty="0" smtClean="0"/>
              <a:t> </a:t>
            </a:r>
            <a:endParaRPr lang="en-US" dirty="0"/>
          </a:p>
        </p:txBody>
      </p:sp>
      <p:sp>
        <p:nvSpPr>
          <p:cNvPr id="34" name="Rectangle 33"/>
          <p:cNvSpPr/>
          <p:nvPr/>
        </p:nvSpPr>
        <p:spPr>
          <a:xfrm>
            <a:off x="685800" y="457200"/>
            <a:ext cx="1593706" cy="492443"/>
          </a:xfrm>
          <a:prstGeom prst="rect">
            <a:avLst/>
          </a:prstGeom>
        </p:spPr>
        <p:txBody>
          <a:bodyPr wrap="none">
            <a:spAutoFit/>
          </a:bodyPr>
          <a:lstStyle/>
          <a:p>
            <a:r>
              <a:rPr lang="en-US" sz="2600" b="1" smtClean="0">
                <a:solidFill>
                  <a:srgbClr val="FF0000"/>
                </a:solidFill>
                <a:effectLst>
                  <a:outerShdw blurRad="38100" dist="38100" dir="2700000" algn="tl">
                    <a:srgbClr val="000000"/>
                  </a:outerShdw>
                </a:effectLst>
                <a:latin typeface="Arial"/>
              </a:rPr>
              <a:t>Cách nối</a:t>
            </a:r>
            <a:endParaRPr lang="en-US" sz="2600">
              <a:solidFill>
                <a:srgbClr val="FF0000"/>
              </a:solidFill>
            </a:endParaRPr>
          </a:p>
        </p:txBody>
      </p:sp>
      <p:sp>
        <p:nvSpPr>
          <p:cNvPr id="35" name="Rectangle 34"/>
          <p:cNvSpPr/>
          <p:nvPr/>
        </p:nvSpPr>
        <p:spPr>
          <a:xfrm>
            <a:off x="2590800" y="457200"/>
            <a:ext cx="2375971" cy="492443"/>
          </a:xfrm>
          <a:prstGeom prst="rect">
            <a:avLst/>
          </a:prstGeom>
        </p:spPr>
        <p:txBody>
          <a:bodyPr wrap="none">
            <a:spAutoFit/>
          </a:bodyPr>
          <a:lstStyle/>
          <a:p>
            <a:r>
              <a:rPr lang="en-US" sz="2600" b="1" smtClean="0">
                <a:solidFill>
                  <a:srgbClr val="FF0000"/>
                </a:solidFill>
                <a:effectLst>
                  <a:outerShdw blurRad="38100" dist="38100" dir="2700000" algn="tl">
                    <a:srgbClr val="000000"/>
                  </a:outerShdw>
                </a:effectLst>
                <a:latin typeface="Arial"/>
              </a:rPr>
              <a:t>cách sắp xếp </a:t>
            </a:r>
            <a:endParaRPr lang="en-US" sz="2600">
              <a:solidFill>
                <a:srgbClr val="FF0000"/>
              </a:solidFill>
            </a:endParaRPr>
          </a:p>
        </p:txBody>
      </p:sp>
      <p:sp>
        <p:nvSpPr>
          <p:cNvPr id="36" name="Rectangle 35"/>
          <p:cNvSpPr/>
          <p:nvPr/>
        </p:nvSpPr>
        <p:spPr>
          <a:xfrm>
            <a:off x="2514600" y="838200"/>
            <a:ext cx="2707793" cy="492443"/>
          </a:xfrm>
          <a:prstGeom prst="rect">
            <a:avLst/>
          </a:prstGeom>
        </p:spPr>
        <p:txBody>
          <a:bodyPr wrap="none">
            <a:spAutoFit/>
          </a:bodyPr>
          <a:lstStyle/>
          <a:p>
            <a:r>
              <a:rPr lang="en-US" sz="2600" b="1" smtClean="0">
                <a:solidFill>
                  <a:srgbClr val="FF0000"/>
                </a:solidFill>
                <a:effectLst>
                  <a:outerShdw blurRad="38100" dist="38100" dir="2700000" algn="tl">
                    <a:srgbClr val="000000"/>
                  </a:outerShdw>
                </a:effectLst>
                <a:latin typeface="Arial"/>
              </a:rPr>
              <a:t>có gì khác nhau</a:t>
            </a:r>
            <a:endParaRPr lang="en-US" sz="2600">
              <a:solidFill>
                <a:srgbClr val="FF0000"/>
              </a:solidFill>
            </a:endParaRPr>
          </a:p>
        </p:txBody>
      </p:sp>
      <p:sp>
        <p:nvSpPr>
          <p:cNvPr id="28" name="Rectangle 27"/>
          <p:cNvSpPr/>
          <p:nvPr/>
        </p:nvSpPr>
        <p:spPr>
          <a:xfrm>
            <a:off x="304800" y="4419600"/>
            <a:ext cx="8458200" cy="1938992"/>
          </a:xfrm>
          <a:prstGeom prst="rect">
            <a:avLst/>
          </a:prstGeom>
        </p:spPr>
        <p:txBody>
          <a:bodyPr wrap="square">
            <a:spAutoFit/>
          </a:bodyPr>
          <a:lstStyle/>
          <a:p>
            <a:pPr algn="just">
              <a:buFontTx/>
              <a:buChar char="-"/>
            </a:pPr>
            <a:r>
              <a:rPr lang="en-US" sz="2000" smtClean="0"/>
              <a:t> </a:t>
            </a:r>
            <a:r>
              <a:rPr lang="en-US" sz="2000" smtClean="0">
                <a:solidFill>
                  <a:srgbClr val="C00000"/>
                </a:solidFill>
              </a:rPr>
              <a:t>Dùng dấu gạch chéo (/) để phân cách các vế câu.</a:t>
            </a:r>
          </a:p>
          <a:p>
            <a:pPr algn="just">
              <a:buFontTx/>
              <a:buChar char="-"/>
            </a:pPr>
            <a:r>
              <a:rPr lang="en-US" sz="2000" smtClean="0">
                <a:solidFill>
                  <a:srgbClr val="C00000"/>
                </a:solidFill>
              </a:rPr>
              <a:t> Khoanh tròn vào các quan hệ từ, cặp quan hệ từ dùng để nối các vế câu ghép.</a:t>
            </a:r>
          </a:p>
          <a:p>
            <a:pPr algn="just">
              <a:buFontTx/>
              <a:buChar char="-"/>
            </a:pPr>
            <a:r>
              <a:rPr lang="en-US" sz="2000" smtClean="0">
                <a:solidFill>
                  <a:srgbClr val="C00000"/>
                </a:solidFill>
              </a:rPr>
              <a:t> Xem các quan hệ từ hoặc cặp quan hệ từ dùng trong câu ghép đó biểu thị mối quan hệ gì?</a:t>
            </a:r>
          </a:p>
          <a:p>
            <a:pPr algn="just">
              <a:buFontTx/>
              <a:buChar char="-"/>
            </a:pPr>
            <a:r>
              <a:rPr lang="en-US" sz="2000" smtClean="0">
                <a:solidFill>
                  <a:srgbClr val="C00000"/>
                </a:solidFill>
              </a:rPr>
              <a:t> Vế câu nào chỉ nguyên nhân, vế câu nào chỉ kết quả?</a:t>
            </a:r>
            <a:endParaRPr lang="en-US" sz="2000">
              <a:solidFill>
                <a:srgbClr val="C00000"/>
              </a:solidFill>
            </a:endParaRPr>
          </a:p>
        </p:txBody>
      </p:sp>
      <p:cxnSp>
        <p:nvCxnSpPr>
          <p:cNvPr id="30" name="Straight Connector 29"/>
          <p:cNvCxnSpPr/>
          <p:nvPr/>
        </p:nvCxnSpPr>
        <p:spPr>
          <a:xfrm flipH="1">
            <a:off x="3581400" y="1600200"/>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38200" y="1905000"/>
            <a:ext cx="2667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91000" y="1905000"/>
            <a:ext cx="4572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76400" y="1905000"/>
            <a:ext cx="685800" cy="369332"/>
          </a:xfrm>
          <a:prstGeom prst="rect">
            <a:avLst/>
          </a:prstGeom>
          <a:noFill/>
        </p:spPr>
        <p:txBody>
          <a:bodyPr wrap="square" rtlCol="0">
            <a:spAutoFit/>
          </a:bodyPr>
          <a:lstStyle/>
          <a:p>
            <a:r>
              <a:rPr lang="en-US" b="1" smtClean="0">
                <a:solidFill>
                  <a:srgbClr val="C00000"/>
                </a:solidFill>
              </a:rPr>
              <a:t>Vế 1</a:t>
            </a:r>
            <a:endParaRPr lang="en-US" b="1">
              <a:solidFill>
                <a:srgbClr val="C00000"/>
              </a:solidFill>
            </a:endParaRPr>
          </a:p>
        </p:txBody>
      </p:sp>
      <p:sp>
        <p:nvSpPr>
          <p:cNvPr id="41" name="TextBox 40"/>
          <p:cNvSpPr txBox="1"/>
          <p:nvPr/>
        </p:nvSpPr>
        <p:spPr>
          <a:xfrm>
            <a:off x="6096000" y="1905000"/>
            <a:ext cx="685800" cy="369332"/>
          </a:xfrm>
          <a:prstGeom prst="rect">
            <a:avLst/>
          </a:prstGeom>
          <a:noFill/>
        </p:spPr>
        <p:txBody>
          <a:bodyPr wrap="square" rtlCol="0">
            <a:spAutoFit/>
          </a:bodyPr>
          <a:lstStyle/>
          <a:p>
            <a:r>
              <a:rPr lang="en-US" b="1" smtClean="0">
                <a:solidFill>
                  <a:srgbClr val="C00000"/>
                </a:solidFill>
              </a:rPr>
              <a:t>Vế 2</a:t>
            </a:r>
            <a:endParaRPr lang="en-US" b="1">
              <a:solidFill>
                <a:srgbClr val="C00000"/>
              </a:solidFill>
            </a:endParaRPr>
          </a:p>
        </p:txBody>
      </p:sp>
      <p:sp>
        <p:nvSpPr>
          <p:cNvPr id="43" name="Oval 42"/>
          <p:cNvSpPr/>
          <p:nvPr/>
        </p:nvSpPr>
        <p:spPr>
          <a:xfrm>
            <a:off x="381000" y="1600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657600" y="1600200"/>
            <a:ext cx="5334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38200" y="2133600"/>
            <a:ext cx="2362200" cy="369332"/>
          </a:xfrm>
          <a:prstGeom prst="rect">
            <a:avLst/>
          </a:prstGeom>
          <a:noFill/>
        </p:spPr>
        <p:txBody>
          <a:bodyPr wrap="square" rtlCol="0">
            <a:spAutoFit/>
          </a:bodyPr>
          <a:lstStyle/>
          <a:p>
            <a:r>
              <a:rPr lang="en-US" i="1" smtClean="0"/>
              <a:t>(vế chỉ nguyên nhân)</a:t>
            </a:r>
            <a:endParaRPr lang="en-US" i="1"/>
          </a:p>
        </p:txBody>
      </p:sp>
      <p:sp>
        <p:nvSpPr>
          <p:cNvPr id="47" name="TextBox 46"/>
          <p:cNvSpPr txBox="1"/>
          <p:nvPr/>
        </p:nvSpPr>
        <p:spPr>
          <a:xfrm>
            <a:off x="5486400" y="2133600"/>
            <a:ext cx="1981200" cy="369332"/>
          </a:xfrm>
          <a:prstGeom prst="rect">
            <a:avLst/>
          </a:prstGeom>
          <a:noFill/>
        </p:spPr>
        <p:txBody>
          <a:bodyPr wrap="square" rtlCol="0">
            <a:spAutoFit/>
          </a:bodyPr>
          <a:lstStyle/>
          <a:p>
            <a:r>
              <a:rPr lang="en-US" i="1" smtClean="0"/>
              <a:t>(vế chỉ kết quả)</a:t>
            </a:r>
            <a:endParaRPr lang="en-US" i="1"/>
          </a:p>
        </p:txBody>
      </p:sp>
      <p:cxnSp>
        <p:nvCxnSpPr>
          <p:cNvPr id="50" name="Straight Connector 49"/>
          <p:cNvCxnSpPr/>
          <p:nvPr/>
        </p:nvCxnSpPr>
        <p:spPr>
          <a:xfrm flipH="1">
            <a:off x="3124200" y="2743200"/>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7200" y="3124200"/>
            <a:ext cx="2667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505200" y="3124200"/>
            <a:ext cx="4953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52400" y="3962400"/>
            <a:ext cx="2667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447800" y="3124200"/>
            <a:ext cx="762000" cy="381000"/>
          </a:xfrm>
          <a:prstGeom prst="rect">
            <a:avLst/>
          </a:prstGeom>
          <a:noFill/>
        </p:spPr>
        <p:txBody>
          <a:bodyPr wrap="square" rtlCol="0">
            <a:spAutoFit/>
          </a:bodyPr>
          <a:lstStyle/>
          <a:p>
            <a:r>
              <a:rPr lang="en-US" b="1" smtClean="0">
                <a:solidFill>
                  <a:srgbClr val="C00000"/>
                </a:solidFill>
              </a:rPr>
              <a:t>Vế 1</a:t>
            </a:r>
            <a:endParaRPr lang="en-US" b="1">
              <a:solidFill>
                <a:srgbClr val="C00000"/>
              </a:solidFill>
            </a:endParaRPr>
          </a:p>
        </p:txBody>
      </p:sp>
      <p:sp>
        <p:nvSpPr>
          <p:cNvPr id="65" name="TextBox 64"/>
          <p:cNvSpPr txBox="1"/>
          <p:nvPr/>
        </p:nvSpPr>
        <p:spPr>
          <a:xfrm>
            <a:off x="5791200" y="3124200"/>
            <a:ext cx="762000" cy="381000"/>
          </a:xfrm>
          <a:prstGeom prst="rect">
            <a:avLst/>
          </a:prstGeom>
          <a:noFill/>
        </p:spPr>
        <p:txBody>
          <a:bodyPr wrap="square" rtlCol="0">
            <a:spAutoFit/>
          </a:bodyPr>
          <a:lstStyle/>
          <a:p>
            <a:r>
              <a:rPr lang="en-US" b="1" smtClean="0">
                <a:solidFill>
                  <a:srgbClr val="C00000"/>
                </a:solidFill>
              </a:rPr>
              <a:t>Vế 2</a:t>
            </a:r>
            <a:endParaRPr lang="en-US" b="1">
              <a:solidFill>
                <a:srgbClr val="C00000"/>
              </a:solidFill>
            </a:endParaRPr>
          </a:p>
        </p:txBody>
      </p:sp>
      <p:sp>
        <p:nvSpPr>
          <p:cNvPr id="66" name="TextBox 65"/>
          <p:cNvSpPr txBox="1"/>
          <p:nvPr/>
        </p:nvSpPr>
        <p:spPr>
          <a:xfrm>
            <a:off x="4876800" y="3352800"/>
            <a:ext cx="2362200" cy="369332"/>
          </a:xfrm>
          <a:prstGeom prst="rect">
            <a:avLst/>
          </a:prstGeom>
          <a:noFill/>
        </p:spPr>
        <p:txBody>
          <a:bodyPr wrap="square" rtlCol="0">
            <a:spAutoFit/>
          </a:bodyPr>
          <a:lstStyle/>
          <a:p>
            <a:r>
              <a:rPr lang="en-US" i="1" smtClean="0"/>
              <a:t>(vế chỉ nguyên nhân)</a:t>
            </a:r>
            <a:endParaRPr lang="en-US" i="1"/>
          </a:p>
        </p:txBody>
      </p:sp>
      <p:sp>
        <p:nvSpPr>
          <p:cNvPr id="68" name="TextBox 67"/>
          <p:cNvSpPr txBox="1"/>
          <p:nvPr/>
        </p:nvSpPr>
        <p:spPr>
          <a:xfrm>
            <a:off x="838200" y="3352800"/>
            <a:ext cx="1828800" cy="369332"/>
          </a:xfrm>
          <a:prstGeom prst="rect">
            <a:avLst/>
          </a:prstGeom>
          <a:noFill/>
        </p:spPr>
        <p:txBody>
          <a:bodyPr wrap="square" rtlCol="0">
            <a:spAutoFit/>
          </a:bodyPr>
          <a:lstStyle/>
          <a:p>
            <a:r>
              <a:rPr lang="en-US" i="1" smtClean="0"/>
              <a:t>(vế chỉ kết quả)</a:t>
            </a:r>
            <a:endParaRPr lang="en-US" i="1"/>
          </a:p>
        </p:txBody>
      </p:sp>
      <p:sp>
        <p:nvSpPr>
          <p:cNvPr id="70" name="Oval 69"/>
          <p:cNvSpPr/>
          <p:nvPr/>
        </p:nvSpPr>
        <p:spPr>
          <a:xfrm>
            <a:off x="3124200" y="2819400"/>
            <a:ext cx="381000" cy="3810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anim calcmode="lin" valueType="num">
                                      <p:cBhvr additive="base">
                                        <p:cTn id="7" dur="500" fill="hold"/>
                                        <p:tgtEl>
                                          <p:spTgt spid="108549"/>
                                        </p:tgtEl>
                                        <p:attrNameLst>
                                          <p:attrName>ppt_x</p:attrName>
                                        </p:attrNameLst>
                                      </p:cBhvr>
                                      <p:tavLst>
                                        <p:tav tm="0">
                                          <p:val>
                                            <p:strVal val="0-#ppt_w/2"/>
                                          </p:val>
                                        </p:tav>
                                        <p:tav tm="100000">
                                          <p:val>
                                            <p:strVal val="#ppt_x"/>
                                          </p:val>
                                        </p:tav>
                                      </p:tavLst>
                                    </p:anim>
                                    <p:anim calcmode="lin" valueType="num">
                                      <p:cBhvr additive="base">
                                        <p:cTn id="8" dur="500" fill="hold"/>
                                        <p:tgtEl>
                                          <p:spTgt spid="1085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08550"/>
                                        </p:tgtEl>
                                        <p:attrNameLst>
                                          <p:attrName>style.visibility</p:attrName>
                                        </p:attrNameLst>
                                      </p:cBhvr>
                                      <p:to>
                                        <p:strVal val="visible"/>
                                      </p:to>
                                    </p:set>
                                    <p:anim calcmode="lin" valueType="num">
                                      <p:cBhvr>
                                        <p:cTn id="13" dur="1000" fill="hold"/>
                                        <p:tgtEl>
                                          <p:spTgt spid="108550"/>
                                        </p:tgtEl>
                                        <p:attrNameLst>
                                          <p:attrName>ppt_w</p:attrName>
                                        </p:attrNameLst>
                                      </p:cBhvr>
                                      <p:tavLst>
                                        <p:tav tm="0">
                                          <p:val>
                                            <p:strVal val="#ppt_w*0.70"/>
                                          </p:val>
                                        </p:tav>
                                        <p:tav tm="100000">
                                          <p:val>
                                            <p:strVal val="#ppt_w"/>
                                          </p:val>
                                        </p:tav>
                                      </p:tavLst>
                                    </p:anim>
                                    <p:anim calcmode="lin" valueType="num">
                                      <p:cBhvr>
                                        <p:cTn id="14" dur="1000" fill="hold"/>
                                        <p:tgtEl>
                                          <p:spTgt spid="108550"/>
                                        </p:tgtEl>
                                        <p:attrNameLst>
                                          <p:attrName>ppt_h</p:attrName>
                                        </p:attrNameLst>
                                      </p:cBhvr>
                                      <p:tavLst>
                                        <p:tav tm="0">
                                          <p:val>
                                            <p:strVal val="#ppt_h"/>
                                          </p:val>
                                        </p:tav>
                                        <p:tav tm="100000">
                                          <p:val>
                                            <p:strVal val="#ppt_h"/>
                                          </p:val>
                                        </p:tav>
                                      </p:tavLst>
                                    </p:anim>
                                    <p:animEffect transition="in" filter="fade">
                                      <p:cBhvr>
                                        <p:cTn id="15" dur="1000"/>
                                        <p:tgtEl>
                                          <p:spTgt spid="10855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box(in)">
                                      <p:cBhvr>
                                        <p:cTn id="20" dur="500"/>
                                        <p:tgtEl>
                                          <p:spTgt spid="21">
                                            <p:txEl>
                                              <p:pRg st="0" end="0"/>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box(in)">
                                      <p:cBhvr>
                                        <p:cTn id="23" dur="500"/>
                                        <p:tgtEl>
                                          <p:spTgt spid="21">
                                            <p:txEl>
                                              <p:pRg st="1" end="1"/>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21">
                                            <p:txEl>
                                              <p:pRg st="3" end="3"/>
                                            </p:txEl>
                                          </p:spTgt>
                                        </p:tgtEl>
                                        <p:attrNameLst>
                                          <p:attrName>style.visibility</p:attrName>
                                        </p:attrNameLst>
                                      </p:cBhvr>
                                      <p:to>
                                        <p:strVal val="visible"/>
                                      </p:to>
                                    </p:set>
                                    <p:animEffect transition="in" filter="box(in)">
                                      <p:cBhvr>
                                        <p:cTn id="26" dur="500"/>
                                        <p:tgtEl>
                                          <p:spTgt spid="2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blinds(horizontal)">
                                      <p:cBhvr>
                                        <p:cTn id="31" dur="500"/>
                                        <p:tgtEl>
                                          <p:spTgt spid="7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ppt_x"/>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linds(horizontal)">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blinds(horizontal)">
                                      <p:cBhvr>
                                        <p:cTn id="72" dur="500"/>
                                        <p:tgtEl>
                                          <p:spTgt spid="43"/>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linds(horizontal)">
                                      <p:cBhvr>
                                        <p:cTn id="75" dur="5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6"/>
                                        </p:tgtEl>
                                        <p:attrNameLst>
                                          <p:attrName>style.visibility</p:attrName>
                                        </p:attrNameLst>
                                      </p:cBhvr>
                                      <p:to>
                                        <p:strVal val="visible"/>
                                      </p:to>
                                    </p:set>
                                    <p:anim calcmode="lin" valueType="num">
                                      <p:cBhvr additive="base">
                                        <p:cTn id="80" dur="500" fill="hold"/>
                                        <p:tgtEl>
                                          <p:spTgt spid="46"/>
                                        </p:tgtEl>
                                        <p:attrNameLst>
                                          <p:attrName>ppt_x</p:attrName>
                                        </p:attrNameLst>
                                      </p:cBhvr>
                                      <p:tavLst>
                                        <p:tav tm="0">
                                          <p:val>
                                            <p:strVal val="#ppt_x"/>
                                          </p:val>
                                        </p:tav>
                                        <p:tav tm="100000">
                                          <p:val>
                                            <p:strVal val="#ppt_x"/>
                                          </p:val>
                                        </p:tav>
                                      </p:tavLst>
                                    </p:anim>
                                    <p:anim calcmode="lin" valueType="num">
                                      <p:cBhvr additive="base">
                                        <p:cTn id="8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additive="base">
                                        <p:cTn id="86" dur="500" fill="hold"/>
                                        <p:tgtEl>
                                          <p:spTgt spid="47"/>
                                        </p:tgtEl>
                                        <p:attrNameLst>
                                          <p:attrName>ppt_x</p:attrName>
                                        </p:attrNameLst>
                                      </p:cBhvr>
                                      <p:tavLst>
                                        <p:tav tm="0">
                                          <p:val>
                                            <p:strVal val="#ppt_x"/>
                                          </p:val>
                                        </p:tav>
                                        <p:tav tm="100000">
                                          <p:val>
                                            <p:strVal val="#ppt_x"/>
                                          </p:val>
                                        </p:tav>
                                      </p:tavLst>
                                    </p:anim>
                                    <p:anim calcmode="lin" valueType="num">
                                      <p:cBhvr additive="base">
                                        <p:cTn id="8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blinds(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blinds(horizontal)">
                                      <p:cBhvr>
                                        <p:cTn id="97" dur="500"/>
                                        <p:tgtEl>
                                          <p:spTgt spid="5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blinds(horizontal)">
                                      <p:cBhvr>
                                        <p:cTn id="100" dur="500"/>
                                        <p:tgtEl>
                                          <p:spTgt spid="6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blinds(horizontal)">
                                      <p:cBhvr>
                                        <p:cTn id="105" dur="500"/>
                                        <p:tgtEl>
                                          <p:spTgt spid="61"/>
                                        </p:tgtEl>
                                      </p:cBhvr>
                                    </p:animEffect>
                                  </p:childTnLst>
                                </p:cTn>
                              </p:par>
                              <p:par>
                                <p:cTn id="106" presetID="3" presetClass="entr" presetSubtype="10" fill="hold"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blinds(horizontal)">
                                      <p:cBhvr>
                                        <p:cTn id="108" dur="500"/>
                                        <p:tgtEl>
                                          <p:spTgt spid="63"/>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blinds(horizontal)">
                                      <p:cBhvr>
                                        <p:cTn id="111" dur="500"/>
                                        <p:tgtEl>
                                          <p:spTgt spid="65"/>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blinds(horizontal)">
                                      <p:cBhvr>
                                        <p:cTn id="116" dur="500"/>
                                        <p:tgtEl>
                                          <p:spTgt spid="70"/>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68"/>
                                        </p:tgtEl>
                                        <p:attrNameLst>
                                          <p:attrName>style.visibility</p:attrName>
                                        </p:attrNameLst>
                                      </p:cBhvr>
                                      <p:to>
                                        <p:strVal val="visible"/>
                                      </p:to>
                                    </p:set>
                                    <p:anim calcmode="lin" valueType="num">
                                      <p:cBhvr additive="base">
                                        <p:cTn id="121" dur="500" fill="hold"/>
                                        <p:tgtEl>
                                          <p:spTgt spid="68"/>
                                        </p:tgtEl>
                                        <p:attrNameLst>
                                          <p:attrName>ppt_x</p:attrName>
                                        </p:attrNameLst>
                                      </p:cBhvr>
                                      <p:tavLst>
                                        <p:tav tm="0">
                                          <p:val>
                                            <p:strVal val="#ppt_x"/>
                                          </p:val>
                                        </p:tav>
                                        <p:tav tm="100000">
                                          <p:val>
                                            <p:strVal val="#ppt_x"/>
                                          </p:val>
                                        </p:tav>
                                      </p:tavLst>
                                    </p:anim>
                                    <p:anim calcmode="lin" valueType="num">
                                      <p:cBhvr additive="base">
                                        <p:cTn id="12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66"/>
                                        </p:tgtEl>
                                        <p:attrNameLst>
                                          <p:attrName>style.visibility</p:attrName>
                                        </p:attrNameLst>
                                      </p:cBhvr>
                                      <p:to>
                                        <p:strVal val="visible"/>
                                      </p:to>
                                    </p:set>
                                    <p:anim calcmode="lin" valueType="num">
                                      <p:cBhvr additive="base">
                                        <p:cTn id="127" dur="500" fill="hold"/>
                                        <p:tgtEl>
                                          <p:spTgt spid="66"/>
                                        </p:tgtEl>
                                        <p:attrNameLst>
                                          <p:attrName>ppt_x</p:attrName>
                                        </p:attrNameLst>
                                      </p:cBhvr>
                                      <p:tavLst>
                                        <p:tav tm="0">
                                          <p:val>
                                            <p:strVal val="#ppt_x"/>
                                          </p:val>
                                        </p:tav>
                                        <p:tav tm="100000">
                                          <p:val>
                                            <p:strVal val="#ppt_x"/>
                                          </p:val>
                                        </p:tav>
                                      </p:tavLst>
                                    </p:anim>
                                    <p:anim calcmode="lin" valueType="num">
                                      <p:cBhvr additive="base">
                                        <p:cTn id="12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 presetClass="exit" presetSubtype="16" fill="hold" grpId="1" nodeType="clickEffect">
                                  <p:stCondLst>
                                    <p:cond delay="0"/>
                                  </p:stCondLst>
                                  <p:childTnLst>
                                    <p:animEffect transition="out" filter="box(in)">
                                      <p:cBhvr>
                                        <p:cTn id="132" dur="500"/>
                                        <p:tgtEl>
                                          <p:spTgt spid="28"/>
                                        </p:tgtEl>
                                      </p:cBhvr>
                                    </p:animEffect>
                                    <p:set>
                                      <p:cBhvr>
                                        <p:cTn id="133"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p:bldP spid="108550" grpId="0"/>
      <p:bldP spid="71" grpId="0"/>
      <p:bldP spid="34" grpId="0"/>
      <p:bldP spid="35" grpId="0"/>
      <p:bldP spid="36" grpId="0"/>
      <p:bldP spid="28" grpId="0"/>
      <p:bldP spid="28" grpId="1"/>
      <p:bldP spid="40" grpId="0"/>
      <p:bldP spid="41" grpId="0"/>
      <p:bldP spid="43" grpId="0" animBg="1"/>
      <p:bldP spid="44" grpId="0" animBg="1"/>
      <p:bldP spid="46" grpId="0"/>
      <p:bldP spid="47" grpId="0"/>
      <p:bldP spid="64" grpId="0"/>
      <p:bldP spid="65" grpId="0"/>
      <p:bldP spid="66" grpId="0"/>
      <p:bldP spid="68" grpId="0"/>
      <p:bldP spid="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692275" y="117475"/>
            <a:ext cx="6324600" cy="519113"/>
          </a:xfrm>
          <a:prstGeom prst="rect">
            <a:avLst/>
          </a:prstGeom>
          <a:noFill/>
          <a:ln w="9525">
            <a:noFill/>
            <a:miter lim="800000"/>
            <a:headEnd/>
            <a:tailEnd/>
          </a:ln>
          <a:effectLst/>
        </p:spPr>
        <p:txBody>
          <a:bodyPr>
            <a:spAutoFit/>
          </a:bodyPr>
          <a:lstStyle/>
          <a:p>
            <a:pPr>
              <a:spcBef>
                <a:spcPct val="50000"/>
              </a:spcBef>
              <a:defRPr/>
            </a:pPr>
            <a:endParaRPr lang="en-US" sz="2800" b="1">
              <a:solidFill>
                <a:srgbClr val="FF6600"/>
              </a:solidFill>
              <a:effectLst>
                <a:outerShdw blurRad="38100" dist="38100" dir="2700000" algn="tl">
                  <a:srgbClr val="000000"/>
                </a:outerShdw>
              </a:effectLst>
              <a:latin typeface="Arial"/>
            </a:endParaRPr>
          </a:p>
        </p:txBody>
      </p:sp>
      <p:sp>
        <p:nvSpPr>
          <p:cNvPr id="93190" name="Text Box 6"/>
          <p:cNvSpPr txBox="1">
            <a:spLocks noChangeArrowheads="1"/>
          </p:cNvSpPr>
          <p:nvPr/>
        </p:nvSpPr>
        <p:spPr bwMode="auto">
          <a:xfrm>
            <a:off x="457200" y="990600"/>
            <a:ext cx="8572499" cy="1772793"/>
          </a:xfrm>
          <a:prstGeom prst="rect">
            <a:avLst/>
          </a:prstGeom>
          <a:noFill/>
          <a:ln w="9525">
            <a:noFill/>
            <a:miter lim="800000"/>
            <a:headEnd/>
            <a:tailEnd/>
          </a:ln>
          <a:effectLst/>
        </p:spPr>
        <p:txBody>
          <a:bodyPr wrap="square">
            <a:spAutoFit/>
          </a:bodyPr>
          <a:lstStyle/>
          <a:p>
            <a:pPr algn="just">
              <a:lnSpc>
                <a:spcPct val="130000"/>
              </a:lnSpc>
              <a:spcBef>
                <a:spcPct val="50000"/>
              </a:spcBef>
              <a:defRPr/>
            </a:pPr>
            <a:r>
              <a:rPr lang="en-US" sz="2800" b="1">
                <a:solidFill>
                  <a:srgbClr val="996600"/>
                </a:solidFill>
                <a:effectLst>
                  <a:outerShdw blurRad="38100" dist="38100" dir="2700000" algn="tl">
                    <a:srgbClr val="000000"/>
                  </a:outerShdw>
                </a:effectLst>
                <a:latin typeface="Arial"/>
              </a:rPr>
              <a:t>2. Tìm thêm những quan hệ từ và cặp quan hệ từ dùng để nối các vế câu có quan hệ nguyên </a:t>
            </a:r>
            <a:r>
              <a:rPr lang="en-US" sz="2800" b="1" smtClean="0">
                <a:solidFill>
                  <a:srgbClr val="996600"/>
                </a:solidFill>
                <a:effectLst>
                  <a:outerShdw blurRad="38100" dist="38100" dir="2700000" algn="tl">
                    <a:srgbClr val="000000"/>
                  </a:outerShdw>
                </a:effectLst>
                <a:latin typeface="Arial"/>
              </a:rPr>
              <a:t>nhân - </a:t>
            </a:r>
            <a:r>
              <a:rPr lang="en-US" sz="2800" b="1">
                <a:solidFill>
                  <a:srgbClr val="996600"/>
                </a:solidFill>
                <a:effectLst>
                  <a:outerShdw blurRad="38100" dist="38100" dir="2700000" algn="tl">
                    <a:srgbClr val="000000"/>
                  </a:outerShdw>
                </a:effectLst>
                <a:latin typeface="Arial"/>
              </a:rPr>
              <a:t>kết quả.</a:t>
            </a:r>
          </a:p>
        </p:txBody>
      </p:sp>
      <p:sp>
        <p:nvSpPr>
          <p:cNvPr id="6" name="Rectangle 5"/>
          <p:cNvSpPr/>
          <p:nvPr/>
        </p:nvSpPr>
        <p:spPr>
          <a:xfrm>
            <a:off x="3810000" y="1066800"/>
            <a:ext cx="2042547" cy="523220"/>
          </a:xfrm>
          <a:prstGeom prst="rect">
            <a:avLst/>
          </a:prstGeom>
        </p:spPr>
        <p:txBody>
          <a:bodyPr wrap="none">
            <a:spAutoFit/>
          </a:bodyPr>
          <a:lstStyle/>
          <a:p>
            <a:r>
              <a:rPr lang="en-US" sz="2800" b="1" smtClean="0">
                <a:solidFill>
                  <a:srgbClr val="FF0000"/>
                </a:solidFill>
                <a:effectLst>
                  <a:outerShdw blurRad="38100" dist="38100" dir="2700000" algn="tl">
                    <a:srgbClr val="000000"/>
                  </a:outerShdw>
                </a:effectLst>
                <a:latin typeface="Arial"/>
              </a:rPr>
              <a:t>quan hệ từ</a:t>
            </a:r>
            <a:endParaRPr lang="en-US" sz="2800">
              <a:solidFill>
                <a:srgbClr val="FF0000"/>
              </a:solidFill>
            </a:endParaRPr>
          </a:p>
        </p:txBody>
      </p:sp>
      <p:sp>
        <p:nvSpPr>
          <p:cNvPr id="7" name="Rectangle 6"/>
          <p:cNvSpPr/>
          <p:nvPr/>
        </p:nvSpPr>
        <p:spPr>
          <a:xfrm>
            <a:off x="6282319" y="1066800"/>
            <a:ext cx="2861681" cy="523220"/>
          </a:xfrm>
          <a:prstGeom prst="rect">
            <a:avLst/>
          </a:prstGeom>
        </p:spPr>
        <p:txBody>
          <a:bodyPr wrap="square">
            <a:spAutoFit/>
          </a:bodyPr>
          <a:lstStyle/>
          <a:p>
            <a:r>
              <a:rPr lang="en-US" sz="2800" b="1" smtClean="0">
                <a:solidFill>
                  <a:srgbClr val="FF0000"/>
                </a:solidFill>
                <a:effectLst>
                  <a:outerShdw blurRad="38100" dist="38100" dir="2700000" algn="tl">
                    <a:srgbClr val="000000"/>
                  </a:outerShdw>
                </a:effectLst>
                <a:latin typeface="Arial"/>
              </a:rPr>
              <a:t>cặp quan hệ từ </a:t>
            </a:r>
            <a:endParaRPr lang="en-US" sz="2800">
              <a:solidFill>
                <a:srgbClr val="FF0000"/>
              </a:solidFill>
            </a:endParaRPr>
          </a:p>
        </p:txBody>
      </p:sp>
      <p:sp>
        <p:nvSpPr>
          <p:cNvPr id="24" name="TextBox 23"/>
          <p:cNvSpPr txBox="1"/>
          <p:nvPr/>
        </p:nvSpPr>
        <p:spPr>
          <a:xfrm>
            <a:off x="533400" y="2895600"/>
            <a:ext cx="2362200" cy="461665"/>
          </a:xfrm>
          <a:prstGeom prst="rect">
            <a:avLst/>
          </a:prstGeom>
          <a:noFill/>
        </p:spPr>
        <p:txBody>
          <a:bodyPr wrap="square" rtlCol="0">
            <a:spAutoFit/>
          </a:bodyPr>
          <a:lstStyle/>
          <a:p>
            <a:r>
              <a:rPr lang="en-US" sz="2300" b="1" smtClean="0">
                <a:solidFill>
                  <a:srgbClr val="FF0000"/>
                </a:solidFill>
              </a:rPr>
              <a:t>Quan hệ từ: </a:t>
            </a:r>
            <a:r>
              <a:rPr lang="en-US" sz="2300" smtClean="0">
                <a:solidFill>
                  <a:srgbClr val="006600"/>
                </a:solidFill>
              </a:rPr>
              <a:t>vì,</a:t>
            </a:r>
            <a:endParaRPr lang="en-US" sz="2300">
              <a:solidFill>
                <a:srgbClr val="006600"/>
              </a:solidFill>
            </a:endParaRPr>
          </a:p>
        </p:txBody>
      </p:sp>
      <p:sp>
        <p:nvSpPr>
          <p:cNvPr id="25" name="TextBox 24"/>
          <p:cNvSpPr txBox="1"/>
          <p:nvPr/>
        </p:nvSpPr>
        <p:spPr>
          <a:xfrm>
            <a:off x="2590800" y="2895600"/>
            <a:ext cx="6553200" cy="461665"/>
          </a:xfrm>
          <a:prstGeom prst="rect">
            <a:avLst/>
          </a:prstGeom>
          <a:noFill/>
        </p:spPr>
        <p:txBody>
          <a:bodyPr wrap="square" rtlCol="0">
            <a:spAutoFit/>
          </a:bodyPr>
          <a:lstStyle/>
          <a:p>
            <a:r>
              <a:rPr lang="en-US" sz="2300" smtClean="0"/>
              <a:t>bởi vì, tại, tại vì, nên, cho nên, nhờ, do vậy,…</a:t>
            </a:r>
            <a:endParaRPr lang="en-US" sz="2300"/>
          </a:p>
        </p:txBody>
      </p:sp>
      <p:sp>
        <p:nvSpPr>
          <p:cNvPr id="26" name="TextBox 25"/>
          <p:cNvSpPr txBox="1"/>
          <p:nvPr/>
        </p:nvSpPr>
        <p:spPr>
          <a:xfrm>
            <a:off x="457200" y="3429000"/>
            <a:ext cx="3962400" cy="446276"/>
          </a:xfrm>
          <a:prstGeom prst="rect">
            <a:avLst/>
          </a:prstGeom>
          <a:noFill/>
        </p:spPr>
        <p:txBody>
          <a:bodyPr wrap="square" rtlCol="0">
            <a:spAutoFit/>
          </a:bodyPr>
          <a:lstStyle/>
          <a:p>
            <a:r>
              <a:rPr lang="en-US" sz="2300" b="1" smtClean="0">
                <a:solidFill>
                  <a:srgbClr val="FF0000"/>
                </a:solidFill>
              </a:rPr>
              <a:t>Cặp quan hệ từ: </a:t>
            </a:r>
            <a:r>
              <a:rPr lang="en-US" sz="2300" smtClean="0"/>
              <a:t>vì …  nên; </a:t>
            </a:r>
            <a:endParaRPr lang="en-US" sz="2300"/>
          </a:p>
        </p:txBody>
      </p:sp>
      <p:sp>
        <p:nvSpPr>
          <p:cNvPr id="28" name="TextBox 27"/>
          <p:cNvSpPr txBox="1"/>
          <p:nvPr/>
        </p:nvSpPr>
        <p:spPr>
          <a:xfrm>
            <a:off x="4191000" y="3429000"/>
            <a:ext cx="4953000" cy="461665"/>
          </a:xfrm>
          <a:prstGeom prst="rect">
            <a:avLst/>
          </a:prstGeom>
          <a:noFill/>
        </p:spPr>
        <p:txBody>
          <a:bodyPr wrap="square" rtlCol="0">
            <a:spAutoFit/>
          </a:bodyPr>
          <a:lstStyle/>
          <a:p>
            <a:r>
              <a:rPr lang="en-US" sz="2300" smtClean="0"/>
              <a:t>bởi vì … cho nên; tại vì … cho nên; </a:t>
            </a:r>
            <a:endParaRPr lang="en-US" sz="2300"/>
          </a:p>
        </p:txBody>
      </p:sp>
      <p:sp>
        <p:nvSpPr>
          <p:cNvPr id="29" name="TextBox 28"/>
          <p:cNvSpPr txBox="1"/>
          <p:nvPr/>
        </p:nvSpPr>
        <p:spPr>
          <a:xfrm>
            <a:off x="2743200" y="3962400"/>
            <a:ext cx="5943600" cy="446276"/>
          </a:xfrm>
          <a:prstGeom prst="rect">
            <a:avLst/>
          </a:prstGeom>
          <a:noFill/>
        </p:spPr>
        <p:txBody>
          <a:bodyPr wrap="square" rtlCol="0">
            <a:spAutoFit/>
          </a:bodyPr>
          <a:lstStyle/>
          <a:p>
            <a:r>
              <a:rPr lang="en-US" sz="2300" smtClean="0"/>
              <a:t>do … nên; do … mà; nhờ … mà; …</a:t>
            </a:r>
            <a:endParaRPr lang="en-US" sz="23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p:cTn id="7" dur="1000" fill="hold"/>
                                        <p:tgtEl>
                                          <p:spTgt spid="93190"/>
                                        </p:tgtEl>
                                        <p:attrNameLst>
                                          <p:attrName>ppt_w</p:attrName>
                                        </p:attrNameLst>
                                      </p:cBhvr>
                                      <p:tavLst>
                                        <p:tav tm="0">
                                          <p:val>
                                            <p:strVal val="#ppt_w*0.70"/>
                                          </p:val>
                                        </p:tav>
                                        <p:tav tm="100000">
                                          <p:val>
                                            <p:strVal val="#ppt_w"/>
                                          </p:val>
                                        </p:tav>
                                      </p:tavLst>
                                    </p:anim>
                                    <p:anim calcmode="lin" valueType="num">
                                      <p:cBhvr>
                                        <p:cTn id="8" dur="1000" fill="hold"/>
                                        <p:tgtEl>
                                          <p:spTgt spid="93190"/>
                                        </p:tgtEl>
                                        <p:attrNameLst>
                                          <p:attrName>ppt_h</p:attrName>
                                        </p:attrNameLst>
                                      </p:cBhvr>
                                      <p:tavLst>
                                        <p:tav tm="0">
                                          <p:val>
                                            <p:strVal val="#ppt_h"/>
                                          </p:val>
                                        </p:tav>
                                        <p:tav tm="100000">
                                          <p:val>
                                            <p:strVal val="#ppt_h"/>
                                          </p:val>
                                        </p:tav>
                                      </p:tavLst>
                                    </p:anim>
                                    <p:animEffect transition="in" filter="fade">
                                      <p:cBhvr>
                                        <p:cTn id="9" dur="1000"/>
                                        <p:tgtEl>
                                          <p:spTgt spid="93190"/>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ox(i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in)">
                                      <p:cBhvr>
                                        <p:cTn id="37" dur="500"/>
                                        <p:tgtEl>
                                          <p:spTgt spid="28"/>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ox(in)">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p:bldP spid="6" grpId="0"/>
      <p:bldP spid="7" grpId="0"/>
      <p:bldP spid="24" grpId="0"/>
      <p:bldP spid="25" grpId="0"/>
      <p:bldP spid="26"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Text Box 5"/>
          <p:cNvSpPr txBox="1">
            <a:spLocks noChangeArrowheads="1"/>
          </p:cNvSpPr>
          <p:nvPr/>
        </p:nvSpPr>
        <p:spPr bwMode="auto">
          <a:xfrm>
            <a:off x="533400" y="533400"/>
            <a:ext cx="2438400" cy="523220"/>
          </a:xfrm>
          <a:prstGeom prst="rect">
            <a:avLst/>
          </a:prstGeom>
          <a:noFill/>
          <a:ln w="9525">
            <a:noFill/>
            <a:miter lim="800000"/>
            <a:headEnd/>
            <a:tailEnd/>
          </a:ln>
          <a:effectLst/>
        </p:spPr>
        <p:txBody>
          <a:bodyPr wrap="square">
            <a:spAutoFit/>
          </a:bodyPr>
          <a:lstStyle/>
          <a:p>
            <a:pPr>
              <a:spcBef>
                <a:spcPct val="50000"/>
              </a:spcBef>
              <a:defRPr/>
            </a:pPr>
            <a:r>
              <a:rPr lang="en-US" sz="2400" b="1">
                <a:solidFill>
                  <a:srgbClr val="FF0000"/>
                </a:solidFill>
                <a:effectLst>
                  <a:outerShdw blurRad="38100" dist="38100" dir="2700000" algn="tl">
                    <a:srgbClr val="000000"/>
                  </a:outerShdw>
                </a:effectLst>
                <a:latin typeface="Arial"/>
              </a:rPr>
              <a:t>II. </a:t>
            </a:r>
            <a:r>
              <a:rPr lang="en-US" sz="2400" b="1" u="sng">
                <a:solidFill>
                  <a:srgbClr val="FF0000"/>
                </a:solidFill>
                <a:effectLst>
                  <a:outerShdw blurRad="38100" dist="38100" dir="2700000" algn="tl">
                    <a:srgbClr val="000000"/>
                  </a:outerShdw>
                </a:effectLst>
                <a:latin typeface="Arial"/>
              </a:rPr>
              <a:t>GHI NHỚ:</a:t>
            </a:r>
            <a:r>
              <a:rPr lang="en-US" sz="2800" b="1" u="sng">
                <a:solidFill>
                  <a:srgbClr val="FF0000"/>
                </a:solidFill>
                <a:effectLst>
                  <a:outerShdw blurRad="38100" dist="38100" dir="2700000" algn="tl">
                    <a:srgbClr val="000000"/>
                  </a:outerShdw>
                </a:effectLst>
                <a:latin typeface="Arial"/>
              </a:rPr>
              <a:t> </a:t>
            </a:r>
          </a:p>
        </p:txBody>
      </p:sp>
      <p:sp>
        <p:nvSpPr>
          <p:cNvPr id="6149" name="AutoShape 9"/>
          <p:cNvSpPr>
            <a:spLocks noChangeArrowheads="1"/>
          </p:cNvSpPr>
          <p:nvPr/>
        </p:nvSpPr>
        <p:spPr bwMode="auto">
          <a:xfrm>
            <a:off x="152400" y="990600"/>
            <a:ext cx="8839200" cy="5334000"/>
          </a:xfrm>
          <a:prstGeom prst="horizontalScroll">
            <a:avLst>
              <a:gd name="adj" fmla="val 12500"/>
            </a:avLst>
          </a:prstGeom>
          <a:solidFill>
            <a:srgbClr val="FFE8D1"/>
          </a:solidFill>
          <a:ln w="9525">
            <a:solidFill>
              <a:schemeClr val="folHlink"/>
            </a:solidFill>
            <a:round/>
            <a:headEnd/>
            <a:tailEnd/>
          </a:ln>
        </p:spPr>
        <p:txBody>
          <a:bodyPr wrap="none" anchor="ctr"/>
          <a:lstStyle/>
          <a:p>
            <a:endParaRPr lang="en-US"/>
          </a:p>
        </p:txBody>
      </p:sp>
      <p:sp>
        <p:nvSpPr>
          <p:cNvPr id="94218" name="Text Box 10"/>
          <p:cNvSpPr txBox="1">
            <a:spLocks noChangeArrowheads="1"/>
          </p:cNvSpPr>
          <p:nvPr/>
        </p:nvSpPr>
        <p:spPr bwMode="auto">
          <a:xfrm>
            <a:off x="914400" y="1676400"/>
            <a:ext cx="8001000" cy="1643527"/>
          </a:xfrm>
          <a:prstGeom prst="rect">
            <a:avLst/>
          </a:prstGeom>
          <a:noFill/>
          <a:ln w="9525">
            <a:noFill/>
            <a:miter lim="800000"/>
            <a:headEnd/>
            <a:tailEnd/>
          </a:ln>
          <a:effectLst/>
        </p:spPr>
        <p:txBody>
          <a:bodyPr wrap="square">
            <a:spAutoFit/>
          </a:bodyPr>
          <a:lstStyle/>
          <a:p>
            <a:pPr algn="just">
              <a:lnSpc>
                <a:spcPct val="120000"/>
              </a:lnSpc>
              <a:spcBef>
                <a:spcPct val="50000"/>
              </a:spcBef>
              <a:defRPr/>
            </a:pPr>
            <a:r>
              <a:rPr lang="en-US" sz="2800" b="1">
                <a:solidFill>
                  <a:srgbClr val="CC0066"/>
                </a:solidFill>
                <a:effectLst>
                  <a:outerShdw blurRad="38100" dist="38100" dir="2700000" algn="tl">
                    <a:srgbClr val="000000"/>
                  </a:outerShdw>
                </a:effectLst>
                <a:latin typeface="Arial"/>
              </a:rPr>
              <a:t>Để thể hiện quan hệ nguyên nhân – kết quả giữa hai vế câu ghép, ta có thể nối chúng bằng:</a:t>
            </a:r>
          </a:p>
        </p:txBody>
      </p:sp>
      <p:sp>
        <p:nvSpPr>
          <p:cNvPr id="94220" name="Text Box 12"/>
          <p:cNvSpPr txBox="1">
            <a:spLocks noChangeArrowheads="1"/>
          </p:cNvSpPr>
          <p:nvPr/>
        </p:nvSpPr>
        <p:spPr bwMode="auto">
          <a:xfrm>
            <a:off x="762000" y="3276600"/>
            <a:ext cx="8153400" cy="523220"/>
          </a:xfrm>
          <a:prstGeom prst="rect">
            <a:avLst/>
          </a:prstGeom>
          <a:noFill/>
          <a:ln w="9525">
            <a:noFill/>
            <a:miter lim="800000"/>
            <a:headEnd/>
            <a:tailEnd/>
          </a:ln>
          <a:effectLst/>
        </p:spPr>
        <p:txBody>
          <a:bodyPr wrap="square">
            <a:spAutoFit/>
          </a:bodyPr>
          <a:lstStyle/>
          <a:p>
            <a:pPr algn="just">
              <a:spcBef>
                <a:spcPct val="50000"/>
              </a:spcBef>
              <a:defRPr/>
            </a:pPr>
            <a:r>
              <a:rPr lang="en-US" sz="2800" b="1">
                <a:solidFill>
                  <a:srgbClr val="CC0066"/>
                </a:solidFill>
                <a:effectLst>
                  <a:outerShdw blurRad="38100" dist="38100" dir="2700000" algn="tl">
                    <a:srgbClr val="000000"/>
                  </a:outerShdw>
                </a:effectLst>
                <a:latin typeface="Arial"/>
              </a:rPr>
              <a:t>- Một quan hệ từ: </a:t>
            </a:r>
            <a:r>
              <a:rPr lang="en-US" sz="2800" b="1" i="1" smtClean="0">
                <a:solidFill>
                  <a:srgbClr val="0000FF"/>
                </a:solidFill>
                <a:effectLst>
                  <a:outerShdw blurRad="38100" dist="38100" dir="2700000" algn="tl">
                    <a:srgbClr val="000000"/>
                  </a:outerShdw>
                </a:effectLst>
                <a:latin typeface="Arial"/>
              </a:rPr>
              <a:t>vì, bởi </a:t>
            </a:r>
            <a:r>
              <a:rPr lang="en-US" sz="2800" b="1" i="1">
                <a:solidFill>
                  <a:srgbClr val="0000FF"/>
                </a:solidFill>
                <a:effectLst>
                  <a:outerShdw blurRad="38100" dist="38100" dir="2700000" algn="tl">
                    <a:srgbClr val="000000"/>
                  </a:outerShdw>
                </a:effectLst>
                <a:latin typeface="Arial"/>
              </a:rPr>
              <a:t>vì, nên, cho nên,…</a:t>
            </a:r>
            <a:endParaRPr lang="en-US" b="1" i="1">
              <a:solidFill>
                <a:srgbClr val="0000FF"/>
              </a:solidFill>
              <a:effectLst>
                <a:outerShdw blurRad="38100" dist="38100" dir="2700000" algn="tl">
                  <a:srgbClr val="000000"/>
                </a:outerShdw>
              </a:effectLst>
              <a:latin typeface="Arial"/>
            </a:endParaRPr>
          </a:p>
        </p:txBody>
      </p:sp>
      <p:sp>
        <p:nvSpPr>
          <p:cNvPr id="94221" name="Text Box 13"/>
          <p:cNvSpPr txBox="1">
            <a:spLocks noChangeArrowheads="1"/>
          </p:cNvSpPr>
          <p:nvPr/>
        </p:nvSpPr>
        <p:spPr bwMode="auto">
          <a:xfrm>
            <a:off x="762000" y="3886200"/>
            <a:ext cx="8077200" cy="1384995"/>
          </a:xfrm>
          <a:prstGeom prst="rect">
            <a:avLst/>
          </a:prstGeom>
          <a:noFill/>
          <a:ln w="9525">
            <a:noFill/>
            <a:miter lim="800000"/>
            <a:headEnd/>
            <a:tailEnd/>
          </a:ln>
          <a:effectLst/>
        </p:spPr>
        <p:txBody>
          <a:bodyPr wrap="square">
            <a:spAutoFit/>
          </a:bodyPr>
          <a:lstStyle/>
          <a:p>
            <a:pPr algn="just">
              <a:defRPr/>
            </a:pPr>
            <a:r>
              <a:rPr lang="en-US" sz="2800" b="1">
                <a:solidFill>
                  <a:srgbClr val="CC0066"/>
                </a:solidFill>
                <a:effectLst>
                  <a:outerShdw blurRad="38100" dist="38100" dir="2700000" algn="tl">
                    <a:srgbClr val="000000"/>
                  </a:outerShdw>
                </a:effectLst>
                <a:latin typeface="Arial"/>
              </a:rPr>
              <a:t>- Hoặc một cặp quan hệ từ:    </a:t>
            </a:r>
            <a:r>
              <a:rPr lang="en-US" sz="2800" b="1" i="1">
                <a:solidFill>
                  <a:srgbClr val="0000FF"/>
                </a:solidFill>
                <a:effectLst>
                  <a:outerShdw blurRad="38100" dist="38100" dir="2700000" algn="tl">
                    <a:srgbClr val="000000"/>
                  </a:outerShdw>
                </a:effectLst>
                <a:latin typeface="Arial"/>
              </a:rPr>
              <a:t>vì… nên…; </a:t>
            </a:r>
          </a:p>
          <a:p>
            <a:pPr algn="just">
              <a:defRPr/>
            </a:pPr>
            <a:r>
              <a:rPr lang="en-US" sz="2800" b="1" i="1">
                <a:solidFill>
                  <a:srgbClr val="0000FF"/>
                </a:solidFill>
                <a:effectLst>
                  <a:outerShdw blurRad="38100" dist="38100" dir="2700000" algn="tl">
                    <a:srgbClr val="000000"/>
                  </a:outerShdw>
                </a:effectLst>
                <a:latin typeface="Arial"/>
              </a:rPr>
              <a:t>    bởi vì… cho nên…; 	tại vì… cho nên…; </a:t>
            </a:r>
          </a:p>
          <a:p>
            <a:pPr algn="just">
              <a:defRPr/>
            </a:pPr>
            <a:r>
              <a:rPr lang="en-US" sz="2800" b="1" i="1">
                <a:solidFill>
                  <a:srgbClr val="0000FF"/>
                </a:solidFill>
                <a:effectLst>
                  <a:outerShdw blurRad="38100" dist="38100" dir="2700000" algn="tl">
                    <a:srgbClr val="000000"/>
                  </a:outerShdw>
                </a:effectLst>
                <a:latin typeface="Arial"/>
              </a:rPr>
              <a:t>    do… nên…;      do… mà…;      nhờ… mà…</a:t>
            </a:r>
            <a:endParaRPr lang="en-US" b="1" i="1">
              <a:solidFill>
                <a:srgbClr val="0000FF"/>
              </a:solidFill>
              <a:effectLst>
                <a:outerShdw blurRad="38100" dist="38100" dir="2700000" algn="tl">
                  <a:srgbClr val="000000"/>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box(in)">
                                      <p:cBhvr>
                                        <p:cTn id="7" dur="500"/>
                                        <p:tgtEl>
                                          <p:spTgt spid="942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4218"/>
                                        </p:tgtEl>
                                        <p:attrNameLst>
                                          <p:attrName>style.visibility</p:attrName>
                                        </p:attrNameLst>
                                      </p:cBhvr>
                                      <p:to>
                                        <p:strVal val="visible"/>
                                      </p:to>
                                    </p:set>
                                    <p:animEffect transition="in" filter="checkerboard(across)">
                                      <p:cBhvr>
                                        <p:cTn id="12" dur="500"/>
                                        <p:tgtEl>
                                          <p:spTgt spid="942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4220"/>
                                        </p:tgtEl>
                                        <p:attrNameLst>
                                          <p:attrName>style.visibility</p:attrName>
                                        </p:attrNameLst>
                                      </p:cBhvr>
                                      <p:to>
                                        <p:strVal val="visible"/>
                                      </p:to>
                                    </p:set>
                                    <p:animEffect transition="in" filter="box(in)">
                                      <p:cBhvr>
                                        <p:cTn id="17" dur="500"/>
                                        <p:tgtEl>
                                          <p:spTgt spid="942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4221"/>
                                        </p:tgtEl>
                                        <p:attrNameLst>
                                          <p:attrName>style.visibility</p:attrName>
                                        </p:attrNameLst>
                                      </p:cBhvr>
                                      <p:to>
                                        <p:strVal val="visible"/>
                                      </p:to>
                                    </p:set>
                                    <p:animEffect transition="in" filter="box(in)">
                                      <p:cBhvr>
                                        <p:cTn id="22" dur="500"/>
                                        <p:tgtEl>
                                          <p:spTgt spid="94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p:bldP spid="94218" grpId="0"/>
      <p:bldP spid="94220" grpId="0"/>
      <p:bldP spid="942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Text Box 5"/>
          <p:cNvSpPr txBox="1">
            <a:spLocks noChangeArrowheads="1"/>
          </p:cNvSpPr>
          <p:nvPr/>
        </p:nvSpPr>
        <p:spPr bwMode="auto">
          <a:xfrm>
            <a:off x="171450" y="0"/>
            <a:ext cx="2724150" cy="400110"/>
          </a:xfrm>
          <a:prstGeom prst="rect">
            <a:avLst/>
          </a:prstGeom>
          <a:noFill/>
          <a:ln w="9525">
            <a:noFill/>
            <a:miter lim="800000"/>
            <a:headEnd/>
            <a:tailEnd/>
          </a:ln>
          <a:effectLst/>
        </p:spPr>
        <p:txBody>
          <a:bodyPr wrap="square">
            <a:spAutoFit/>
          </a:bodyPr>
          <a:lstStyle/>
          <a:p>
            <a:pPr>
              <a:spcBef>
                <a:spcPct val="50000"/>
              </a:spcBef>
              <a:defRPr/>
            </a:pPr>
            <a:r>
              <a:rPr lang="en-US" sz="2000" b="1">
                <a:solidFill>
                  <a:srgbClr val="FF0000"/>
                </a:solidFill>
                <a:effectLst>
                  <a:outerShdw blurRad="38100" dist="38100" dir="2700000" algn="tl">
                    <a:srgbClr val="000000"/>
                  </a:outerShdw>
                </a:effectLst>
                <a:latin typeface="Arial"/>
              </a:rPr>
              <a:t>III. </a:t>
            </a:r>
            <a:r>
              <a:rPr lang="en-US" sz="2000" b="1" u="sng">
                <a:solidFill>
                  <a:srgbClr val="FF0000"/>
                </a:solidFill>
                <a:effectLst>
                  <a:outerShdw blurRad="38100" dist="38100" dir="2700000" algn="tl">
                    <a:srgbClr val="000000"/>
                  </a:outerShdw>
                </a:effectLst>
                <a:latin typeface="Arial"/>
              </a:rPr>
              <a:t>LUYỆN TẬP: </a:t>
            </a:r>
          </a:p>
        </p:txBody>
      </p:sp>
      <p:sp>
        <p:nvSpPr>
          <p:cNvPr id="111622" name="Text Box 6"/>
          <p:cNvSpPr txBox="1">
            <a:spLocks noChangeArrowheads="1"/>
          </p:cNvSpPr>
          <p:nvPr/>
        </p:nvSpPr>
        <p:spPr bwMode="auto">
          <a:xfrm>
            <a:off x="276225" y="457200"/>
            <a:ext cx="8867775" cy="1255728"/>
          </a:xfrm>
          <a:prstGeom prst="rect">
            <a:avLst/>
          </a:prstGeom>
          <a:noFill/>
          <a:ln w="9525">
            <a:noFill/>
            <a:miter lim="800000"/>
            <a:headEnd/>
            <a:tailEnd/>
          </a:ln>
          <a:effectLst/>
        </p:spPr>
        <p:txBody>
          <a:bodyPr wrap="square">
            <a:spAutoFit/>
          </a:bodyPr>
          <a:lstStyle/>
          <a:p>
            <a:pPr algn="just">
              <a:lnSpc>
                <a:spcPct val="90000"/>
              </a:lnSpc>
              <a:spcBef>
                <a:spcPct val="50000"/>
              </a:spcBef>
              <a:defRPr/>
            </a:pPr>
            <a:r>
              <a:rPr lang="en-US" sz="2800" b="1" u="sng">
                <a:solidFill>
                  <a:srgbClr val="996600"/>
                </a:solidFill>
                <a:effectLst>
                  <a:outerShdw blurRad="38100" dist="38100" dir="2700000" algn="tl">
                    <a:srgbClr val="000000"/>
                  </a:outerShdw>
                </a:effectLst>
                <a:latin typeface="Arial"/>
              </a:rPr>
              <a:t>Bài 1:</a:t>
            </a:r>
            <a:r>
              <a:rPr lang="en-US" sz="2800" b="1">
                <a:solidFill>
                  <a:srgbClr val="996600"/>
                </a:solidFill>
                <a:effectLst>
                  <a:outerShdw blurRad="38100" dist="38100" dir="2700000" algn="tl">
                    <a:srgbClr val="000000"/>
                  </a:outerShdw>
                </a:effectLst>
                <a:latin typeface="Arial"/>
              </a:rPr>
              <a:t> Tìm các vế câu chỉ nguyên nhân, chỉ kết quả và quan hệ từ, cặp quan hệ từ nối các vế câu này trong những ví dụ sau:</a:t>
            </a:r>
          </a:p>
        </p:txBody>
      </p:sp>
      <p:sp>
        <p:nvSpPr>
          <p:cNvPr id="111623" name="Text Box 7"/>
          <p:cNvSpPr txBox="1">
            <a:spLocks noChangeArrowheads="1"/>
          </p:cNvSpPr>
          <p:nvPr/>
        </p:nvSpPr>
        <p:spPr bwMode="auto">
          <a:xfrm>
            <a:off x="0" y="1855371"/>
            <a:ext cx="9144000" cy="1384995"/>
          </a:xfrm>
          <a:prstGeom prst="rect">
            <a:avLst/>
          </a:prstGeom>
          <a:noFill/>
          <a:ln w="9525">
            <a:noFill/>
            <a:miter lim="800000"/>
            <a:headEnd/>
            <a:tailEnd/>
          </a:ln>
          <a:effectLst/>
        </p:spPr>
        <p:txBody>
          <a:bodyPr wrap="square">
            <a:spAutoFit/>
          </a:bodyPr>
          <a:lstStyle/>
          <a:p>
            <a:pPr marL="571500" lvl="1" indent="-457200" algn="just">
              <a:lnSpc>
                <a:spcPct val="125000"/>
              </a:lnSpc>
              <a:buAutoNum type="alphaLcParenR"/>
              <a:defRPr/>
            </a:pPr>
            <a:r>
              <a:rPr lang="en-US" sz="2400" b="1" smtClean="0">
                <a:solidFill>
                  <a:srgbClr val="CC0066"/>
                </a:solidFill>
                <a:effectLst>
                  <a:outerShdw blurRad="38100" dist="38100" dir="2700000" algn="tl">
                    <a:srgbClr val="000000"/>
                  </a:outerShdw>
                </a:effectLst>
                <a:latin typeface="Arial"/>
              </a:rPr>
              <a:t>            Bởi </a:t>
            </a:r>
            <a:r>
              <a:rPr lang="en-US" sz="2400" b="1">
                <a:solidFill>
                  <a:srgbClr val="CC0066"/>
                </a:solidFill>
                <a:effectLst>
                  <a:outerShdw blurRad="38100" dist="38100" dir="2700000" algn="tl">
                    <a:srgbClr val="000000"/>
                  </a:outerShdw>
                </a:effectLst>
                <a:latin typeface="Arial"/>
              </a:rPr>
              <a:t>chưng bác mẹ tôi </a:t>
            </a:r>
            <a:r>
              <a:rPr lang="en-US" sz="2400" b="1" smtClean="0">
                <a:solidFill>
                  <a:srgbClr val="CC0066"/>
                </a:solidFill>
                <a:effectLst>
                  <a:outerShdw blurRad="38100" dist="38100" dir="2700000" algn="tl">
                    <a:srgbClr val="000000"/>
                  </a:outerShdw>
                </a:effectLst>
                <a:latin typeface="Arial"/>
              </a:rPr>
              <a:t>nghèo</a:t>
            </a:r>
            <a:endParaRPr lang="en-US" sz="2400" b="1">
              <a:solidFill>
                <a:srgbClr val="CC0066"/>
              </a:solidFill>
              <a:effectLst>
                <a:outerShdw blurRad="38100" dist="38100" dir="2700000" algn="tl">
                  <a:srgbClr val="000000"/>
                </a:outerShdw>
              </a:effectLst>
              <a:latin typeface="Arial"/>
            </a:endParaRPr>
          </a:p>
          <a:p>
            <a:pPr marL="114300" lvl="1" algn="just">
              <a:lnSpc>
                <a:spcPct val="125000"/>
              </a:lnSpc>
              <a:defRPr/>
            </a:pPr>
            <a:r>
              <a:rPr lang="en-US" sz="2400" b="1">
                <a:solidFill>
                  <a:srgbClr val="CC0066"/>
                </a:solidFill>
                <a:effectLst>
                  <a:outerShdw blurRad="38100" dist="38100" dir="2700000" algn="tl">
                    <a:srgbClr val="000000"/>
                  </a:outerShdw>
                </a:effectLst>
                <a:latin typeface="Arial"/>
              </a:rPr>
              <a:t>	  Cho nên tôi phải băm bèo, thái </a:t>
            </a:r>
            <a:r>
              <a:rPr lang="en-US" sz="2400" b="1" smtClean="0">
                <a:solidFill>
                  <a:srgbClr val="CC0066"/>
                </a:solidFill>
                <a:effectLst>
                  <a:outerShdw blurRad="38100" dist="38100" dir="2700000" algn="tl">
                    <a:srgbClr val="000000"/>
                  </a:outerShdw>
                </a:effectLst>
                <a:latin typeface="Arial"/>
              </a:rPr>
              <a:t>khoai.</a:t>
            </a:r>
          </a:p>
          <a:p>
            <a:pPr marL="114300" lvl="1" algn="just">
              <a:defRPr/>
            </a:pPr>
            <a:r>
              <a:rPr lang="en-US" sz="2400" b="1" smtClean="0">
                <a:solidFill>
                  <a:srgbClr val="CC0066"/>
                </a:solidFill>
                <a:effectLst>
                  <a:outerShdw blurRad="38100" dist="38100" dir="2700000" algn="tl">
                    <a:srgbClr val="000000"/>
                  </a:outerShdw>
                </a:effectLst>
                <a:latin typeface="Arial"/>
              </a:rPr>
              <a:t>                                                                       </a:t>
            </a:r>
            <a:r>
              <a:rPr lang="en-US" b="1" smtClean="0">
                <a:effectLst>
                  <a:outerShdw blurRad="38100" dist="38100" dir="2700000" algn="tl">
                    <a:srgbClr val="FFFFFF"/>
                  </a:outerShdw>
                </a:effectLst>
                <a:latin typeface="Arial"/>
              </a:rPr>
              <a:t>CA </a:t>
            </a:r>
            <a:r>
              <a:rPr lang="en-US" b="1">
                <a:effectLst>
                  <a:outerShdw blurRad="38100" dist="38100" dir="2700000" algn="tl">
                    <a:srgbClr val="FFFFFF"/>
                  </a:outerShdw>
                </a:effectLst>
                <a:latin typeface="Arial"/>
              </a:rPr>
              <a:t>DAO</a:t>
            </a:r>
          </a:p>
        </p:txBody>
      </p:sp>
      <p:sp>
        <p:nvSpPr>
          <p:cNvPr id="111624" name="Text Box 8"/>
          <p:cNvSpPr txBox="1">
            <a:spLocks noChangeArrowheads="1"/>
          </p:cNvSpPr>
          <p:nvPr/>
        </p:nvSpPr>
        <p:spPr bwMode="auto">
          <a:xfrm>
            <a:off x="0" y="3276600"/>
            <a:ext cx="9144000" cy="787908"/>
          </a:xfrm>
          <a:prstGeom prst="rect">
            <a:avLst/>
          </a:prstGeom>
          <a:noFill/>
          <a:ln w="9525">
            <a:noFill/>
            <a:miter lim="800000"/>
            <a:headEnd/>
            <a:tailEnd/>
          </a:ln>
          <a:effectLst/>
        </p:spPr>
        <p:txBody>
          <a:bodyPr wrap="square">
            <a:spAutoFit/>
          </a:bodyPr>
          <a:lstStyle/>
          <a:p>
            <a:pPr marL="571500" lvl="1" indent="-457200" algn="just">
              <a:lnSpc>
                <a:spcPct val="80000"/>
              </a:lnSpc>
              <a:spcBef>
                <a:spcPct val="50000"/>
              </a:spcBef>
              <a:buAutoNum type="alphaLcParenR" startAt="2"/>
              <a:defRPr/>
            </a:pPr>
            <a:r>
              <a:rPr lang="en-US" sz="2400" b="1" smtClean="0">
                <a:solidFill>
                  <a:srgbClr val="CC0066"/>
                </a:solidFill>
                <a:effectLst>
                  <a:outerShdw blurRad="38100" dist="38100" dir="2700000" algn="tl">
                    <a:srgbClr val="000000"/>
                  </a:outerShdw>
                </a:effectLst>
                <a:latin typeface="Arial"/>
              </a:rPr>
              <a:t>Vì </a:t>
            </a:r>
            <a:r>
              <a:rPr lang="en-US" sz="2400" b="1">
                <a:solidFill>
                  <a:srgbClr val="CC0066"/>
                </a:solidFill>
                <a:effectLst>
                  <a:outerShdw blurRad="38100" dist="38100" dir="2700000" algn="tl">
                    <a:srgbClr val="000000"/>
                  </a:outerShdw>
                </a:effectLst>
                <a:latin typeface="Arial"/>
              </a:rPr>
              <a:t>nhà nghèo quá, chú phải bỏ học</a:t>
            </a:r>
            <a:r>
              <a:rPr lang="en-US" sz="2400" b="1" smtClean="0">
                <a:solidFill>
                  <a:srgbClr val="CC0066"/>
                </a:solidFill>
                <a:effectLst>
                  <a:outerShdw blurRad="38100" dist="38100" dir="2700000" algn="tl">
                    <a:srgbClr val="000000"/>
                  </a:outerShdw>
                </a:effectLst>
                <a:latin typeface="Arial"/>
              </a:rPr>
              <a:t>.</a:t>
            </a:r>
            <a:endParaRPr lang="en-US" sz="2400" b="1">
              <a:solidFill>
                <a:srgbClr val="CC0066"/>
              </a:solidFill>
              <a:effectLst>
                <a:outerShdw blurRad="38100" dist="38100" dir="2700000" algn="tl">
                  <a:srgbClr val="000000"/>
                </a:outerShdw>
              </a:effectLst>
              <a:latin typeface="Arial"/>
            </a:endParaRPr>
          </a:p>
          <a:p>
            <a:pPr marL="114300" lvl="1" algn="just">
              <a:lnSpc>
                <a:spcPct val="80000"/>
              </a:lnSpc>
              <a:spcBef>
                <a:spcPct val="50000"/>
              </a:spcBef>
              <a:defRPr/>
            </a:pPr>
            <a:r>
              <a:rPr lang="en-US" sz="2000" b="1">
                <a:solidFill>
                  <a:srgbClr val="CC0066"/>
                </a:solidFill>
                <a:effectLst>
                  <a:outerShdw blurRad="38100" dist="38100" dir="2700000" algn="tl">
                    <a:srgbClr val="000000"/>
                  </a:outerShdw>
                </a:effectLst>
                <a:latin typeface="Arial"/>
              </a:rPr>
              <a:t>				</a:t>
            </a:r>
            <a:r>
              <a:rPr lang="en-US" sz="2000" b="1" smtClean="0">
                <a:solidFill>
                  <a:srgbClr val="CC0066"/>
                </a:solidFill>
                <a:effectLst>
                  <a:outerShdw blurRad="38100" dist="38100" dir="2700000" algn="tl">
                    <a:srgbClr val="000000"/>
                  </a:outerShdw>
                </a:effectLst>
                <a:latin typeface="Arial"/>
              </a:rPr>
              <a:t>                                    </a:t>
            </a:r>
            <a:r>
              <a:rPr lang="en-US" b="1" smtClean="0">
                <a:effectLst>
                  <a:outerShdw blurRad="38100" dist="38100" dir="2700000" algn="tl">
                    <a:srgbClr val="FFFFFF"/>
                  </a:outerShdw>
                </a:effectLst>
                <a:latin typeface="Arial"/>
              </a:rPr>
              <a:t> </a:t>
            </a:r>
            <a:r>
              <a:rPr lang="en-US" b="1">
                <a:effectLst>
                  <a:outerShdw blurRad="38100" dist="38100" dir="2700000" algn="tl">
                    <a:srgbClr val="FFFFFF"/>
                  </a:outerShdw>
                </a:effectLst>
                <a:latin typeface="Arial"/>
              </a:rPr>
              <a:t>TRINH ĐƯỜNG</a:t>
            </a:r>
          </a:p>
        </p:txBody>
      </p:sp>
      <p:sp>
        <p:nvSpPr>
          <p:cNvPr id="111625" name="Text Box 9"/>
          <p:cNvSpPr txBox="1">
            <a:spLocks noChangeArrowheads="1"/>
          </p:cNvSpPr>
          <p:nvPr/>
        </p:nvSpPr>
        <p:spPr bwMode="auto">
          <a:xfrm>
            <a:off x="0" y="4038601"/>
            <a:ext cx="9144000" cy="1284967"/>
          </a:xfrm>
          <a:prstGeom prst="rect">
            <a:avLst/>
          </a:prstGeom>
          <a:noFill/>
          <a:ln w="9525">
            <a:noFill/>
            <a:miter lim="800000"/>
            <a:headEnd/>
            <a:tailEnd/>
          </a:ln>
          <a:effectLst/>
        </p:spPr>
        <p:txBody>
          <a:bodyPr wrap="square">
            <a:spAutoFit/>
          </a:bodyPr>
          <a:lstStyle/>
          <a:p>
            <a:pPr marL="571500" lvl="1" indent="-457200" algn="just">
              <a:lnSpc>
                <a:spcPct val="125000"/>
              </a:lnSpc>
              <a:buAutoNum type="alphaLcParenR" startAt="3"/>
              <a:defRPr/>
            </a:pPr>
            <a:r>
              <a:rPr lang="en-US" sz="2300" b="1" smtClean="0">
                <a:solidFill>
                  <a:srgbClr val="CC0066"/>
                </a:solidFill>
                <a:effectLst>
                  <a:outerShdw blurRad="38100" dist="38100" dir="2700000" algn="tl">
                    <a:srgbClr val="000000"/>
                  </a:outerShdw>
                </a:effectLst>
                <a:latin typeface="Arial"/>
              </a:rPr>
              <a:t>Lúa gạo quý vì ta phải đổ bao mồ hôi mới làm ra được.</a:t>
            </a:r>
          </a:p>
          <a:p>
            <a:pPr marL="571500" lvl="1" indent="-457200" algn="just">
              <a:lnSpc>
                <a:spcPct val="125000"/>
              </a:lnSpc>
              <a:defRPr/>
            </a:pPr>
            <a:r>
              <a:rPr lang="en-US" sz="2300" b="1" smtClean="0">
                <a:solidFill>
                  <a:srgbClr val="CC0066"/>
                </a:solidFill>
                <a:effectLst>
                  <a:outerShdw blurRad="38100" dist="38100" dir="2700000" algn="tl">
                    <a:srgbClr val="000000"/>
                  </a:outerShdw>
                </a:effectLst>
                <a:latin typeface="Arial"/>
              </a:rPr>
              <a:t>Vàng cũng quý vì nó rất đắt và hiếm.</a:t>
            </a:r>
          </a:p>
          <a:p>
            <a:pPr marL="114300" lvl="1" algn="just">
              <a:defRPr/>
            </a:pPr>
            <a:r>
              <a:rPr lang="en-US" sz="2000" b="1">
                <a:solidFill>
                  <a:srgbClr val="CC0066"/>
                </a:solidFill>
                <a:effectLst>
                  <a:outerShdw blurRad="38100" dist="38100" dir="2700000" algn="tl">
                    <a:srgbClr val="000000"/>
                  </a:outerShdw>
                </a:effectLst>
                <a:latin typeface="Arial"/>
              </a:rPr>
              <a:t>					</a:t>
            </a:r>
            <a:r>
              <a:rPr lang="en-US" sz="2000" b="1">
                <a:effectLst>
                  <a:outerShdw blurRad="38100" dist="38100" dir="2700000" algn="tl">
                    <a:srgbClr val="FFFFFF"/>
                  </a:outerShdw>
                </a:effectLst>
                <a:latin typeface="Arial"/>
              </a:rPr>
              <a:t>	              </a:t>
            </a:r>
            <a:r>
              <a:rPr lang="en-US" b="1">
                <a:effectLst>
                  <a:outerShdw blurRad="38100" dist="38100" dir="2700000" algn="tl">
                    <a:srgbClr val="FFFFFF"/>
                  </a:outerShdw>
                </a:effectLst>
                <a:latin typeface="Arial"/>
              </a:rPr>
              <a:t>TRỊNH MẠNH</a:t>
            </a:r>
          </a:p>
        </p:txBody>
      </p:sp>
      <p:cxnSp>
        <p:nvCxnSpPr>
          <p:cNvPr id="12" name="Straight Connector 11"/>
          <p:cNvCxnSpPr/>
          <p:nvPr/>
        </p:nvCxnSpPr>
        <p:spPr>
          <a:xfrm>
            <a:off x="2895600" y="914400"/>
            <a:ext cx="403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39000" y="91440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90600" y="1295400"/>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71800" y="1295400"/>
            <a:ext cx="2667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5410201"/>
            <a:ext cx="8991600" cy="1200329"/>
          </a:xfrm>
          <a:prstGeom prst="rect">
            <a:avLst/>
          </a:prstGeom>
          <a:noFill/>
        </p:spPr>
        <p:txBody>
          <a:bodyPr wrap="square" rtlCol="0">
            <a:spAutoFit/>
          </a:bodyPr>
          <a:lstStyle/>
          <a:p>
            <a:pPr>
              <a:buFontTx/>
              <a:buChar char="-"/>
            </a:pPr>
            <a:r>
              <a:rPr lang="en-US" smtClean="0"/>
              <a:t> </a:t>
            </a:r>
            <a:r>
              <a:rPr lang="en-US" b="1" smtClean="0">
                <a:solidFill>
                  <a:srgbClr val="990099"/>
                </a:solidFill>
              </a:rPr>
              <a:t>Dùng gạch chéo (/) để phân cách các vế câu.</a:t>
            </a:r>
          </a:p>
          <a:p>
            <a:pPr>
              <a:buFontTx/>
              <a:buChar char="-"/>
            </a:pPr>
            <a:r>
              <a:rPr lang="en-US" b="1" smtClean="0">
                <a:solidFill>
                  <a:srgbClr val="990099"/>
                </a:solidFill>
              </a:rPr>
              <a:t> Ghi rõ từng vế câu biểu thị quan hệ gì?</a:t>
            </a:r>
          </a:p>
          <a:p>
            <a:pPr>
              <a:buFontTx/>
              <a:buChar char="-"/>
            </a:pPr>
            <a:r>
              <a:rPr lang="en-US" b="1" smtClean="0">
                <a:solidFill>
                  <a:srgbClr val="990099"/>
                </a:solidFill>
              </a:rPr>
              <a:t> Khoanh tròn vào các quan hệ từ hoặc cặp quan hệ từ nối các vế câu ghép.</a:t>
            </a:r>
          </a:p>
          <a:p>
            <a:endParaRPr 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21"/>
                                        </p:tgtEl>
                                        <p:attrNameLst>
                                          <p:attrName>style.visibility</p:attrName>
                                        </p:attrNameLst>
                                      </p:cBhvr>
                                      <p:to>
                                        <p:strVal val="visible"/>
                                      </p:to>
                                    </p:set>
                                    <p:anim calcmode="lin" valueType="num">
                                      <p:cBhvr additive="base">
                                        <p:cTn id="7" dur="500" fill="hold"/>
                                        <p:tgtEl>
                                          <p:spTgt spid="111621"/>
                                        </p:tgtEl>
                                        <p:attrNameLst>
                                          <p:attrName>ppt_x</p:attrName>
                                        </p:attrNameLst>
                                      </p:cBhvr>
                                      <p:tavLst>
                                        <p:tav tm="0">
                                          <p:val>
                                            <p:strVal val="0-#ppt_w/2"/>
                                          </p:val>
                                        </p:tav>
                                        <p:tav tm="100000">
                                          <p:val>
                                            <p:strVal val="#ppt_x"/>
                                          </p:val>
                                        </p:tav>
                                      </p:tavLst>
                                    </p:anim>
                                    <p:anim calcmode="lin" valueType="num">
                                      <p:cBhvr additive="base">
                                        <p:cTn id="8" dur="500" fill="hold"/>
                                        <p:tgtEl>
                                          <p:spTgt spid="1116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1622"/>
                                        </p:tgtEl>
                                        <p:attrNameLst>
                                          <p:attrName>style.visibility</p:attrName>
                                        </p:attrNameLst>
                                      </p:cBhvr>
                                      <p:to>
                                        <p:strVal val="visible"/>
                                      </p:to>
                                    </p:set>
                                    <p:anim calcmode="lin" valueType="num">
                                      <p:cBhvr>
                                        <p:cTn id="13" dur="1000" fill="hold"/>
                                        <p:tgtEl>
                                          <p:spTgt spid="111622"/>
                                        </p:tgtEl>
                                        <p:attrNameLst>
                                          <p:attrName>ppt_w</p:attrName>
                                        </p:attrNameLst>
                                      </p:cBhvr>
                                      <p:tavLst>
                                        <p:tav tm="0">
                                          <p:val>
                                            <p:strVal val="#ppt_w*0.70"/>
                                          </p:val>
                                        </p:tav>
                                        <p:tav tm="100000">
                                          <p:val>
                                            <p:strVal val="#ppt_w"/>
                                          </p:val>
                                        </p:tav>
                                      </p:tavLst>
                                    </p:anim>
                                    <p:anim calcmode="lin" valueType="num">
                                      <p:cBhvr>
                                        <p:cTn id="14" dur="1000" fill="hold"/>
                                        <p:tgtEl>
                                          <p:spTgt spid="111622"/>
                                        </p:tgtEl>
                                        <p:attrNameLst>
                                          <p:attrName>ppt_h</p:attrName>
                                        </p:attrNameLst>
                                      </p:cBhvr>
                                      <p:tavLst>
                                        <p:tav tm="0">
                                          <p:val>
                                            <p:strVal val="#ppt_h"/>
                                          </p:val>
                                        </p:tav>
                                        <p:tav tm="100000">
                                          <p:val>
                                            <p:strVal val="#ppt_h"/>
                                          </p:val>
                                        </p:tav>
                                      </p:tavLst>
                                    </p:anim>
                                    <p:animEffect transition="in" filter="fade">
                                      <p:cBhvr>
                                        <p:cTn id="15" dur="1000"/>
                                        <p:tgtEl>
                                          <p:spTgt spid="1116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1623"/>
                                        </p:tgtEl>
                                        <p:attrNameLst>
                                          <p:attrName>style.visibility</p:attrName>
                                        </p:attrNameLst>
                                      </p:cBhvr>
                                      <p:to>
                                        <p:strVal val="visible"/>
                                      </p:to>
                                    </p:set>
                                    <p:animEffect transition="in" filter="dissolve">
                                      <p:cBhvr>
                                        <p:cTn id="20" dur="500"/>
                                        <p:tgtEl>
                                          <p:spTgt spid="11162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1624"/>
                                        </p:tgtEl>
                                        <p:attrNameLst>
                                          <p:attrName>style.visibility</p:attrName>
                                        </p:attrNameLst>
                                      </p:cBhvr>
                                      <p:to>
                                        <p:strVal val="visible"/>
                                      </p:to>
                                    </p:set>
                                    <p:animEffect transition="in" filter="dissolve">
                                      <p:cBhvr>
                                        <p:cTn id="25" dur="500"/>
                                        <p:tgtEl>
                                          <p:spTgt spid="11162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1625"/>
                                        </p:tgtEl>
                                        <p:attrNameLst>
                                          <p:attrName>style.visibility</p:attrName>
                                        </p:attrNameLst>
                                      </p:cBhvr>
                                      <p:to>
                                        <p:strVal val="visible"/>
                                      </p:to>
                                    </p:set>
                                    <p:animEffect transition="in" filter="dissolve">
                                      <p:cBhvr>
                                        <p:cTn id="30" dur="500"/>
                                        <p:tgtEl>
                                          <p:spTgt spid="11162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i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ox(in)">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ox(i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ox(i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p:bldP spid="111622" grpId="0"/>
      <p:bldP spid="111623" grpId="0"/>
      <p:bldP spid="111624" grpId="0"/>
      <p:bldP spid="111625"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2895600" cy="487362"/>
          </a:xfrm>
        </p:spPr>
        <p:txBody>
          <a:bodyPr/>
          <a:lstStyle/>
          <a:p>
            <a:pPr algn="l">
              <a:spcBef>
                <a:spcPct val="50000"/>
              </a:spcBef>
              <a:defRPr/>
            </a:pPr>
            <a:r>
              <a:rPr lang="en-US" sz="2400" b="1" smtClean="0">
                <a:solidFill>
                  <a:srgbClr val="FF0000"/>
                </a:solidFill>
                <a:effectLst>
                  <a:outerShdw blurRad="38100" dist="38100" dir="2700000" algn="tl">
                    <a:srgbClr val="000000"/>
                  </a:outerShdw>
                </a:effectLst>
                <a:latin typeface="Times New Roman" pitchFamily="18" charset="0"/>
                <a:cs typeface="Times New Roman" pitchFamily="18" charset="0"/>
              </a:rPr>
              <a:t>III. </a:t>
            </a:r>
            <a:r>
              <a:rPr lang="en-US" sz="2400" b="1" u="sng" smtClean="0">
                <a:solidFill>
                  <a:srgbClr val="FF0000"/>
                </a:solidFill>
                <a:effectLst>
                  <a:outerShdw blurRad="38100" dist="38100" dir="2700000" algn="tl">
                    <a:srgbClr val="000000"/>
                  </a:outerShdw>
                </a:effectLst>
                <a:latin typeface="Times New Roman" pitchFamily="18" charset="0"/>
                <a:cs typeface="Times New Roman" pitchFamily="18" charset="0"/>
              </a:rPr>
              <a:t>LUYỆN TẬP: </a:t>
            </a:r>
            <a:endParaRPr lang="en-US" sz="2400" b="1" u="sng">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
        <p:nvSpPr>
          <p:cNvPr id="6" name="Rectangle 5"/>
          <p:cNvSpPr/>
          <p:nvPr/>
        </p:nvSpPr>
        <p:spPr>
          <a:xfrm>
            <a:off x="152400" y="533400"/>
            <a:ext cx="8839200" cy="1255728"/>
          </a:xfrm>
          <a:prstGeom prst="rect">
            <a:avLst/>
          </a:prstGeom>
        </p:spPr>
        <p:txBody>
          <a:bodyPr wrap="square">
            <a:spAutoFit/>
          </a:bodyPr>
          <a:lstStyle/>
          <a:p>
            <a:pPr algn="just">
              <a:lnSpc>
                <a:spcPct val="90000"/>
              </a:lnSpc>
              <a:spcBef>
                <a:spcPct val="50000"/>
              </a:spcBef>
              <a:defRPr/>
            </a:pPr>
            <a:r>
              <a:rPr lang="en-US" sz="2800" b="1" u="sng" smtClean="0">
                <a:solidFill>
                  <a:srgbClr val="FF0000"/>
                </a:solidFill>
                <a:effectLst>
                  <a:outerShdw blurRad="38100" dist="38100" dir="2700000" algn="tl">
                    <a:srgbClr val="000000"/>
                  </a:outerShdw>
                </a:effectLst>
                <a:latin typeface="Arial"/>
              </a:rPr>
              <a:t>Bài 1:</a:t>
            </a:r>
            <a:r>
              <a:rPr lang="en-US" sz="2800" b="1" smtClean="0">
                <a:solidFill>
                  <a:srgbClr val="996600"/>
                </a:solidFill>
                <a:effectLst>
                  <a:outerShdw blurRad="38100" dist="38100" dir="2700000" algn="tl">
                    <a:srgbClr val="000000"/>
                  </a:outerShdw>
                </a:effectLst>
                <a:latin typeface="Arial"/>
              </a:rPr>
              <a:t> Tìm các vế câu chỉ nguyên nhân, chỉ kết quả và quan hệ từ, cặp quan hệ từ nối các vế câu này trong những ví dụ sau:</a:t>
            </a:r>
            <a:endParaRPr lang="en-US" sz="2800" b="1">
              <a:solidFill>
                <a:srgbClr val="996600"/>
              </a:solidFill>
              <a:effectLst>
                <a:outerShdw blurRad="38100" dist="38100" dir="2700000" algn="tl">
                  <a:srgbClr val="000000"/>
                </a:outerShdw>
              </a:effectLst>
              <a:latin typeface="Arial"/>
            </a:endParaRPr>
          </a:p>
        </p:txBody>
      </p:sp>
      <p:sp>
        <p:nvSpPr>
          <p:cNvPr id="7" name="Rectangle 6"/>
          <p:cNvSpPr/>
          <p:nvPr/>
        </p:nvSpPr>
        <p:spPr>
          <a:xfrm>
            <a:off x="228600" y="1905506"/>
            <a:ext cx="8763000" cy="1846659"/>
          </a:xfrm>
          <a:prstGeom prst="rect">
            <a:avLst/>
          </a:prstGeom>
        </p:spPr>
        <p:txBody>
          <a:bodyPr wrap="square">
            <a:spAutoFit/>
          </a:bodyPr>
          <a:lstStyle/>
          <a:p>
            <a:pPr marL="571500" lvl="1" indent="-457200" algn="just">
              <a:lnSpc>
                <a:spcPct val="125000"/>
              </a:lnSpc>
              <a:buAutoNum type="alphaLcParenR"/>
              <a:defRPr/>
            </a:pPr>
            <a:r>
              <a:rPr lang="en-US" sz="2400" b="1" smtClean="0">
                <a:solidFill>
                  <a:srgbClr val="CC0066"/>
                </a:solidFill>
                <a:effectLst>
                  <a:outerShdw blurRad="38100" dist="38100" dir="2700000" algn="tl">
                    <a:srgbClr val="000000"/>
                  </a:outerShdw>
                </a:effectLst>
                <a:latin typeface="Arial"/>
              </a:rPr>
              <a:t>           Bởi chưng bác mẹ tôi nghèo</a:t>
            </a:r>
          </a:p>
          <a:p>
            <a:pPr marL="571500" lvl="1" indent="-457200" algn="just">
              <a:lnSpc>
                <a:spcPct val="125000"/>
              </a:lnSpc>
              <a:defRPr/>
            </a:pPr>
            <a:endParaRPr lang="en-US" sz="2400" b="1" smtClean="0">
              <a:solidFill>
                <a:srgbClr val="CC0066"/>
              </a:solidFill>
              <a:effectLst>
                <a:outerShdw blurRad="38100" dist="38100" dir="2700000" algn="tl">
                  <a:srgbClr val="000000"/>
                </a:outerShdw>
              </a:effectLst>
              <a:latin typeface="Arial"/>
            </a:endParaRPr>
          </a:p>
          <a:p>
            <a:pPr marL="114300" lvl="1" algn="just">
              <a:lnSpc>
                <a:spcPct val="125000"/>
              </a:lnSpc>
              <a:defRPr/>
            </a:pPr>
            <a:r>
              <a:rPr lang="en-US" sz="2400" b="1" smtClean="0">
                <a:solidFill>
                  <a:srgbClr val="CC0066"/>
                </a:solidFill>
                <a:effectLst>
                  <a:outerShdw blurRad="38100" dist="38100" dir="2700000" algn="tl">
                    <a:srgbClr val="000000"/>
                  </a:outerShdw>
                </a:effectLst>
                <a:latin typeface="Arial"/>
              </a:rPr>
              <a:t>	  Cho nên tôi phải băm bèo, thái khoai.</a:t>
            </a:r>
          </a:p>
          <a:p>
            <a:pPr marL="114300" lvl="1" algn="just">
              <a:defRPr/>
            </a:pPr>
            <a:r>
              <a:rPr lang="en-US" sz="2400" b="1" smtClean="0">
                <a:solidFill>
                  <a:srgbClr val="CC0066"/>
                </a:solidFill>
                <a:effectLst>
                  <a:outerShdw blurRad="38100" dist="38100" dir="2700000" algn="tl">
                    <a:srgbClr val="000000"/>
                  </a:outerShdw>
                </a:effectLst>
                <a:latin typeface="Arial"/>
              </a:rPr>
              <a:t>                                                                       </a:t>
            </a:r>
            <a:r>
              <a:rPr lang="en-US" b="1" smtClean="0">
                <a:effectLst>
                  <a:outerShdw blurRad="38100" dist="38100" dir="2700000" algn="tl">
                    <a:srgbClr val="FFFFFF"/>
                  </a:outerShdw>
                </a:effectLst>
                <a:latin typeface="Arial"/>
              </a:rPr>
              <a:t>CA DAO</a:t>
            </a:r>
            <a:endParaRPr lang="en-US"/>
          </a:p>
        </p:txBody>
      </p:sp>
      <p:sp>
        <p:nvSpPr>
          <p:cNvPr id="8" name="Rectangle 7"/>
          <p:cNvSpPr/>
          <p:nvPr/>
        </p:nvSpPr>
        <p:spPr>
          <a:xfrm>
            <a:off x="152400" y="3733800"/>
            <a:ext cx="8839200" cy="787908"/>
          </a:xfrm>
          <a:prstGeom prst="rect">
            <a:avLst/>
          </a:prstGeom>
        </p:spPr>
        <p:txBody>
          <a:bodyPr wrap="square">
            <a:spAutoFit/>
          </a:bodyPr>
          <a:lstStyle/>
          <a:p>
            <a:pPr marL="571500" lvl="1" indent="-457200" algn="just">
              <a:lnSpc>
                <a:spcPct val="80000"/>
              </a:lnSpc>
              <a:spcBef>
                <a:spcPct val="50000"/>
              </a:spcBef>
              <a:buAutoNum type="alphaLcParenR" startAt="2"/>
              <a:defRPr/>
            </a:pPr>
            <a:r>
              <a:rPr lang="en-US" sz="2400" b="1" smtClean="0">
                <a:solidFill>
                  <a:srgbClr val="CC0066"/>
                </a:solidFill>
                <a:effectLst>
                  <a:outerShdw blurRad="38100" dist="38100" dir="2700000" algn="tl">
                    <a:srgbClr val="000000"/>
                  </a:outerShdw>
                </a:effectLst>
                <a:latin typeface="Arial"/>
              </a:rPr>
              <a:t>Vì nhà nghèo quá, chú phải bỏ học.</a:t>
            </a:r>
          </a:p>
          <a:p>
            <a:pPr marL="114300" lvl="1" algn="just">
              <a:lnSpc>
                <a:spcPct val="80000"/>
              </a:lnSpc>
              <a:spcBef>
                <a:spcPct val="50000"/>
              </a:spcBef>
              <a:defRPr/>
            </a:pPr>
            <a:r>
              <a:rPr lang="en-US" sz="2000" b="1" smtClean="0">
                <a:solidFill>
                  <a:srgbClr val="CC0066"/>
                </a:solidFill>
                <a:effectLst>
                  <a:outerShdw blurRad="38100" dist="38100" dir="2700000" algn="tl">
                    <a:srgbClr val="000000"/>
                  </a:outerShdw>
                </a:effectLst>
                <a:latin typeface="Arial"/>
              </a:rPr>
              <a:t>				                                    </a:t>
            </a:r>
            <a:r>
              <a:rPr lang="en-US" b="1" smtClean="0">
                <a:effectLst>
                  <a:outerShdw blurRad="38100" dist="38100" dir="2700000" algn="tl">
                    <a:srgbClr val="FFFFFF"/>
                  </a:outerShdw>
                </a:effectLst>
                <a:latin typeface="Arial"/>
              </a:rPr>
              <a:t> TRINH ĐƯỜNG</a:t>
            </a:r>
            <a:endParaRPr lang="en-US" b="1">
              <a:effectLst>
                <a:outerShdw blurRad="38100" dist="38100" dir="2700000" algn="tl">
                  <a:srgbClr val="FFFFFF"/>
                </a:outerShdw>
              </a:effectLst>
              <a:latin typeface="Arial"/>
            </a:endParaRPr>
          </a:p>
        </p:txBody>
      </p:sp>
      <p:sp>
        <p:nvSpPr>
          <p:cNvPr id="9" name="Rectangle 8"/>
          <p:cNvSpPr/>
          <p:nvPr/>
        </p:nvSpPr>
        <p:spPr>
          <a:xfrm>
            <a:off x="152400" y="4572000"/>
            <a:ext cx="8839200" cy="1727396"/>
          </a:xfrm>
          <a:prstGeom prst="rect">
            <a:avLst/>
          </a:prstGeom>
          <a:ln w="38100">
            <a:noFill/>
          </a:ln>
        </p:spPr>
        <p:txBody>
          <a:bodyPr wrap="square">
            <a:spAutoFit/>
          </a:bodyPr>
          <a:lstStyle/>
          <a:p>
            <a:pPr marL="571500" lvl="1" indent="-457200" algn="just">
              <a:lnSpc>
                <a:spcPct val="125000"/>
              </a:lnSpc>
              <a:buAutoNum type="alphaLcParenR" startAt="3"/>
              <a:defRPr/>
            </a:pPr>
            <a:r>
              <a:rPr lang="en-US" sz="2300" b="1" smtClean="0">
                <a:solidFill>
                  <a:srgbClr val="CC0066"/>
                </a:solidFill>
                <a:effectLst>
                  <a:outerShdw blurRad="38100" dist="38100" dir="2700000" algn="tl">
                    <a:srgbClr val="000000"/>
                  </a:outerShdw>
                </a:effectLst>
                <a:latin typeface="Arial"/>
              </a:rPr>
              <a:t>Lúa gạo quý vì ta phải đổ bao mồ hôi mới làm ra được.</a:t>
            </a:r>
          </a:p>
          <a:p>
            <a:pPr marL="571500" lvl="1" indent="-457200" algn="just">
              <a:lnSpc>
                <a:spcPct val="125000"/>
              </a:lnSpc>
              <a:defRPr/>
            </a:pPr>
            <a:endParaRPr lang="en-US" sz="2300" b="1" smtClean="0">
              <a:solidFill>
                <a:srgbClr val="CC0066"/>
              </a:solidFill>
              <a:effectLst>
                <a:outerShdw blurRad="38100" dist="38100" dir="2700000" algn="tl">
                  <a:srgbClr val="000000"/>
                </a:outerShdw>
              </a:effectLst>
              <a:latin typeface="Arial"/>
            </a:endParaRPr>
          </a:p>
          <a:p>
            <a:pPr marL="571500" lvl="1" indent="-457200" algn="just">
              <a:lnSpc>
                <a:spcPct val="125000"/>
              </a:lnSpc>
              <a:defRPr/>
            </a:pPr>
            <a:r>
              <a:rPr lang="en-US" sz="2300" b="1" smtClean="0">
                <a:solidFill>
                  <a:srgbClr val="CC0066"/>
                </a:solidFill>
                <a:effectLst>
                  <a:outerShdw blurRad="38100" dist="38100" dir="2700000" algn="tl">
                    <a:srgbClr val="000000"/>
                  </a:outerShdw>
                </a:effectLst>
                <a:latin typeface="Arial"/>
              </a:rPr>
              <a:t>Vàng cũng quý vì nó rất đắt và hiếm.</a:t>
            </a:r>
          </a:p>
          <a:p>
            <a:pPr marL="114300" lvl="1" algn="just">
              <a:defRPr/>
            </a:pPr>
            <a:r>
              <a:rPr lang="en-US" sz="2000" b="1" smtClean="0">
                <a:solidFill>
                  <a:srgbClr val="CC0066"/>
                </a:solidFill>
                <a:effectLst>
                  <a:outerShdw blurRad="38100" dist="38100" dir="2700000" algn="tl">
                    <a:srgbClr val="000000"/>
                  </a:outerShdw>
                </a:effectLst>
                <a:latin typeface="Arial"/>
              </a:rPr>
              <a:t>					</a:t>
            </a:r>
            <a:r>
              <a:rPr lang="en-US" sz="2000" b="1" smtClean="0">
                <a:effectLst>
                  <a:outerShdw blurRad="38100" dist="38100" dir="2700000" algn="tl">
                    <a:srgbClr val="FFFFFF"/>
                  </a:outerShdw>
                </a:effectLst>
                <a:latin typeface="Arial"/>
              </a:rPr>
              <a:t>	              </a:t>
            </a:r>
            <a:r>
              <a:rPr lang="en-US" b="1" smtClean="0">
                <a:effectLst>
                  <a:outerShdw blurRad="38100" dist="38100" dir="2700000" algn="tl">
                    <a:srgbClr val="FFFFFF"/>
                  </a:outerShdw>
                </a:effectLst>
                <a:latin typeface="Arial"/>
              </a:rPr>
              <a:t>TRỊNH MẠNH</a:t>
            </a:r>
            <a:endParaRPr lang="en-US"/>
          </a:p>
        </p:txBody>
      </p:sp>
      <p:cxnSp>
        <p:nvCxnSpPr>
          <p:cNvPr id="11" name="Straight Connector 10"/>
          <p:cNvCxnSpPr/>
          <p:nvPr/>
        </p:nvCxnSpPr>
        <p:spPr>
          <a:xfrm>
            <a:off x="2819400" y="914400"/>
            <a:ext cx="396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600" y="914400"/>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8200" y="129540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95600" y="1295400"/>
            <a:ext cx="2590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943600" y="2057400"/>
            <a:ext cx="76200" cy="3048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429000" y="3733800"/>
            <a:ext cx="76200" cy="3048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438400" y="5562600"/>
            <a:ext cx="76200" cy="3048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514600" y="4724400"/>
            <a:ext cx="76200" cy="3048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676400" y="1905000"/>
            <a:ext cx="1752600" cy="609600"/>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295400" y="2895600"/>
            <a:ext cx="1371600" cy="533400"/>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2000" y="3657600"/>
            <a:ext cx="381000" cy="457200"/>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590800" y="4648200"/>
            <a:ext cx="304800" cy="381000"/>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514600" y="5562600"/>
            <a:ext cx="304800" cy="381000"/>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895600" y="5867400"/>
            <a:ext cx="2209800" cy="369332"/>
          </a:xfrm>
          <a:prstGeom prst="rect">
            <a:avLst/>
          </a:prstGeom>
          <a:noFill/>
        </p:spPr>
        <p:txBody>
          <a:bodyPr wrap="square" rtlCol="0">
            <a:spAutoFit/>
          </a:bodyPr>
          <a:lstStyle/>
          <a:p>
            <a:r>
              <a:rPr lang="en-US" i="1" smtClean="0">
                <a:latin typeface="Times New Roman" pitchFamily="18" charset="0"/>
                <a:cs typeface="Times New Roman" pitchFamily="18" charset="0"/>
              </a:rPr>
              <a:t>(Vế chỉ nguyên nhân)</a:t>
            </a:r>
            <a:endParaRPr lang="en-US" i="1">
              <a:latin typeface="Times New Roman" pitchFamily="18" charset="0"/>
              <a:cs typeface="Times New Roman" pitchFamily="18" charset="0"/>
            </a:endParaRPr>
          </a:p>
        </p:txBody>
      </p:sp>
      <p:sp>
        <p:nvSpPr>
          <p:cNvPr id="32" name="TextBox 31"/>
          <p:cNvSpPr txBox="1"/>
          <p:nvPr/>
        </p:nvSpPr>
        <p:spPr>
          <a:xfrm>
            <a:off x="3124200" y="2362200"/>
            <a:ext cx="2286000" cy="369332"/>
          </a:xfrm>
          <a:prstGeom prst="rect">
            <a:avLst/>
          </a:prstGeom>
          <a:noFill/>
        </p:spPr>
        <p:txBody>
          <a:bodyPr wrap="square" rtlCol="0">
            <a:spAutoFit/>
          </a:bodyPr>
          <a:lstStyle/>
          <a:p>
            <a:r>
              <a:rPr lang="en-US" i="1" smtClean="0">
                <a:latin typeface="Times New Roman" pitchFamily="18" charset="0"/>
                <a:cs typeface="Times New Roman" pitchFamily="18" charset="0"/>
              </a:rPr>
              <a:t>(Vế chỉ nguyên nhân)</a:t>
            </a:r>
            <a:endParaRPr lang="en-US" i="1">
              <a:latin typeface="Times New Roman" pitchFamily="18" charset="0"/>
              <a:cs typeface="Times New Roman" pitchFamily="18" charset="0"/>
            </a:endParaRPr>
          </a:p>
        </p:txBody>
      </p:sp>
      <p:sp>
        <p:nvSpPr>
          <p:cNvPr id="33" name="TextBox 32"/>
          <p:cNvSpPr txBox="1"/>
          <p:nvPr/>
        </p:nvSpPr>
        <p:spPr>
          <a:xfrm>
            <a:off x="990600" y="4038600"/>
            <a:ext cx="2286000" cy="369332"/>
          </a:xfrm>
          <a:prstGeom prst="rect">
            <a:avLst/>
          </a:prstGeom>
          <a:noFill/>
        </p:spPr>
        <p:txBody>
          <a:bodyPr wrap="square" rtlCol="0">
            <a:spAutoFit/>
          </a:bodyPr>
          <a:lstStyle/>
          <a:p>
            <a:r>
              <a:rPr lang="en-US" i="1" smtClean="0">
                <a:latin typeface="Times New Roman" pitchFamily="18" charset="0"/>
                <a:cs typeface="Times New Roman" pitchFamily="18" charset="0"/>
              </a:rPr>
              <a:t>(Vế chỉ nguyên nhân)</a:t>
            </a:r>
            <a:endParaRPr lang="en-US" i="1">
              <a:latin typeface="Times New Roman" pitchFamily="18" charset="0"/>
              <a:cs typeface="Times New Roman" pitchFamily="18" charset="0"/>
            </a:endParaRPr>
          </a:p>
        </p:txBody>
      </p:sp>
      <p:sp>
        <p:nvSpPr>
          <p:cNvPr id="34" name="TextBox 33"/>
          <p:cNvSpPr txBox="1"/>
          <p:nvPr/>
        </p:nvSpPr>
        <p:spPr>
          <a:xfrm>
            <a:off x="4419600" y="4953000"/>
            <a:ext cx="2209800" cy="369332"/>
          </a:xfrm>
          <a:prstGeom prst="rect">
            <a:avLst/>
          </a:prstGeom>
          <a:noFill/>
        </p:spPr>
        <p:txBody>
          <a:bodyPr wrap="square" rtlCol="0">
            <a:spAutoFit/>
          </a:bodyPr>
          <a:lstStyle/>
          <a:p>
            <a:r>
              <a:rPr lang="en-US" i="1" smtClean="0">
                <a:latin typeface="Times New Roman" pitchFamily="18" charset="0"/>
                <a:cs typeface="Times New Roman" pitchFamily="18" charset="0"/>
              </a:rPr>
              <a:t>(Vế chỉ nguyên nhân)</a:t>
            </a:r>
            <a:endParaRPr lang="en-US" i="1">
              <a:latin typeface="Times New Roman" pitchFamily="18" charset="0"/>
              <a:cs typeface="Times New Roman" pitchFamily="18" charset="0"/>
            </a:endParaRPr>
          </a:p>
        </p:txBody>
      </p:sp>
      <p:sp>
        <p:nvSpPr>
          <p:cNvPr id="36" name="TextBox 35"/>
          <p:cNvSpPr txBox="1"/>
          <p:nvPr/>
        </p:nvSpPr>
        <p:spPr>
          <a:xfrm>
            <a:off x="762000" y="4953000"/>
            <a:ext cx="1752600" cy="369332"/>
          </a:xfrm>
          <a:prstGeom prst="rect">
            <a:avLst/>
          </a:prstGeom>
          <a:noFill/>
        </p:spPr>
        <p:txBody>
          <a:bodyPr wrap="square" rtlCol="0">
            <a:spAutoFit/>
          </a:bodyPr>
          <a:lstStyle/>
          <a:p>
            <a:r>
              <a:rPr lang="en-US" i="1" smtClean="0">
                <a:latin typeface="Times New Roman" pitchFamily="18" charset="0"/>
                <a:cs typeface="Times New Roman" pitchFamily="18" charset="0"/>
              </a:rPr>
              <a:t>(Vế chỉ kết quả)</a:t>
            </a:r>
            <a:endParaRPr lang="en-US" i="1">
              <a:latin typeface="Times New Roman" pitchFamily="18" charset="0"/>
              <a:cs typeface="Times New Roman" pitchFamily="18" charset="0"/>
            </a:endParaRPr>
          </a:p>
        </p:txBody>
      </p:sp>
      <p:sp>
        <p:nvSpPr>
          <p:cNvPr id="37" name="TextBox 36"/>
          <p:cNvSpPr txBox="1"/>
          <p:nvPr/>
        </p:nvSpPr>
        <p:spPr>
          <a:xfrm>
            <a:off x="3124200" y="3200400"/>
            <a:ext cx="1752600" cy="369332"/>
          </a:xfrm>
          <a:prstGeom prst="rect">
            <a:avLst/>
          </a:prstGeom>
          <a:noFill/>
        </p:spPr>
        <p:txBody>
          <a:bodyPr wrap="square" rtlCol="0">
            <a:spAutoFit/>
          </a:bodyPr>
          <a:lstStyle/>
          <a:p>
            <a:r>
              <a:rPr lang="en-US" i="1" smtClean="0">
                <a:latin typeface="Times New Roman" pitchFamily="18" charset="0"/>
                <a:cs typeface="Times New Roman" pitchFamily="18" charset="0"/>
              </a:rPr>
              <a:t>(Vế chỉ kết quả)</a:t>
            </a:r>
            <a:endParaRPr lang="en-US" i="1">
              <a:latin typeface="Times New Roman" pitchFamily="18" charset="0"/>
              <a:cs typeface="Times New Roman" pitchFamily="18" charset="0"/>
            </a:endParaRPr>
          </a:p>
        </p:txBody>
      </p:sp>
      <p:sp>
        <p:nvSpPr>
          <p:cNvPr id="38" name="TextBox 37"/>
          <p:cNvSpPr txBox="1"/>
          <p:nvPr/>
        </p:nvSpPr>
        <p:spPr>
          <a:xfrm>
            <a:off x="533400" y="5867400"/>
            <a:ext cx="1752600" cy="369332"/>
          </a:xfrm>
          <a:prstGeom prst="rect">
            <a:avLst/>
          </a:prstGeom>
          <a:noFill/>
        </p:spPr>
        <p:txBody>
          <a:bodyPr wrap="square" rtlCol="0">
            <a:spAutoFit/>
          </a:bodyPr>
          <a:lstStyle/>
          <a:p>
            <a:r>
              <a:rPr lang="en-US" i="1" smtClean="0">
                <a:latin typeface="Times New Roman" pitchFamily="18" charset="0"/>
                <a:cs typeface="Times New Roman" pitchFamily="18" charset="0"/>
              </a:rPr>
              <a:t>(Vế chỉ kết quả)</a:t>
            </a:r>
            <a:endParaRPr lang="en-US" i="1">
              <a:latin typeface="Times New Roman" pitchFamily="18" charset="0"/>
              <a:cs typeface="Times New Roman" pitchFamily="18" charset="0"/>
            </a:endParaRPr>
          </a:p>
        </p:txBody>
      </p:sp>
      <p:sp>
        <p:nvSpPr>
          <p:cNvPr id="39" name="TextBox 38"/>
          <p:cNvSpPr txBox="1"/>
          <p:nvPr/>
        </p:nvSpPr>
        <p:spPr>
          <a:xfrm>
            <a:off x="3733800" y="4038600"/>
            <a:ext cx="1752600" cy="369332"/>
          </a:xfrm>
          <a:prstGeom prst="rect">
            <a:avLst/>
          </a:prstGeom>
          <a:noFill/>
        </p:spPr>
        <p:txBody>
          <a:bodyPr wrap="square" rtlCol="0">
            <a:spAutoFit/>
          </a:bodyPr>
          <a:lstStyle/>
          <a:p>
            <a:r>
              <a:rPr lang="en-US" i="1" smtClean="0">
                <a:latin typeface="Times New Roman" pitchFamily="18" charset="0"/>
                <a:cs typeface="Times New Roman" pitchFamily="18" charset="0"/>
              </a:rPr>
              <a:t>(Vế chỉ kết quả)</a:t>
            </a:r>
            <a:endParaRPr lang="en-US" i="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Text Box 6"/>
          <p:cNvSpPr txBox="1">
            <a:spLocks noChangeArrowheads="1"/>
          </p:cNvSpPr>
          <p:nvPr/>
        </p:nvSpPr>
        <p:spPr bwMode="auto">
          <a:xfrm>
            <a:off x="228600" y="152401"/>
            <a:ext cx="8686800" cy="1231106"/>
          </a:xfrm>
          <a:prstGeom prst="rect">
            <a:avLst/>
          </a:prstGeom>
          <a:noFill/>
          <a:ln w="9525">
            <a:noFill/>
            <a:miter lim="800000"/>
            <a:headEnd/>
            <a:tailEnd/>
          </a:ln>
          <a:effectLst/>
        </p:spPr>
        <p:txBody>
          <a:bodyPr wrap="square">
            <a:spAutoFit/>
          </a:bodyPr>
          <a:lstStyle/>
          <a:p>
            <a:pPr algn="just">
              <a:spcBef>
                <a:spcPct val="50000"/>
              </a:spcBef>
              <a:defRPr/>
            </a:pPr>
            <a:r>
              <a:rPr lang="en-US" sz="2600" b="1" u="sng">
                <a:solidFill>
                  <a:srgbClr val="FF0000"/>
                </a:solidFill>
                <a:effectLst>
                  <a:outerShdw blurRad="38100" dist="38100" dir="2700000" algn="tl">
                    <a:srgbClr val="000000"/>
                  </a:outerShdw>
                </a:effectLst>
                <a:latin typeface="Arial"/>
              </a:rPr>
              <a:t>Bài 2:</a:t>
            </a:r>
            <a:r>
              <a:rPr lang="en-US" sz="2600" b="1">
                <a:solidFill>
                  <a:srgbClr val="FF0000"/>
                </a:solidFill>
                <a:effectLst>
                  <a:outerShdw blurRad="38100" dist="38100" dir="2700000" algn="tl">
                    <a:srgbClr val="000000"/>
                  </a:outerShdw>
                </a:effectLst>
                <a:latin typeface="Arial"/>
              </a:rPr>
              <a:t> </a:t>
            </a:r>
            <a:r>
              <a:rPr lang="en-US" sz="2400" b="1" smtClean="0">
                <a:solidFill>
                  <a:schemeClr val="tx2"/>
                </a:solidFill>
                <a:effectLst>
                  <a:outerShdw blurRad="38100" dist="38100" dir="2700000" algn="tl">
                    <a:srgbClr val="000000"/>
                  </a:outerShdw>
                </a:effectLst>
                <a:latin typeface="Arial"/>
              </a:rPr>
              <a:t>Từ </a:t>
            </a:r>
            <a:r>
              <a:rPr lang="en-US" sz="2400" b="1">
                <a:solidFill>
                  <a:schemeClr val="tx2"/>
                </a:solidFill>
                <a:effectLst>
                  <a:outerShdw blurRad="38100" dist="38100" dir="2700000" algn="tl">
                    <a:srgbClr val="000000"/>
                  </a:outerShdw>
                </a:effectLst>
                <a:latin typeface="Arial"/>
              </a:rPr>
              <a:t>một câu ghép đã dẫn ở bài tập 1, hãy tạo ra một câu ghép mới bằng cách thay đổi vị trí của các vế </a:t>
            </a:r>
            <a:r>
              <a:rPr lang="en-US" sz="2400" b="1" smtClean="0">
                <a:solidFill>
                  <a:schemeClr val="tx2"/>
                </a:solidFill>
                <a:effectLst>
                  <a:outerShdw blurRad="38100" dist="38100" dir="2700000" algn="tl">
                    <a:srgbClr val="000000"/>
                  </a:outerShdw>
                </a:effectLst>
                <a:latin typeface="Arial"/>
              </a:rPr>
              <a:t>câu (có thể thêm bớt từ nếu thấy cần thiết).</a:t>
            </a:r>
            <a:endParaRPr lang="en-US" sz="2400" b="1">
              <a:solidFill>
                <a:schemeClr val="tx2"/>
              </a:solidFill>
              <a:effectLst>
                <a:outerShdw blurRad="38100" dist="38100" dir="2700000" algn="tl">
                  <a:srgbClr val="000000"/>
                </a:outerShdw>
              </a:effectLst>
              <a:latin typeface="Arial"/>
            </a:endParaRPr>
          </a:p>
        </p:txBody>
      </p:sp>
      <p:sp>
        <p:nvSpPr>
          <p:cNvPr id="16" name="Rectangle 15"/>
          <p:cNvSpPr/>
          <p:nvPr/>
        </p:nvSpPr>
        <p:spPr>
          <a:xfrm>
            <a:off x="304800" y="1371601"/>
            <a:ext cx="8839200" cy="1246495"/>
          </a:xfrm>
          <a:prstGeom prst="rect">
            <a:avLst/>
          </a:prstGeom>
        </p:spPr>
        <p:txBody>
          <a:bodyPr wrap="square">
            <a:spAutoFit/>
          </a:bodyPr>
          <a:lstStyle/>
          <a:p>
            <a:pPr marL="571500" lvl="1" indent="-457200" algn="just">
              <a:lnSpc>
                <a:spcPct val="125000"/>
              </a:lnSpc>
              <a:buAutoNum type="alphaLcParenR"/>
              <a:defRPr/>
            </a:pPr>
            <a:r>
              <a:rPr lang="en-US" sz="2000" b="1" smtClean="0">
                <a:solidFill>
                  <a:srgbClr val="CC0066"/>
                </a:solidFill>
                <a:effectLst>
                  <a:outerShdw blurRad="38100" dist="38100" dir="2700000" algn="tl">
                    <a:srgbClr val="000000"/>
                  </a:outerShdw>
                </a:effectLst>
                <a:latin typeface="Arial"/>
              </a:rPr>
              <a:t>       </a:t>
            </a:r>
            <a:r>
              <a:rPr lang="en-US" sz="2000" smtClean="0">
                <a:solidFill>
                  <a:srgbClr val="CC0066"/>
                </a:solidFill>
                <a:effectLst>
                  <a:outerShdw blurRad="38100" dist="38100" dir="2700000" algn="tl">
                    <a:srgbClr val="000000"/>
                  </a:outerShdw>
                </a:effectLst>
                <a:latin typeface="Arial"/>
              </a:rPr>
              <a:t>Bởi chưng bác mẹ tôi nghèo</a:t>
            </a:r>
          </a:p>
          <a:p>
            <a:pPr marL="571500" lvl="1" indent="-457200" algn="just">
              <a:lnSpc>
                <a:spcPct val="125000"/>
              </a:lnSpc>
              <a:defRPr/>
            </a:pPr>
            <a:r>
              <a:rPr lang="en-US" sz="2000" smtClean="0">
                <a:solidFill>
                  <a:srgbClr val="CC0066"/>
                </a:solidFill>
                <a:effectLst>
                  <a:outerShdw blurRad="38100" dist="38100" dir="2700000" algn="tl">
                    <a:srgbClr val="000000"/>
                  </a:outerShdw>
                </a:effectLst>
                <a:latin typeface="Arial"/>
              </a:rPr>
              <a:t>      Cho nên tôi phải băm bèo, thái khoai.</a:t>
            </a:r>
          </a:p>
          <a:p>
            <a:pPr marL="571500" lvl="1" indent="-457200" algn="just">
              <a:lnSpc>
                <a:spcPct val="125000"/>
              </a:lnSpc>
              <a:defRPr/>
            </a:pPr>
            <a:endParaRPr lang="en-US" sz="2000"/>
          </a:p>
        </p:txBody>
      </p:sp>
      <p:sp>
        <p:nvSpPr>
          <p:cNvPr id="18" name="Rectangle 17"/>
          <p:cNvSpPr/>
          <p:nvPr/>
        </p:nvSpPr>
        <p:spPr>
          <a:xfrm>
            <a:off x="304800" y="2209800"/>
            <a:ext cx="8686800" cy="769441"/>
          </a:xfrm>
          <a:prstGeom prst="rect">
            <a:avLst/>
          </a:prstGeom>
        </p:spPr>
        <p:txBody>
          <a:bodyPr wrap="square">
            <a:spAutoFit/>
          </a:bodyPr>
          <a:lstStyle/>
          <a:p>
            <a:pPr marL="342900" indent="-342900" algn="just"/>
            <a:r>
              <a:rPr lang="en-US" sz="2200" b="1" smtClean="0">
                <a:solidFill>
                  <a:srgbClr val="00B050"/>
                </a:solidFill>
              </a:rPr>
              <a:t>                Tôi phải băm bèo thái khoai </a:t>
            </a:r>
            <a:r>
              <a:rPr lang="en-US" sz="2200" b="1" smtClean="0">
                <a:solidFill>
                  <a:srgbClr val="FF0000"/>
                </a:solidFill>
              </a:rPr>
              <a:t>vì</a:t>
            </a:r>
            <a:r>
              <a:rPr lang="en-US" sz="2200" b="1" smtClean="0">
                <a:solidFill>
                  <a:srgbClr val="00B050"/>
                </a:solidFill>
              </a:rPr>
              <a:t> bác mẹ tôi nghèo.</a:t>
            </a:r>
          </a:p>
          <a:p>
            <a:pPr marL="342900" indent="-342900" algn="just"/>
            <a:r>
              <a:rPr lang="en-US" sz="2200" b="1" smtClean="0">
                <a:solidFill>
                  <a:srgbClr val="00B050"/>
                </a:solidFill>
              </a:rPr>
              <a:t>  Hoặc:    Tôi phải băm bèo thái khoai </a:t>
            </a:r>
            <a:r>
              <a:rPr lang="en-US" sz="2200" b="1" smtClean="0">
                <a:solidFill>
                  <a:srgbClr val="FF0000"/>
                </a:solidFill>
              </a:rPr>
              <a:t>do</a:t>
            </a:r>
            <a:r>
              <a:rPr lang="en-US" sz="2200" b="1" smtClean="0">
                <a:solidFill>
                  <a:srgbClr val="00B050"/>
                </a:solidFill>
              </a:rPr>
              <a:t> bác mẹ tôi nghèo.</a:t>
            </a:r>
          </a:p>
        </p:txBody>
      </p:sp>
      <p:sp>
        <p:nvSpPr>
          <p:cNvPr id="19" name="Rectangle 18"/>
          <p:cNvSpPr/>
          <p:nvPr/>
        </p:nvSpPr>
        <p:spPr>
          <a:xfrm>
            <a:off x="228600" y="3048000"/>
            <a:ext cx="8610600" cy="338554"/>
          </a:xfrm>
          <a:prstGeom prst="rect">
            <a:avLst/>
          </a:prstGeom>
        </p:spPr>
        <p:txBody>
          <a:bodyPr wrap="square">
            <a:spAutoFit/>
          </a:bodyPr>
          <a:lstStyle/>
          <a:p>
            <a:pPr marL="571500" lvl="1" indent="-457200" algn="just">
              <a:lnSpc>
                <a:spcPct val="80000"/>
              </a:lnSpc>
              <a:spcBef>
                <a:spcPct val="50000"/>
              </a:spcBef>
              <a:buAutoNum type="alphaLcParenR" startAt="2"/>
              <a:defRPr/>
            </a:pPr>
            <a:r>
              <a:rPr lang="en-US" sz="2000" smtClean="0">
                <a:solidFill>
                  <a:srgbClr val="CC0066"/>
                </a:solidFill>
                <a:effectLst>
                  <a:outerShdw blurRad="38100" dist="38100" dir="2700000" algn="tl">
                    <a:srgbClr val="000000"/>
                  </a:outerShdw>
                </a:effectLst>
                <a:latin typeface="Arial"/>
              </a:rPr>
              <a:t>Vì nhà nghèo quá, chú phải bỏ học.</a:t>
            </a:r>
          </a:p>
        </p:txBody>
      </p:sp>
      <p:sp>
        <p:nvSpPr>
          <p:cNvPr id="20" name="Rectangle 19"/>
          <p:cNvSpPr/>
          <p:nvPr/>
        </p:nvSpPr>
        <p:spPr>
          <a:xfrm>
            <a:off x="228600" y="3429000"/>
            <a:ext cx="8610600" cy="769441"/>
          </a:xfrm>
          <a:prstGeom prst="rect">
            <a:avLst/>
          </a:prstGeom>
        </p:spPr>
        <p:txBody>
          <a:bodyPr wrap="square">
            <a:spAutoFit/>
          </a:bodyPr>
          <a:lstStyle/>
          <a:p>
            <a:pPr marL="342900" indent="-342900" algn="just"/>
            <a:r>
              <a:rPr lang="en-US" sz="2200" b="1" smtClean="0">
                <a:solidFill>
                  <a:srgbClr val="00B050"/>
                </a:solidFill>
              </a:rPr>
              <a:t>                Chú phải bỏ học </a:t>
            </a:r>
            <a:r>
              <a:rPr lang="en-US" sz="2200" b="1" smtClean="0">
                <a:solidFill>
                  <a:srgbClr val="FF0000"/>
                </a:solidFill>
              </a:rPr>
              <a:t>vì </a:t>
            </a:r>
            <a:r>
              <a:rPr lang="en-US" sz="2200" b="1" smtClean="0">
                <a:solidFill>
                  <a:srgbClr val="00B050"/>
                </a:solidFill>
              </a:rPr>
              <a:t>nhà nghèo quá.</a:t>
            </a:r>
          </a:p>
          <a:p>
            <a:pPr marL="342900" indent="-342900" algn="just"/>
            <a:r>
              <a:rPr lang="en-US" sz="2200" b="1" smtClean="0">
                <a:solidFill>
                  <a:srgbClr val="00B050"/>
                </a:solidFill>
              </a:rPr>
              <a:t>   Hoặc:   Chú phải bỏ học </a:t>
            </a:r>
            <a:r>
              <a:rPr lang="en-US" sz="2200" b="1" smtClean="0">
                <a:solidFill>
                  <a:srgbClr val="FF0000"/>
                </a:solidFill>
              </a:rPr>
              <a:t>tại vì </a:t>
            </a:r>
            <a:r>
              <a:rPr lang="en-US" sz="2200" b="1" smtClean="0">
                <a:solidFill>
                  <a:srgbClr val="00B050"/>
                </a:solidFill>
              </a:rPr>
              <a:t>nhà nghèo quá.</a:t>
            </a:r>
          </a:p>
        </p:txBody>
      </p:sp>
      <p:sp>
        <p:nvSpPr>
          <p:cNvPr id="21" name="Rectangle 20"/>
          <p:cNvSpPr/>
          <p:nvPr/>
        </p:nvSpPr>
        <p:spPr>
          <a:xfrm>
            <a:off x="152400" y="4267200"/>
            <a:ext cx="8610600" cy="824008"/>
          </a:xfrm>
          <a:prstGeom prst="rect">
            <a:avLst/>
          </a:prstGeom>
        </p:spPr>
        <p:txBody>
          <a:bodyPr wrap="square">
            <a:spAutoFit/>
          </a:bodyPr>
          <a:lstStyle/>
          <a:p>
            <a:pPr marL="571500" lvl="1" indent="-457200" algn="just">
              <a:lnSpc>
                <a:spcPct val="125000"/>
              </a:lnSpc>
              <a:buAutoNum type="alphaLcParenR" startAt="3"/>
              <a:defRPr/>
            </a:pPr>
            <a:r>
              <a:rPr lang="en-US" sz="2000" smtClean="0">
                <a:solidFill>
                  <a:srgbClr val="CC0066"/>
                </a:solidFill>
                <a:effectLst>
                  <a:outerShdw blurRad="38100" dist="38100" dir="2700000" algn="tl">
                    <a:srgbClr val="000000"/>
                  </a:outerShdw>
                </a:effectLst>
                <a:latin typeface="Arial"/>
              </a:rPr>
              <a:t>Lúa gạo quý vì ta phải đổ bao mồ hôi mới làm ra được. Vàng cũng quý vì nó rất đắt và hiếm.</a:t>
            </a:r>
          </a:p>
        </p:txBody>
      </p:sp>
      <p:sp>
        <p:nvSpPr>
          <p:cNvPr id="22" name="Rectangle 21"/>
          <p:cNvSpPr/>
          <p:nvPr/>
        </p:nvSpPr>
        <p:spPr>
          <a:xfrm>
            <a:off x="228600" y="5105400"/>
            <a:ext cx="8458200" cy="769441"/>
          </a:xfrm>
          <a:prstGeom prst="rect">
            <a:avLst/>
          </a:prstGeom>
        </p:spPr>
        <p:txBody>
          <a:bodyPr wrap="square">
            <a:spAutoFit/>
          </a:bodyPr>
          <a:lstStyle/>
          <a:p>
            <a:r>
              <a:rPr lang="en-US" sz="2200" b="1" smtClean="0">
                <a:solidFill>
                  <a:srgbClr val="FF0000"/>
                </a:solidFill>
              </a:rPr>
              <a:t>Vì</a:t>
            </a:r>
            <a:r>
              <a:rPr lang="en-US" sz="2200" b="1" smtClean="0">
                <a:solidFill>
                  <a:srgbClr val="00B050"/>
                </a:solidFill>
              </a:rPr>
              <a:t> ta phải đổ bao mồ hôi mới làm ra được </a:t>
            </a:r>
            <a:r>
              <a:rPr lang="en-US" sz="2200" b="1" smtClean="0">
                <a:solidFill>
                  <a:srgbClr val="FF0000"/>
                </a:solidFill>
              </a:rPr>
              <a:t>nên</a:t>
            </a:r>
            <a:r>
              <a:rPr lang="en-US" sz="2200" b="1" smtClean="0">
                <a:solidFill>
                  <a:srgbClr val="00B050"/>
                </a:solidFill>
              </a:rPr>
              <a:t> lúa gạo quý. </a:t>
            </a:r>
            <a:r>
              <a:rPr lang="en-US" sz="2200" b="1" smtClean="0">
                <a:solidFill>
                  <a:srgbClr val="FF0000"/>
                </a:solidFill>
              </a:rPr>
              <a:t>Vì</a:t>
            </a:r>
            <a:r>
              <a:rPr lang="en-US" sz="2200" b="1" smtClean="0">
                <a:solidFill>
                  <a:srgbClr val="00B050"/>
                </a:solidFill>
              </a:rPr>
              <a:t> vàng rất đắt và hiếm </a:t>
            </a:r>
            <a:r>
              <a:rPr lang="en-US" sz="2200" b="1" smtClean="0">
                <a:solidFill>
                  <a:srgbClr val="FF0000"/>
                </a:solidFill>
              </a:rPr>
              <a:t>nên</a:t>
            </a:r>
            <a:r>
              <a:rPr lang="en-US" sz="2200" b="1" smtClean="0">
                <a:solidFill>
                  <a:srgbClr val="00B050"/>
                </a:solidFill>
              </a:rPr>
              <a:t> vàng cũng quý.</a:t>
            </a:r>
            <a:endParaRPr lang="en-US" sz="2200" b="1">
              <a:solidFill>
                <a:srgbClr val="00B050"/>
              </a:solidFill>
            </a:endParaRPr>
          </a:p>
        </p:txBody>
      </p:sp>
    </p:spTree>
    <p:extLst>
      <p:ext uri="{BB962C8B-B14F-4D97-AF65-F5344CB8AC3E}">
        <p14:creationId xmlns="" xmlns:p14="http://schemas.microsoft.com/office/powerpoint/2010/main" val="130986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 calcmode="lin" valueType="num">
                                      <p:cBhvr>
                                        <p:cTn id="7" dur="1000" fill="hold"/>
                                        <p:tgtEl>
                                          <p:spTgt spid="96262"/>
                                        </p:tgtEl>
                                        <p:attrNameLst>
                                          <p:attrName>ppt_w</p:attrName>
                                        </p:attrNameLst>
                                      </p:cBhvr>
                                      <p:tavLst>
                                        <p:tav tm="0">
                                          <p:val>
                                            <p:strVal val="#ppt_w*0.70"/>
                                          </p:val>
                                        </p:tav>
                                        <p:tav tm="100000">
                                          <p:val>
                                            <p:strVal val="#ppt_w"/>
                                          </p:val>
                                        </p:tav>
                                      </p:tavLst>
                                    </p:anim>
                                    <p:anim calcmode="lin" valueType="num">
                                      <p:cBhvr>
                                        <p:cTn id="8" dur="1000" fill="hold"/>
                                        <p:tgtEl>
                                          <p:spTgt spid="96262"/>
                                        </p:tgtEl>
                                        <p:attrNameLst>
                                          <p:attrName>ppt_h</p:attrName>
                                        </p:attrNameLst>
                                      </p:cBhvr>
                                      <p:tavLst>
                                        <p:tav tm="0">
                                          <p:val>
                                            <p:strVal val="#ppt_h"/>
                                          </p:val>
                                        </p:tav>
                                        <p:tav tm="100000">
                                          <p:val>
                                            <p:strVal val="#ppt_h"/>
                                          </p:val>
                                        </p:tav>
                                      </p:tavLst>
                                    </p:anim>
                                    <p:animEffect transition="in" filter="fade">
                                      <p:cBhvr>
                                        <p:cTn id="9" dur="1000"/>
                                        <p:tgtEl>
                                          <p:spTgt spid="9626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linds(horizontal)">
                                      <p:cBhvr>
                                        <p:cTn id="14" dur="500"/>
                                        <p:tgtEl>
                                          <p:spTgt spid="16"/>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ox(in)">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p:bldP spid="16"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Text Box 5"/>
          <p:cNvSpPr txBox="1">
            <a:spLocks noChangeArrowheads="1"/>
          </p:cNvSpPr>
          <p:nvPr/>
        </p:nvSpPr>
        <p:spPr bwMode="auto">
          <a:xfrm>
            <a:off x="276225" y="762001"/>
            <a:ext cx="8639175" cy="1643527"/>
          </a:xfrm>
          <a:prstGeom prst="rect">
            <a:avLst/>
          </a:prstGeom>
          <a:noFill/>
          <a:ln w="9525">
            <a:noFill/>
            <a:miter lim="800000"/>
            <a:headEnd/>
            <a:tailEnd/>
          </a:ln>
          <a:effectLst/>
        </p:spPr>
        <p:txBody>
          <a:bodyPr wrap="square">
            <a:spAutoFit/>
          </a:bodyPr>
          <a:lstStyle/>
          <a:p>
            <a:pPr algn="just">
              <a:lnSpc>
                <a:spcPct val="120000"/>
              </a:lnSpc>
              <a:spcBef>
                <a:spcPct val="50000"/>
              </a:spcBef>
              <a:defRPr/>
            </a:pPr>
            <a:r>
              <a:rPr lang="en-US" sz="2800" b="1" u="sng">
                <a:solidFill>
                  <a:srgbClr val="FF0000"/>
                </a:solidFill>
                <a:effectLst>
                  <a:outerShdw blurRad="38100" dist="38100" dir="2700000" algn="tl">
                    <a:srgbClr val="000000"/>
                  </a:outerShdw>
                </a:effectLst>
                <a:latin typeface="Arial"/>
              </a:rPr>
              <a:t>Bài 3:</a:t>
            </a:r>
            <a:r>
              <a:rPr lang="en-US" sz="2800" b="1">
                <a:solidFill>
                  <a:srgbClr val="FF0000"/>
                </a:solidFill>
                <a:effectLst>
                  <a:outerShdw blurRad="38100" dist="38100" dir="2700000" algn="tl">
                    <a:srgbClr val="000000"/>
                  </a:outerShdw>
                </a:effectLst>
                <a:latin typeface="Arial"/>
              </a:rPr>
              <a:t> </a:t>
            </a:r>
            <a:r>
              <a:rPr lang="en-US" sz="2800" b="1">
                <a:solidFill>
                  <a:srgbClr val="996600"/>
                </a:solidFill>
                <a:effectLst>
                  <a:outerShdw blurRad="38100" dist="38100" dir="2700000" algn="tl">
                    <a:srgbClr val="000000"/>
                  </a:outerShdw>
                </a:effectLst>
                <a:latin typeface="Arial"/>
              </a:rPr>
              <a:t>Chọn quan hệ từ trong ngoặc đơn thích hợp với mỗi chỗ trống. Giải thích vì sao em chọn quan hệ từ ấy.</a:t>
            </a:r>
          </a:p>
        </p:txBody>
      </p:sp>
      <p:sp>
        <p:nvSpPr>
          <p:cNvPr id="97286" name="Text Box 6"/>
          <p:cNvSpPr txBox="1">
            <a:spLocks noChangeArrowheads="1"/>
          </p:cNvSpPr>
          <p:nvPr/>
        </p:nvSpPr>
        <p:spPr bwMode="auto">
          <a:xfrm>
            <a:off x="228600" y="2438400"/>
            <a:ext cx="8686800" cy="523220"/>
          </a:xfrm>
          <a:prstGeom prst="rect">
            <a:avLst/>
          </a:prstGeom>
          <a:noFill/>
          <a:ln w="9525">
            <a:noFill/>
            <a:miter lim="800000"/>
            <a:headEnd/>
            <a:tailEnd/>
          </a:ln>
          <a:effectLst/>
        </p:spPr>
        <p:txBody>
          <a:bodyPr wrap="square">
            <a:spAutoFit/>
          </a:bodyPr>
          <a:lstStyle/>
          <a:p>
            <a:pPr marL="114300" lvl="1" algn="just">
              <a:defRPr/>
            </a:pPr>
            <a:r>
              <a:rPr lang="en-US" sz="2800" b="1">
                <a:solidFill>
                  <a:srgbClr val="CC0066"/>
                </a:solidFill>
                <a:effectLst>
                  <a:outerShdw blurRad="38100" dist="38100" dir="2700000" algn="tl">
                    <a:srgbClr val="000000"/>
                  </a:outerShdw>
                </a:effectLst>
                <a:latin typeface="Arial"/>
              </a:rPr>
              <a:t>a)    …   thời tiết thuận nên lúa tốt.</a:t>
            </a:r>
            <a:endParaRPr lang="en-US" b="1">
              <a:solidFill>
                <a:srgbClr val="0000FF"/>
              </a:solidFill>
              <a:effectLst>
                <a:outerShdw blurRad="38100" dist="38100" dir="2700000" algn="tl">
                  <a:srgbClr val="000000"/>
                </a:outerShdw>
              </a:effectLst>
              <a:latin typeface="Arial"/>
            </a:endParaRPr>
          </a:p>
        </p:txBody>
      </p:sp>
      <p:sp>
        <p:nvSpPr>
          <p:cNvPr id="97293" name="Text Box 13"/>
          <p:cNvSpPr txBox="1">
            <a:spLocks noChangeArrowheads="1"/>
          </p:cNvSpPr>
          <p:nvPr/>
        </p:nvSpPr>
        <p:spPr bwMode="auto">
          <a:xfrm>
            <a:off x="228600" y="2895600"/>
            <a:ext cx="8686800" cy="519113"/>
          </a:xfrm>
          <a:prstGeom prst="rect">
            <a:avLst/>
          </a:prstGeom>
          <a:noFill/>
          <a:ln w="9525">
            <a:noFill/>
            <a:miter lim="800000"/>
            <a:headEnd/>
            <a:tailEnd/>
          </a:ln>
          <a:effectLst/>
        </p:spPr>
        <p:txBody>
          <a:bodyPr>
            <a:spAutoFit/>
          </a:bodyPr>
          <a:lstStyle/>
          <a:p>
            <a:pPr marL="114300" lvl="1" algn="just">
              <a:defRPr/>
            </a:pPr>
            <a:r>
              <a:rPr lang="en-US" sz="2800" b="1">
                <a:solidFill>
                  <a:srgbClr val="CC0066"/>
                </a:solidFill>
                <a:effectLst>
                  <a:outerShdw blurRad="38100" dist="38100" dir="2700000" algn="tl">
                    <a:srgbClr val="000000"/>
                  </a:outerShdw>
                </a:effectLst>
                <a:latin typeface="Arial"/>
              </a:rPr>
              <a:t>b)   …  thời tiết không thuận nên lúa xấu.</a:t>
            </a:r>
            <a:endParaRPr lang="en-US" b="1">
              <a:solidFill>
                <a:srgbClr val="0000FF"/>
              </a:solidFill>
              <a:effectLst>
                <a:outerShdw blurRad="38100" dist="38100" dir="2700000" algn="tl">
                  <a:srgbClr val="000000"/>
                </a:outerShdw>
              </a:effectLst>
              <a:latin typeface="Arial"/>
            </a:endParaRPr>
          </a:p>
        </p:txBody>
      </p:sp>
      <p:sp>
        <p:nvSpPr>
          <p:cNvPr id="97294" name="Text Box 14"/>
          <p:cNvSpPr txBox="1">
            <a:spLocks noChangeArrowheads="1"/>
          </p:cNvSpPr>
          <p:nvPr/>
        </p:nvSpPr>
        <p:spPr bwMode="auto">
          <a:xfrm>
            <a:off x="5181600" y="3352800"/>
            <a:ext cx="3429000" cy="519112"/>
          </a:xfrm>
          <a:prstGeom prst="rect">
            <a:avLst/>
          </a:prstGeom>
          <a:noFill/>
          <a:ln w="9525">
            <a:noFill/>
            <a:miter lim="800000"/>
            <a:headEnd/>
            <a:tailEnd/>
          </a:ln>
          <a:effectLst/>
        </p:spPr>
        <p:txBody>
          <a:bodyPr>
            <a:spAutoFit/>
          </a:bodyPr>
          <a:lstStyle/>
          <a:p>
            <a:pPr marL="114300" lvl="1" algn="ctr">
              <a:defRPr/>
            </a:pPr>
            <a:r>
              <a:rPr lang="en-US" sz="2800" b="1" i="1">
                <a:solidFill>
                  <a:srgbClr val="CC0066"/>
                </a:solidFill>
                <a:effectLst>
                  <a:outerShdw blurRad="38100" dist="38100" dir="2700000" algn="tl">
                    <a:srgbClr val="000000"/>
                  </a:outerShdw>
                </a:effectLst>
                <a:latin typeface="Arial"/>
              </a:rPr>
              <a:t>(tại, nhờ)</a:t>
            </a:r>
            <a:endParaRPr lang="en-US" b="1" i="1">
              <a:solidFill>
                <a:srgbClr val="0000FF"/>
              </a:solidFill>
              <a:effectLst>
                <a:outerShdw blurRad="38100" dist="38100" dir="2700000" algn="tl">
                  <a:srgbClr val="000000"/>
                </a:outerShdw>
              </a:effectLst>
              <a:latin typeface="Arial"/>
            </a:endParaRPr>
          </a:p>
        </p:txBody>
      </p:sp>
      <p:sp>
        <p:nvSpPr>
          <p:cNvPr id="97295" name="Text Box 15"/>
          <p:cNvSpPr txBox="1">
            <a:spLocks noChangeArrowheads="1"/>
          </p:cNvSpPr>
          <p:nvPr/>
        </p:nvSpPr>
        <p:spPr bwMode="auto">
          <a:xfrm>
            <a:off x="762000" y="2438400"/>
            <a:ext cx="1066800" cy="519112"/>
          </a:xfrm>
          <a:prstGeom prst="rect">
            <a:avLst/>
          </a:prstGeom>
          <a:noFill/>
          <a:ln w="9525">
            <a:noFill/>
            <a:miter lim="800000"/>
            <a:headEnd/>
            <a:tailEnd/>
          </a:ln>
          <a:effectLst/>
        </p:spPr>
        <p:txBody>
          <a:bodyPr>
            <a:spAutoFit/>
          </a:bodyPr>
          <a:lstStyle/>
          <a:p>
            <a:pPr marL="114300" lvl="1" algn="just">
              <a:defRPr/>
            </a:pPr>
            <a:r>
              <a:rPr lang="en-US" sz="2800" b="1">
                <a:solidFill>
                  <a:srgbClr val="0000FF"/>
                </a:solidFill>
                <a:effectLst>
                  <a:outerShdw blurRad="38100" dist="38100" dir="2700000" algn="tl">
                    <a:srgbClr val="000000"/>
                  </a:outerShdw>
                </a:effectLst>
                <a:latin typeface="Arial"/>
              </a:rPr>
              <a:t>Nhờ</a:t>
            </a:r>
            <a:endParaRPr lang="en-US" b="1">
              <a:solidFill>
                <a:srgbClr val="0000FF"/>
              </a:solidFill>
              <a:effectLst>
                <a:outerShdw blurRad="38100" dist="38100" dir="2700000" algn="tl">
                  <a:srgbClr val="000000"/>
                </a:outerShdw>
              </a:effectLst>
              <a:latin typeface="Arial"/>
            </a:endParaRPr>
          </a:p>
        </p:txBody>
      </p:sp>
      <p:sp>
        <p:nvSpPr>
          <p:cNvPr id="97296" name="Text Box 16"/>
          <p:cNvSpPr txBox="1">
            <a:spLocks noChangeArrowheads="1"/>
          </p:cNvSpPr>
          <p:nvPr/>
        </p:nvSpPr>
        <p:spPr bwMode="auto">
          <a:xfrm>
            <a:off x="685800" y="2895600"/>
            <a:ext cx="990600" cy="519112"/>
          </a:xfrm>
          <a:prstGeom prst="rect">
            <a:avLst/>
          </a:prstGeom>
          <a:noFill/>
          <a:ln w="9525">
            <a:noFill/>
            <a:miter lim="800000"/>
            <a:headEnd/>
            <a:tailEnd/>
          </a:ln>
          <a:effectLst/>
        </p:spPr>
        <p:txBody>
          <a:bodyPr>
            <a:spAutoFit/>
          </a:bodyPr>
          <a:lstStyle/>
          <a:p>
            <a:pPr marL="114300" lvl="1" algn="just">
              <a:defRPr/>
            </a:pPr>
            <a:r>
              <a:rPr lang="en-US" sz="2800" b="1">
                <a:solidFill>
                  <a:srgbClr val="0000FF"/>
                </a:solidFill>
                <a:effectLst>
                  <a:outerShdw blurRad="38100" dist="38100" dir="2700000" algn="tl">
                    <a:srgbClr val="000000"/>
                  </a:outerShdw>
                </a:effectLst>
                <a:latin typeface="Arial"/>
              </a:rPr>
              <a:t>Tại</a:t>
            </a:r>
            <a:endParaRPr lang="en-US" b="1">
              <a:solidFill>
                <a:srgbClr val="0000FF"/>
              </a:solidFill>
              <a:effectLst>
                <a:outerShdw blurRad="38100" dist="38100" dir="2700000" algn="tl">
                  <a:srgbClr val="000000"/>
                </a:outerShdw>
              </a:effectLst>
              <a:latin typeface="Arial"/>
            </a:endParaRPr>
          </a:p>
        </p:txBody>
      </p:sp>
      <p:sp>
        <p:nvSpPr>
          <p:cNvPr id="8" name="TextBox 7"/>
          <p:cNvSpPr txBox="1"/>
          <p:nvPr/>
        </p:nvSpPr>
        <p:spPr>
          <a:xfrm>
            <a:off x="381000" y="4343400"/>
            <a:ext cx="8382000" cy="1938992"/>
          </a:xfrm>
          <a:prstGeom prst="rect">
            <a:avLst/>
          </a:prstGeom>
          <a:noFill/>
        </p:spPr>
        <p:txBody>
          <a:bodyPr wrap="square" rtlCol="0">
            <a:spAutoFit/>
          </a:bodyPr>
          <a:lstStyle/>
          <a:p>
            <a:r>
              <a:rPr lang="en-US" sz="2400" b="1" smtClean="0"/>
              <a:t>Vì quan hệ từ </a:t>
            </a:r>
            <a:r>
              <a:rPr lang="en-US" sz="2400" b="1" smtClean="0">
                <a:solidFill>
                  <a:srgbClr val="FF0000"/>
                </a:solidFill>
              </a:rPr>
              <a:t>nhờ</a:t>
            </a:r>
            <a:r>
              <a:rPr lang="en-US" sz="2400" b="1" smtClean="0"/>
              <a:t> thường chỉ nguyên nhân dẫn đến kết quả tốt. Còn quan hệ từ </a:t>
            </a:r>
            <a:r>
              <a:rPr lang="en-US" sz="2400" b="1" smtClean="0">
                <a:solidFill>
                  <a:srgbClr val="FF0000"/>
                </a:solidFill>
              </a:rPr>
              <a:t>tại</a:t>
            </a:r>
            <a:r>
              <a:rPr lang="en-US" sz="2400" b="1" smtClean="0"/>
              <a:t> thường chỉ nguyên nhân dẫn đến kết quả xấu. Mà câu a có nghĩa chỉ kết quả tốt nên từ </a:t>
            </a:r>
            <a:r>
              <a:rPr lang="en-US" sz="2400" b="1" smtClean="0">
                <a:solidFill>
                  <a:srgbClr val="FF0000"/>
                </a:solidFill>
              </a:rPr>
              <a:t>nhờ</a:t>
            </a:r>
            <a:r>
              <a:rPr lang="en-US" sz="2400" b="1" smtClean="0"/>
              <a:t> hợp nghĩa với câu văn a. Còn câu b có nghĩa chỉ kết quả xấu nên từ </a:t>
            </a:r>
            <a:r>
              <a:rPr lang="en-US" sz="2400" b="1" smtClean="0">
                <a:solidFill>
                  <a:srgbClr val="FF0000"/>
                </a:solidFill>
              </a:rPr>
              <a:t>tại</a:t>
            </a:r>
            <a:r>
              <a:rPr lang="en-US" sz="2400" b="1" smtClean="0"/>
              <a:t> sẽ hợp nghĩa với câu văn b.</a:t>
            </a:r>
            <a:endParaRPr lang="en-US" sz="2400">
              <a:solidFill>
                <a:srgbClr val="002060"/>
              </a:solidFill>
            </a:endParaRPr>
          </a:p>
        </p:txBody>
      </p:sp>
    </p:spTree>
    <p:extLst>
      <p:ext uri="{BB962C8B-B14F-4D97-AF65-F5344CB8AC3E}">
        <p14:creationId xmlns="" xmlns:p14="http://schemas.microsoft.com/office/powerpoint/2010/main" val="649223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7285"/>
                                        </p:tgtEl>
                                        <p:attrNameLst>
                                          <p:attrName>style.visibility</p:attrName>
                                        </p:attrNameLst>
                                      </p:cBhvr>
                                      <p:to>
                                        <p:strVal val="visible"/>
                                      </p:to>
                                    </p:set>
                                    <p:anim calcmode="lin" valueType="num">
                                      <p:cBhvr>
                                        <p:cTn id="7" dur="1000" fill="hold"/>
                                        <p:tgtEl>
                                          <p:spTgt spid="97285"/>
                                        </p:tgtEl>
                                        <p:attrNameLst>
                                          <p:attrName>ppt_w</p:attrName>
                                        </p:attrNameLst>
                                      </p:cBhvr>
                                      <p:tavLst>
                                        <p:tav tm="0">
                                          <p:val>
                                            <p:strVal val="#ppt_w*0.70"/>
                                          </p:val>
                                        </p:tav>
                                        <p:tav tm="100000">
                                          <p:val>
                                            <p:strVal val="#ppt_w"/>
                                          </p:val>
                                        </p:tav>
                                      </p:tavLst>
                                    </p:anim>
                                    <p:anim calcmode="lin" valueType="num">
                                      <p:cBhvr>
                                        <p:cTn id="8" dur="1000" fill="hold"/>
                                        <p:tgtEl>
                                          <p:spTgt spid="97285"/>
                                        </p:tgtEl>
                                        <p:attrNameLst>
                                          <p:attrName>ppt_h</p:attrName>
                                        </p:attrNameLst>
                                      </p:cBhvr>
                                      <p:tavLst>
                                        <p:tav tm="0">
                                          <p:val>
                                            <p:strVal val="#ppt_h"/>
                                          </p:val>
                                        </p:tav>
                                        <p:tav tm="100000">
                                          <p:val>
                                            <p:strVal val="#ppt_h"/>
                                          </p:val>
                                        </p:tav>
                                      </p:tavLst>
                                    </p:anim>
                                    <p:animEffect transition="in" filter="fade">
                                      <p:cBhvr>
                                        <p:cTn id="9" dur="1000"/>
                                        <p:tgtEl>
                                          <p:spTgt spid="972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97286"/>
                                        </p:tgtEl>
                                        <p:attrNameLst>
                                          <p:attrName>style.visibility</p:attrName>
                                        </p:attrNameLst>
                                      </p:cBhvr>
                                      <p:to>
                                        <p:strVal val="visible"/>
                                      </p:to>
                                    </p:set>
                                    <p:animEffect transition="in" filter="strips(downRight)">
                                      <p:cBhvr>
                                        <p:cTn id="14" dur="1000"/>
                                        <p:tgtEl>
                                          <p:spTgt spid="97286"/>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97293"/>
                                        </p:tgtEl>
                                        <p:attrNameLst>
                                          <p:attrName>style.visibility</p:attrName>
                                        </p:attrNameLst>
                                      </p:cBhvr>
                                      <p:to>
                                        <p:strVal val="visible"/>
                                      </p:to>
                                    </p:set>
                                    <p:animEffect transition="in" filter="strips(downRight)">
                                      <p:cBhvr>
                                        <p:cTn id="17" dur="1000"/>
                                        <p:tgtEl>
                                          <p:spTgt spid="97293"/>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97294"/>
                                        </p:tgtEl>
                                        <p:attrNameLst>
                                          <p:attrName>style.visibility</p:attrName>
                                        </p:attrNameLst>
                                      </p:cBhvr>
                                      <p:to>
                                        <p:strVal val="visible"/>
                                      </p:to>
                                    </p:set>
                                    <p:animEffect transition="in" filter="strips(downRight)">
                                      <p:cBhvr>
                                        <p:cTn id="20" dur="1000"/>
                                        <p:tgtEl>
                                          <p:spTgt spid="9729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97295"/>
                                        </p:tgtEl>
                                        <p:attrNameLst>
                                          <p:attrName>style.visibility</p:attrName>
                                        </p:attrNameLst>
                                      </p:cBhvr>
                                      <p:to>
                                        <p:strVal val="visible"/>
                                      </p:to>
                                    </p:set>
                                    <p:anim calcmode="lin" valueType="num">
                                      <p:cBhvr>
                                        <p:cTn id="25" dur="500" fill="hold"/>
                                        <p:tgtEl>
                                          <p:spTgt spid="97295"/>
                                        </p:tgtEl>
                                        <p:attrNameLst>
                                          <p:attrName>ppt_w</p:attrName>
                                        </p:attrNameLst>
                                      </p:cBhvr>
                                      <p:tavLst>
                                        <p:tav tm="0">
                                          <p:val>
                                            <p:fltVal val="0"/>
                                          </p:val>
                                        </p:tav>
                                        <p:tav tm="100000">
                                          <p:val>
                                            <p:strVal val="#ppt_w"/>
                                          </p:val>
                                        </p:tav>
                                      </p:tavLst>
                                    </p:anim>
                                    <p:anim calcmode="lin" valueType="num">
                                      <p:cBhvr>
                                        <p:cTn id="26" dur="500" fill="hold"/>
                                        <p:tgtEl>
                                          <p:spTgt spid="97295"/>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7296"/>
                                        </p:tgtEl>
                                        <p:attrNameLst>
                                          <p:attrName>style.visibility</p:attrName>
                                        </p:attrNameLst>
                                      </p:cBhvr>
                                      <p:to>
                                        <p:strVal val="visible"/>
                                      </p:to>
                                    </p:set>
                                    <p:anim calcmode="lin" valueType="num">
                                      <p:cBhvr>
                                        <p:cTn id="31" dur="500" fill="hold"/>
                                        <p:tgtEl>
                                          <p:spTgt spid="97296"/>
                                        </p:tgtEl>
                                        <p:attrNameLst>
                                          <p:attrName>ppt_w</p:attrName>
                                        </p:attrNameLst>
                                      </p:cBhvr>
                                      <p:tavLst>
                                        <p:tav tm="0">
                                          <p:val>
                                            <p:fltVal val="0"/>
                                          </p:val>
                                        </p:tav>
                                        <p:tav tm="100000">
                                          <p:val>
                                            <p:strVal val="#ppt_w"/>
                                          </p:val>
                                        </p:tav>
                                      </p:tavLst>
                                    </p:anim>
                                    <p:anim calcmode="lin" valueType="num">
                                      <p:cBhvr>
                                        <p:cTn id="32" dur="500" fill="hold"/>
                                        <p:tgtEl>
                                          <p:spTgt spid="9729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p:bldP spid="97286" grpId="0"/>
      <p:bldP spid="97293" grpId="0"/>
      <p:bldP spid="97294" grpId="0"/>
      <p:bldP spid="97295" grpId="0"/>
      <p:bldP spid="9729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3&quot;/&gt;&lt;property id=&quot;20307&quot; value=&quot;287&quot;/&gt;&lt;/object&gt;&lt;object type=&quot;3&quot; unique_id=&quot;10007&quot;&gt;&lt;property id=&quot;20148&quot; value=&quot;5&quot;/&gt;&lt;property id=&quot;20300&quot; value=&quot;Slide 4&quot;/&gt;&lt;property id=&quot;20307&quot; value=&quot;275&quot;/&gt;&lt;/object&gt;&lt;object type=&quot;3&quot; unique_id=&quot;10008&quot;&gt;&lt;property id=&quot;20148&quot; value=&quot;5&quot;/&gt;&lt;property id=&quot;20300&quot; value=&quot;Slide 5&quot;/&gt;&lt;property id=&quot;20307&quot; value=&quot;276&quot;/&gt;&lt;/object&gt;&lt;object type=&quot;3&quot; unique_id=&quot;10018&quot;&gt;&lt;property id=&quot;20148&quot; value=&quot;5&quot;/&gt;&lt;property id=&quot;20300&quot; value=&quot;Slide 6&quot;/&gt;&lt;property id=&quot;20307&quot; value=&quot;294&quot;/&gt;&lt;/object&gt;&lt;object type=&quot;3&quot; unique_id=&quot;10043&quot;&gt;&lt;property id=&quot;20148&quot; value=&quot;5&quot;/&gt;&lt;property id=&quot;20300&quot; value=&quot;Slide 1&quot;/&gt;&lt;property id=&quot;20307&quot; value=&quot;295&quot;/&gt;&lt;/object&gt;&lt;object type=&quot;3&quot; unique_id=&quot;10044&quot;&gt;&lt;property id=&quot;20148&quot; value=&quot;5&quot;/&gt;&lt;property id=&quot;20300&quot; value=&quot;Slide 2&quot;/&gt;&lt;property id=&quot;20307&quot; value=&quot;296&quot;/&gt;&lt;/object&gt;&lt;object type=&quot;3&quot; unique_id=&quot;10190&quot;&gt;&lt;property id=&quot;20148&quot; value=&quot;5&quot;/&gt;&lt;property id=&quot;20300&quot; value=&quot;Slide 7&quot;/&gt;&lt;property id=&quot;20307&quot; value=&quot;303&quot;/&gt;&lt;/object&gt;&lt;object type=&quot;3&quot; unique_id=&quot;10191&quot;&gt;&lt;property id=&quot;20148&quot; value=&quot;5&quot;/&gt;&lt;property id=&quot;20300&quot; value=&quot;Slide 8&quot;/&gt;&lt;property id=&quot;20307&quot; value=&quot;298&quot;/&gt;&lt;/object&gt;&lt;object type=&quot;3&quot; unique_id=&quot;10192&quot;&gt;&lt;property id=&quot;20148&quot; value=&quot;5&quot;/&gt;&lt;property id=&quot;20300&quot; value=&quot;Slide 9&quot;/&gt;&lt;property id=&quot;20307&quot; value=&quot;299&quot;/&gt;&lt;/object&gt;&lt;object type=&quot;3&quot; unique_id=&quot;10193&quot;&gt;&lt;property id=&quot;20148&quot; value=&quot;5&quot;/&gt;&lt;property id=&quot;20300&quot; value=&quot;Slide 10&quot;/&gt;&lt;property id=&quot;20307&quot; value=&quot;300&quot;/&gt;&lt;/object&gt;&lt;object type=&quot;3&quot; unique_id=&quot;10194&quot;&gt;&lt;property id=&quot;20148&quot; value=&quot;5&quot;/&gt;&lt;property id=&quot;20300&quot; value=&quot;Slide 11&quot;/&gt;&lt;property id=&quot;20307&quot; value=&quot;301&quot;/&gt;&lt;/object&gt;&lt;object type=&quot;3&quot; unique_id=&quot;10195&quot;&gt;&lt;property id=&quot;20148&quot; value=&quot;5&quot;/&gt;&lt;property id=&quot;20300&quot; value=&quot;Slide 12 - &amp;quot;Trong 2 câu sau, câu nào là câu ghép? Vì sao?&amp;quot;&quot;/&gt;&lt;property id=&quot;20307&quot; value=&quot;302&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2262</TotalTime>
  <Words>1117</Words>
  <Application>Microsoft Office PowerPoint</Application>
  <PresentationFormat>On-screen Show (4:3)</PresentationFormat>
  <Paragraphs>108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Slide 1</vt:lpstr>
      <vt:lpstr>Slide 2</vt:lpstr>
      <vt:lpstr>Slide 3</vt:lpstr>
      <vt:lpstr>Slide 4</vt:lpstr>
      <vt:lpstr>Slide 5</vt:lpstr>
      <vt:lpstr>Slide 6</vt:lpstr>
      <vt:lpstr>III. LUYỆN TẬP: </vt:lpstr>
      <vt:lpstr>Slide 8</vt:lpstr>
      <vt:lpstr>Slide 9</vt:lpstr>
      <vt:lpstr>Slide 10</vt:lpstr>
      <vt:lpstr>Trong 2 câu sau, câu nào là câu ghép? Vì sao?</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Ghi nhớ</dc:title>
  <dc:creator>Vicom</dc:creator>
  <cp:lastModifiedBy>Nguyen</cp:lastModifiedBy>
  <cp:revision>282</cp:revision>
  <dcterms:created xsi:type="dcterms:W3CDTF">2007-01-21T13:17:16Z</dcterms:created>
  <dcterms:modified xsi:type="dcterms:W3CDTF">2020-03-30T08:39:36Z</dcterms:modified>
</cp:coreProperties>
</file>