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33" r:id="rId2"/>
    <p:sldId id="420" r:id="rId3"/>
    <p:sldId id="421" r:id="rId4"/>
    <p:sldId id="314" r:id="rId5"/>
    <p:sldId id="329" r:id="rId6"/>
    <p:sldId id="291" r:id="rId7"/>
    <p:sldId id="563" r:id="rId8"/>
    <p:sldId id="545" r:id="rId9"/>
    <p:sldId id="311" r:id="rId10"/>
    <p:sldId id="331" r:id="rId11"/>
    <p:sldId id="344" r:id="rId12"/>
    <p:sldId id="564" r:id="rId13"/>
    <p:sldId id="568" r:id="rId14"/>
    <p:sldId id="565" r:id="rId15"/>
    <p:sldId id="566" r:id="rId16"/>
    <p:sldId id="567" r:id="rId17"/>
    <p:sldId id="348" r:id="rId18"/>
    <p:sldId id="560" r:id="rId19"/>
    <p:sldId id="570" r:id="rId20"/>
    <p:sldId id="571" r:id="rId21"/>
    <p:sldId id="569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582808"/>
    <a:srgbClr val="FCD0EF"/>
    <a:srgbClr val="D5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 snapToGrid="0">
      <p:cViewPr>
        <p:scale>
          <a:sx n="38" d="100"/>
          <a:sy n="38" d="100"/>
        </p:scale>
        <p:origin x="1974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7702C-C733-400C-85E3-69414C748C1D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C5D8B-E171-42F4-B10C-94E8C3586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3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711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C5D8B-E171-42F4-B10C-94E8C35865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C5D8B-E171-42F4-B10C-94E8C35865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95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7105a416b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7105a416b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Sau bài học, chúng ta cần đạt đ</a:t>
            </a:r>
            <a:r>
              <a:rPr lang="vi-VN"/>
              <a:t>ược những mục tiêu nào?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3388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3CAB7-4CC0-4A55-B518-9B187561AE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77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;</a:t>
            </a:r>
          </a:p>
          <a:p>
            <a:r>
              <a:rPr lang="en-US" dirty="0"/>
              <a:t>D3: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,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lệnh</a:t>
            </a:r>
            <a:r>
              <a:rPr lang="en-US" dirty="0"/>
              <a:t>,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tuyển</a:t>
            </a:r>
            <a:r>
              <a:rPr lang="en-US" dirty="0"/>
              <a:t> </a:t>
            </a:r>
            <a:r>
              <a:rPr lang="en-US" dirty="0" err="1"/>
              <a:t>cử</a:t>
            </a:r>
            <a:r>
              <a:rPr lang="en-US" dirty="0"/>
              <a:t>,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sắc</a:t>
            </a:r>
            <a:r>
              <a:rPr lang="en-US" dirty="0"/>
              <a:t> </a:t>
            </a:r>
            <a:r>
              <a:rPr lang="en-US" dirty="0" err="1"/>
              <a:t>tộc</a:t>
            </a:r>
            <a:r>
              <a:rPr lang="en-US" dirty="0"/>
              <a:t>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DC5D8B-E171-42F4-B10C-94E8C35865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24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98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52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7105a416b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7105a416b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Sau bài học, chúng ta cần đạt đ</a:t>
            </a:r>
            <a:r>
              <a:rPr lang="vi-VN"/>
              <a:t>ược những mục tiêu nào?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834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74404-81AC-48AE-BFDE-25A0FF47A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E5C76-78E7-479F-B8D8-3B2D3DB51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050F1-5663-4502-9ECC-769D7D766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1038B-03E7-4B86-8D35-4539297B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6E0B0-E8BB-474A-97AA-9D5C33D3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4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1937A-A98B-4B51-AAF4-4C5EDE2F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3CDB0-3C8B-436D-9B4E-5D200D109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CA8FE-E22E-45B0-B29A-C2EE29F2E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B0F3C-C5F5-4184-BC5A-CE982EADA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DBFEB-A245-4FCC-B4AD-2ABB24ABC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5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0AD681-DA14-4582-A395-E1B072EA8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283DB-9F7C-48B7-A8E9-25D077FC2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F9DB1-D68E-416C-B125-CBDACA35A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62116-0CF6-44C8-B4BF-261F4594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B82FD-32ED-4F79-9074-39E389A1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36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15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963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4C61-9E08-4240-9313-747A62BCE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A2DBE-368E-4BED-A634-0A4B58348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88447-558C-424D-BF39-0DD7909B0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49EE8-0245-4FA7-A4BD-52381289B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66FED-4D8D-4423-AF81-076A40C8E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1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065F7-F955-4511-988C-E3A025C74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2B962-69B0-491C-8204-7C13292CF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7A0CD-8AAC-463E-87C7-8E5FE6BF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16486-6BD5-42DD-91AB-8CC9913DE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51272-ED9D-45D5-8515-E481BCDB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0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BFB41-C668-4C5B-A668-09A3BCDBF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4BA86-F8B7-4BFD-AA6D-A8D248153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6184C-E880-4BFC-8DBE-CCA1FFE57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0D689-7328-4F1A-9E92-EB5211BE5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07177-EE0C-40DA-9B4A-730F366A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16726-2530-4E90-BB46-1D23ED617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9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5EDD-C857-43C3-AFA4-F5691FAE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40486-2A60-4EB2-B423-7C5B6EA59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AA38B-E53B-4650-B333-F85E1CBA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CE0FA-C8A0-4D6F-BBD7-C81EAF731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06E8B3-CE86-4CE5-9FCD-BE511A0E2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B73BE9-DE0B-46EB-83FF-E78A4EE05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40D578-90D6-4E04-87E7-CB67539B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E8E8E8-1283-4D92-A6F7-5694DDB3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EE64E-8994-4E90-BCCC-FBF0668E4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99388-EF31-4E64-B8E0-4CFCF6AE1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D07A5E-7131-4398-9AF1-27B77B45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150B2-0A73-4C83-ADD7-05AF7938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7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EC04A2-BD47-4EC1-90FD-AD1BCC9A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E89F8-59C6-4FEA-87F5-20E7D921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1119F-3D67-4054-BB37-3743B05D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8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EAA90-3522-4DA8-9FDB-7C691F3DE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D4D24-3BD6-4683-B053-1D4668455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F8986F-F293-4014-A673-F56227932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923FF-4AD7-468E-81D0-FEFD988E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CE814-A2F3-4424-8535-7B94F6A43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EE6AB-258C-4793-B1A9-760ADBB4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7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642DF-6462-4DDF-B8F1-AEF0C0DB0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BEB6D-6766-4549-BF01-F5735B9F4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F98A79-86BE-446A-BB60-397B9538D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F2AE8-5A5D-4CDD-AA7A-F5262205C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72190-A31A-4DFA-A2DA-312EEE3F02D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CCB7E-C5F9-47A8-BCFF-36CDF18FB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A61C9-2F49-4A0A-AD84-37B168027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3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BCF130-7ECC-46E7-8E6B-8F3882678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D33BA-4AFC-4C20-AF95-9DCF05905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C979D-AE5B-48F1-B244-4FA2E6C57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72190-A31A-4DFA-A2DA-312EEE3F02DC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8C97F-9827-45F7-B65C-C255285394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0FE30-E051-4137-9394-10CED9C32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906DE-8B53-4C62-BF91-47E013E3D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58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72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1.em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emf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">
            <a:extLst>
              <a:ext uri="{FF2B5EF4-FFF2-40B4-BE49-F238E27FC236}">
                <a16:creationId xmlns:a16="http://schemas.microsoft.com/office/drawing/2014/main" id="{409013C7-2AFA-4F5D-AC77-5F27288D743D}"/>
              </a:ext>
            </a:extLst>
          </p:cNvPr>
          <p:cNvGrpSpPr/>
          <p:nvPr/>
        </p:nvGrpSpPr>
        <p:grpSpPr>
          <a:xfrm>
            <a:off x="-364585" y="420478"/>
            <a:ext cx="11805470" cy="5905487"/>
            <a:chOff x="-65032" y="149809"/>
            <a:chExt cx="11805470" cy="5905487"/>
          </a:xfrm>
        </p:grpSpPr>
        <p:pic>
          <p:nvPicPr>
            <p:cNvPr id="5" name="134">
              <a:extLst>
                <a:ext uri="{FF2B5EF4-FFF2-40B4-BE49-F238E27FC236}">
                  <a16:creationId xmlns:a16="http://schemas.microsoft.com/office/drawing/2014/main" id="{CF3E9307-9878-44D3-BEFB-1335B8D22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65032" y="149809"/>
              <a:ext cx="715787" cy="5883150"/>
            </a:xfrm>
            <a:prstGeom prst="rect">
              <a:avLst/>
            </a:prstGeom>
          </p:spPr>
        </p:pic>
        <p:pic>
          <p:nvPicPr>
            <p:cNvPr id="6" name="135">
              <a:extLst>
                <a:ext uri="{FF2B5EF4-FFF2-40B4-BE49-F238E27FC236}">
                  <a16:creationId xmlns:a16="http://schemas.microsoft.com/office/drawing/2014/main" id="{92F7E3AA-8A35-4BE9-8891-742C2F5A2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7" name="136">
              <a:extLst>
                <a:ext uri="{FF2B5EF4-FFF2-40B4-BE49-F238E27FC236}">
                  <a16:creationId xmlns:a16="http://schemas.microsoft.com/office/drawing/2014/main" id="{AF17595E-63C1-4AC9-8182-134E5C7D7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8" name="142">
              <a:extLst>
                <a:ext uri="{FF2B5EF4-FFF2-40B4-BE49-F238E27FC236}">
                  <a16:creationId xmlns:a16="http://schemas.microsoft.com/office/drawing/2014/main" id="{AE96C7DB-0711-4201-A752-70E39E896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55" y="3461633"/>
            <a:ext cx="3679372" cy="27595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049">
            <a:off x="1017839" y="306569"/>
            <a:ext cx="76200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0341">
            <a:off x="633615" y="500759"/>
            <a:ext cx="762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9" y="536522"/>
            <a:ext cx="907650" cy="26094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" y="-63757"/>
            <a:ext cx="6323490" cy="8431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340" y="79179"/>
            <a:ext cx="5352720" cy="457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7048" y="5220025"/>
            <a:ext cx="1103608" cy="950981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90" y="812605"/>
            <a:ext cx="7720361" cy="293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25993" y="-150887"/>
            <a:ext cx="1482494" cy="18308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0" y="2800219"/>
            <a:ext cx="4572000" cy="3795486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79459" y="72518"/>
            <a:ext cx="1911029" cy="20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246" y="167054"/>
            <a:ext cx="7010400" cy="19050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2300" b="1" dirty="0">
                <a:solidFill>
                  <a:srgbClr val="CC0000"/>
                </a:solidFill>
              </a:rPr>
              <a:t>		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trưa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	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thót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		Ai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bưng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,		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Dẻo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đắng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cay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300" b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5099538" y="2057400"/>
            <a:ext cx="815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300" b="1" dirty="0">
                <a:solidFill>
                  <a:srgbClr val="0000FF"/>
                </a:solidFill>
              </a:rPr>
              <a:t>		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/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bừa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cày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/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lênh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/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bạc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cơm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/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Ai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đừng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/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tấc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tấc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bấy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1043354" y="4267200"/>
            <a:ext cx="8001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300" b="1" dirty="0">
                <a:solidFill>
                  <a:srgbClr val="33CC33"/>
                </a:solidFill>
              </a:rPr>
              <a:t>		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/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/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/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/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37D88DD5-EEDC-4815-8CF8-D30F59F2F9B8}"/>
              </a:ext>
            </a:extLst>
          </p:cNvPr>
          <p:cNvCxnSpPr/>
          <p:nvPr/>
        </p:nvCxnSpPr>
        <p:spPr>
          <a:xfrm flipH="1">
            <a:off x="7105727" y="2072054"/>
            <a:ext cx="140677" cy="363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78D13398-C33B-4800-A309-012602EFEE4E}"/>
              </a:ext>
            </a:extLst>
          </p:cNvPr>
          <p:cNvCxnSpPr/>
          <p:nvPr/>
        </p:nvCxnSpPr>
        <p:spPr>
          <a:xfrm flipH="1">
            <a:off x="3030415" y="4618892"/>
            <a:ext cx="140677" cy="363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BA1C5BD9-F620-4C25-9373-E32012AEEFB3}"/>
              </a:ext>
            </a:extLst>
          </p:cNvPr>
          <p:cNvCxnSpPr/>
          <p:nvPr/>
        </p:nvCxnSpPr>
        <p:spPr>
          <a:xfrm flipH="1">
            <a:off x="3487615" y="5726724"/>
            <a:ext cx="140677" cy="363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1C93A7F9-48F0-4DBF-B298-736CD255C904}"/>
              </a:ext>
            </a:extLst>
          </p:cNvPr>
          <p:cNvCxnSpPr/>
          <p:nvPr/>
        </p:nvCxnSpPr>
        <p:spPr>
          <a:xfrm flipH="1">
            <a:off x="3751384" y="6090139"/>
            <a:ext cx="140677" cy="363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EC367357-775F-4FF2-9D1A-A109A318D0F9}"/>
              </a:ext>
            </a:extLst>
          </p:cNvPr>
          <p:cNvCxnSpPr/>
          <p:nvPr/>
        </p:nvCxnSpPr>
        <p:spPr>
          <a:xfrm flipH="1">
            <a:off x="4161692" y="4267200"/>
            <a:ext cx="140677" cy="363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EBD0FFAC-7440-4BAD-95CA-B49C99CB0E8E}"/>
              </a:ext>
            </a:extLst>
          </p:cNvPr>
          <p:cNvCxnSpPr/>
          <p:nvPr/>
        </p:nvCxnSpPr>
        <p:spPr>
          <a:xfrm flipH="1">
            <a:off x="3213664" y="601784"/>
            <a:ext cx="140677" cy="363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AEC1F596-5508-4CE1-8751-EAA3FD02DB26}"/>
              </a:ext>
            </a:extLst>
          </p:cNvPr>
          <p:cNvCxnSpPr/>
          <p:nvPr/>
        </p:nvCxnSpPr>
        <p:spPr>
          <a:xfrm flipH="1">
            <a:off x="3043680" y="167054"/>
            <a:ext cx="140677" cy="3634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5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5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" y="-11952"/>
            <a:ext cx="12194509" cy="6547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F01E618-BFDE-4F21-8A02-63354D9ABE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28" y="209808"/>
            <a:ext cx="3792764" cy="2944114"/>
          </a:xfrm>
          <a:prstGeom prst="rect">
            <a:avLst/>
          </a:prstGeom>
        </p:spPr>
      </p:pic>
      <p:grpSp>
        <p:nvGrpSpPr>
          <p:cNvPr id="19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1050091" y="3333479"/>
            <a:ext cx="10038301" cy="2726300"/>
            <a:chOff x="1341693" y="1906642"/>
            <a:chExt cx="1425587" cy="1247005"/>
          </a:xfrm>
        </p:grpSpPr>
        <p:sp>
          <p:nvSpPr>
            <p:cNvPr id="2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41693" y="190664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42784" y="2175621"/>
              <a:ext cx="1072240" cy="731090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7000" b="1">
                  <a:solidFill>
                    <a:prstClr val="black">
                      <a:lumMod val="85000"/>
                      <a:lumOff val="15000"/>
                    </a:prst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TÌM HIỂU BÀI</a:t>
              </a:r>
              <a:endParaRPr lang="zh-CN" altLang="en-US" sz="70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1679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333">
        <p14:warp dir="in"/>
      </p:transition>
    </mc:Choice>
    <mc:Fallback xmlns="">
      <p:transition spd="slow" advTm="13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9721DE-C646-4830-B3D8-7FA0D1AB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Hình ảnh 3">
            <a:extLst>
              <a:ext uri="{FF2B5EF4-FFF2-40B4-BE49-F238E27FC236}">
                <a16:creationId xmlns:a16="http://schemas.microsoft.com/office/drawing/2014/main" id="{23C1E741-F9A6-4924-BCB9-A146558B57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4" name="Picture 2" descr="Top 25 hình nền powerpoint dễ thương đáng yêu">
            <a:extLst>
              <a:ext uri="{FF2B5EF4-FFF2-40B4-BE49-F238E27FC236}">
                <a16:creationId xmlns:a16="http://schemas.microsoft.com/office/drawing/2014/main" id="{554EC5A9-936D-4CA2-9F5A-9873C4607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F7C8BD6-E9FD-4E99-8280-82442F3F68AB}"/>
              </a:ext>
            </a:extLst>
          </p:cNvPr>
          <p:cNvSpPr txBox="1"/>
          <p:nvPr/>
        </p:nvSpPr>
        <p:spPr>
          <a:xfrm>
            <a:off x="369277" y="245511"/>
            <a:ext cx="11465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D4DC4CD-DAA6-4259-8BF9-8D1C53F0EF7E}"/>
              </a:ext>
            </a:extLst>
          </p:cNvPr>
          <p:cNvSpPr txBox="1"/>
          <p:nvPr/>
        </p:nvSpPr>
        <p:spPr>
          <a:xfrm>
            <a:off x="679023" y="1196122"/>
            <a:ext cx="10187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Nỗi</a:t>
            </a:r>
            <a:r>
              <a:rPr lang="en-US" sz="2400" b="1" u="sng" dirty="0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vất</a:t>
            </a:r>
            <a:r>
              <a:rPr lang="en-US" sz="2400" b="1" u="sng" dirty="0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u="sng" dirty="0" err="1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vả</a:t>
            </a:r>
            <a:r>
              <a:rPr lang="en-US" sz="2400" b="1" dirty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Cày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buổi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trưa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</a:p>
          <a:p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            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Mồ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hôi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thánh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thót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ruộng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cày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                 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Bưng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bát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cơm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đầy</a:t>
            </a:r>
            <a:endParaRPr lang="en-US" sz="2400" dirty="0">
              <a:solidFill>
                <a:srgbClr val="7030A0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        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Dẻo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thơm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hạt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đắng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cay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muôn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phần</a:t>
            </a:r>
            <a:endParaRPr lang="en-US" sz="2400" dirty="0">
              <a:solidFill>
                <a:srgbClr val="7030A0"/>
              </a:solidFill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B6AE120-756E-4F6D-85EE-C0950EED5198}"/>
              </a:ext>
            </a:extLst>
          </p:cNvPr>
          <p:cNvSpPr txBox="1"/>
          <p:nvPr/>
        </p:nvSpPr>
        <p:spPr>
          <a:xfrm>
            <a:off x="418916" y="4204871"/>
            <a:ext cx="1080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thót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3E5786F-899C-4426-97DA-DD73403EB2AA}"/>
              </a:ext>
            </a:extLst>
          </p:cNvPr>
          <p:cNvSpPr txBox="1"/>
          <p:nvPr/>
        </p:nvSpPr>
        <p:spPr>
          <a:xfrm>
            <a:off x="1038408" y="4710113"/>
            <a:ext cx="10187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E17E669-06A5-4382-AA60-153F69BDEAC9}"/>
              </a:ext>
            </a:extLst>
          </p:cNvPr>
          <p:cNvSpPr txBox="1"/>
          <p:nvPr/>
        </p:nvSpPr>
        <p:spPr>
          <a:xfrm>
            <a:off x="369277" y="5307114"/>
            <a:ext cx="1080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* Ý1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907197D-0D54-4753-A30A-7F23199FDE96}"/>
              </a:ext>
            </a:extLst>
          </p:cNvPr>
          <p:cNvSpPr txBox="1"/>
          <p:nvPr/>
        </p:nvSpPr>
        <p:spPr>
          <a:xfrm>
            <a:off x="369278" y="5904115"/>
            <a:ext cx="11465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1: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EC06D18-E751-43B0-9589-030E953E507E}"/>
              </a:ext>
            </a:extLst>
          </p:cNvPr>
          <p:cNvSpPr txBox="1"/>
          <p:nvPr/>
        </p:nvSpPr>
        <p:spPr>
          <a:xfrm>
            <a:off x="603738" y="2885396"/>
            <a:ext cx="10984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Sự</a:t>
            </a:r>
            <a:r>
              <a:rPr lang="en-US" sz="2400" b="1" u="sng" dirty="0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lo </a:t>
            </a:r>
            <a:r>
              <a:rPr lang="en-US" sz="2400" b="1" u="sng" dirty="0" err="1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lắng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cấy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bề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trời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đất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mây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;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nắng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đêm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;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chân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chân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cứng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đá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mềm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;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trời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yên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biển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lặng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mới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yên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tấm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lòng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7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9721DE-C646-4830-B3D8-7FA0D1AB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Hình ảnh 3">
            <a:extLst>
              <a:ext uri="{FF2B5EF4-FFF2-40B4-BE49-F238E27FC236}">
                <a16:creationId xmlns:a16="http://schemas.microsoft.com/office/drawing/2014/main" id="{23C1E741-F9A6-4924-BCB9-A146558B57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4" name="Picture 2" descr="Top 25 hình nền powerpoint dễ thương đáng yêu">
            <a:extLst>
              <a:ext uri="{FF2B5EF4-FFF2-40B4-BE49-F238E27FC236}">
                <a16:creationId xmlns:a16="http://schemas.microsoft.com/office/drawing/2014/main" id="{554EC5A9-936D-4CA2-9F5A-9873C4607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5" y="7394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B6AE120-756E-4F6D-85EE-C0950EED5198}"/>
              </a:ext>
            </a:extLst>
          </p:cNvPr>
          <p:cNvSpPr txBox="1"/>
          <p:nvPr/>
        </p:nvSpPr>
        <p:spPr>
          <a:xfrm>
            <a:off x="546954" y="447091"/>
            <a:ext cx="1080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thót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3E5786F-899C-4426-97DA-DD73403EB2AA}"/>
              </a:ext>
            </a:extLst>
          </p:cNvPr>
          <p:cNvSpPr txBox="1"/>
          <p:nvPr/>
        </p:nvSpPr>
        <p:spPr>
          <a:xfrm>
            <a:off x="1038408" y="1021640"/>
            <a:ext cx="10187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mồ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giọt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E17E669-06A5-4382-AA60-153F69BDEAC9}"/>
              </a:ext>
            </a:extLst>
          </p:cNvPr>
          <p:cNvSpPr txBox="1"/>
          <p:nvPr/>
        </p:nvSpPr>
        <p:spPr>
          <a:xfrm>
            <a:off x="546954" y="4936479"/>
            <a:ext cx="1080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* Ý1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907197D-0D54-4753-A30A-7F23199FDE96}"/>
              </a:ext>
            </a:extLst>
          </p:cNvPr>
          <p:cNvSpPr txBox="1"/>
          <p:nvPr/>
        </p:nvSpPr>
        <p:spPr>
          <a:xfrm>
            <a:off x="458116" y="5641824"/>
            <a:ext cx="11465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1: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Nỗi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3D9C667-502D-42F1-A126-08BA0076A009}"/>
              </a:ext>
            </a:extLst>
          </p:cNvPr>
          <p:cNvSpPr txBox="1"/>
          <p:nvPr/>
        </p:nvSpPr>
        <p:spPr>
          <a:xfrm>
            <a:off x="546954" y="1690688"/>
            <a:ext cx="11287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ECFE78F-1E34-4C97-A636-21E54F5BA279}"/>
              </a:ext>
            </a:extLst>
          </p:cNvPr>
          <p:cNvSpPr txBox="1"/>
          <p:nvPr/>
        </p:nvSpPr>
        <p:spPr>
          <a:xfrm>
            <a:off x="673768" y="3072099"/>
            <a:ext cx="11160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điệp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đợi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no,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724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9721DE-C646-4830-B3D8-7FA0D1AB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Hình ảnh 3">
            <a:extLst>
              <a:ext uri="{FF2B5EF4-FFF2-40B4-BE49-F238E27FC236}">
                <a16:creationId xmlns:a16="http://schemas.microsoft.com/office/drawing/2014/main" id="{23C1E741-F9A6-4924-BCB9-A146558B57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4" name="Picture 2" descr="Top 25 hình nền powerpoint dễ thương đáng yêu">
            <a:extLst>
              <a:ext uri="{FF2B5EF4-FFF2-40B4-BE49-F238E27FC236}">
                <a16:creationId xmlns:a16="http://schemas.microsoft.com/office/drawing/2014/main" id="{554EC5A9-936D-4CA2-9F5A-9873C4607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B47821C-C214-4886-A73F-76FB60DE305C}"/>
              </a:ext>
            </a:extLst>
          </p:cNvPr>
          <p:cNvSpPr txBox="1"/>
          <p:nvPr/>
        </p:nvSpPr>
        <p:spPr>
          <a:xfrm>
            <a:off x="457200" y="365125"/>
            <a:ext cx="11342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GB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thầm</a:t>
            </a: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GB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GB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CDD7C59-79AB-495A-B0F2-D89EF26FFB1B}"/>
              </a:ext>
            </a:extLst>
          </p:cNvPr>
          <p:cNvSpPr txBox="1"/>
          <p:nvPr/>
        </p:nvSpPr>
        <p:spPr>
          <a:xfrm>
            <a:off x="671146" y="1291640"/>
            <a:ext cx="10849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lênh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chẳng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quản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lâu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đâu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nay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bạc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sau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cơm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D35D84F-B162-4CA0-AF41-04F10A419D46}"/>
              </a:ext>
            </a:extLst>
          </p:cNvPr>
          <p:cNvSpPr txBox="1"/>
          <p:nvPr/>
        </p:nvSpPr>
        <p:spPr>
          <a:xfrm>
            <a:off x="671146" y="3941133"/>
            <a:ext cx="10117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43A800F-3293-43C4-9280-8A44A4388290}"/>
              </a:ext>
            </a:extLst>
          </p:cNvPr>
          <p:cNvSpPr txBox="1"/>
          <p:nvPr/>
        </p:nvSpPr>
        <p:spPr>
          <a:xfrm>
            <a:off x="786911" y="4584641"/>
            <a:ext cx="10682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2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GB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7C69473-CB0A-4534-AF44-EFFB4E3D1C3A}"/>
              </a:ext>
            </a:extLst>
          </p:cNvPr>
          <p:cNvSpPr txBox="1"/>
          <p:nvPr/>
        </p:nvSpPr>
        <p:spPr>
          <a:xfrm>
            <a:off x="457200" y="2166376"/>
            <a:ext cx="8546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Con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AD68DF7-5E09-4193-B332-1CB63AD595E5}"/>
              </a:ext>
            </a:extLst>
          </p:cNvPr>
          <p:cNvSpPr txBox="1"/>
          <p:nvPr/>
        </p:nvSpPr>
        <p:spPr>
          <a:xfrm>
            <a:off x="811823" y="2665955"/>
            <a:ext cx="10849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075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9721DE-C646-4830-B3D8-7FA0D1AB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Hình ảnh 3">
            <a:extLst>
              <a:ext uri="{FF2B5EF4-FFF2-40B4-BE49-F238E27FC236}">
                <a16:creationId xmlns:a16="http://schemas.microsoft.com/office/drawing/2014/main" id="{23C1E741-F9A6-4924-BCB9-A146558B57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4" name="Picture 2" descr="Top 25 hình nền powerpoint dễ thương đáng yêu">
            <a:extLst>
              <a:ext uri="{FF2B5EF4-FFF2-40B4-BE49-F238E27FC236}">
                <a16:creationId xmlns:a16="http://schemas.microsoft.com/office/drawing/2014/main" id="{554EC5A9-936D-4CA2-9F5A-9873C4607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7D627F15-5D20-464F-A18C-765CD9A06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819" y="513556"/>
            <a:ext cx="6754812" cy="1077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3200" b="1" dirty="0" err="1">
                <a:solidFill>
                  <a:srgbClr val="002060"/>
                </a:solidFill>
              </a:rPr>
              <a:t>Nối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</a:t>
            </a:r>
            <a:r>
              <a:rPr lang="vi-VN" sz="3200" b="1" dirty="0">
                <a:solidFill>
                  <a:srgbClr val="002060"/>
                </a:solidFill>
              </a:rPr>
              <a:t>ơ</a:t>
            </a:r>
            <a:r>
              <a:rPr lang="en-US" sz="3200" b="1" dirty="0">
                <a:solidFill>
                  <a:srgbClr val="002060"/>
                </a:solidFill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</a:rPr>
              <a:t>cột</a:t>
            </a:r>
            <a:r>
              <a:rPr lang="en-US" sz="3200" b="1" dirty="0">
                <a:solidFill>
                  <a:srgbClr val="002060"/>
                </a:solidFill>
              </a:rPr>
              <a:t> B </a:t>
            </a:r>
            <a:r>
              <a:rPr lang="en-US" sz="3200" b="1" dirty="0" err="1">
                <a:solidFill>
                  <a:srgbClr val="002060"/>
                </a:solidFill>
              </a:rPr>
              <a:t>sao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cho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ứng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nội</a:t>
            </a:r>
            <a:r>
              <a:rPr lang="en-US" sz="3200" b="1" dirty="0">
                <a:solidFill>
                  <a:srgbClr val="002060"/>
                </a:solidFill>
              </a:rPr>
              <a:t>  dung ở </a:t>
            </a:r>
            <a:r>
              <a:rPr lang="en-US" sz="3200" b="1" dirty="0" err="1">
                <a:solidFill>
                  <a:srgbClr val="002060"/>
                </a:solidFill>
              </a:rPr>
              <a:t>cột</a:t>
            </a:r>
            <a:r>
              <a:rPr lang="en-US" sz="3200" b="1" dirty="0">
                <a:solidFill>
                  <a:srgbClr val="002060"/>
                </a:solidFill>
              </a:rPr>
              <a:t> A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EF7149F9-1492-485A-83EF-1261972CD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164" y="2961738"/>
            <a:ext cx="403225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/>
              <a:t>a.- </a:t>
            </a:r>
            <a:r>
              <a:rPr lang="en-US" sz="2400" b="1" dirty="0" err="1"/>
              <a:t>Khuyên</a:t>
            </a:r>
            <a:r>
              <a:rPr lang="en-US" sz="2400" b="1" dirty="0"/>
              <a:t> </a:t>
            </a:r>
            <a:r>
              <a:rPr lang="en-US" sz="2400" b="1" dirty="0" err="1"/>
              <a:t>nông</a:t>
            </a:r>
            <a:r>
              <a:rPr lang="en-US" sz="2400" b="1" dirty="0"/>
              <a:t> </a:t>
            </a:r>
            <a:r>
              <a:rPr lang="en-US" sz="2400" b="1" dirty="0" err="1"/>
              <a:t>dân</a:t>
            </a:r>
            <a:r>
              <a:rPr lang="en-US" sz="2400" b="1" dirty="0"/>
              <a:t> </a:t>
            </a:r>
            <a:r>
              <a:rPr lang="en-US" sz="2400" b="1" dirty="0" err="1"/>
              <a:t>ch</a:t>
            </a:r>
            <a:r>
              <a:rPr lang="vi-VN" sz="2400" b="1" dirty="0"/>
              <a:t>ă</a:t>
            </a:r>
            <a:r>
              <a:rPr lang="en-US" sz="2400" b="1" dirty="0"/>
              <a:t>m </a:t>
            </a:r>
            <a:r>
              <a:rPr lang="en-US" sz="2400" b="1" dirty="0" err="1"/>
              <a:t>chỉ</a:t>
            </a:r>
            <a:r>
              <a:rPr lang="en-US" sz="2400" b="1" dirty="0"/>
              <a:t> </a:t>
            </a:r>
            <a:r>
              <a:rPr lang="en-US" sz="2400" b="1" dirty="0" err="1"/>
              <a:t>cấy</a:t>
            </a:r>
            <a:r>
              <a:rPr lang="en-US" sz="2400" b="1" dirty="0"/>
              <a:t> </a:t>
            </a:r>
            <a:r>
              <a:rPr lang="en-US" sz="2400" b="1" dirty="0" err="1"/>
              <a:t>cày</a:t>
            </a:r>
            <a:endParaRPr lang="en-US" sz="2400" b="1" dirty="0"/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FBADAE12-70BC-48F2-B1E7-42487AC00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165" y="4252913"/>
            <a:ext cx="403224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/>
              <a:t>b.- </a:t>
            </a:r>
            <a:r>
              <a:rPr lang="en-US" sz="2400" b="1" dirty="0" err="1"/>
              <a:t>Thể</a:t>
            </a:r>
            <a:r>
              <a:rPr lang="en-US" sz="2400" b="1" dirty="0"/>
              <a:t> </a:t>
            </a:r>
            <a:r>
              <a:rPr lang="en-US" sz="2400" b="1" dirty="0" err="1"/>
              <a:t>hiện</a:t>
            </a:r>
            <a:r>
              <a:rPr lang="en-US" sz="2400" b="1" dirty="0"/>
              <a:t> </a:t>
            </a:r>
            <a:r>
              <a:rPr lang="en-US" sz="2400" b="1" dirty="0" err="1"/>
              <a:t>quyết</a:t>
            </a:r>
            <a:r>
              <a:rPr lang="en-US" sz="2400" b="1" dirty="0"/>
              <a:t> </a:t>
            </a:r>
            <a:r>
              <a:rPr lang="en-US" sz="2400" b="1" dirty="0" err="1"/>
              <a:t>tâm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lao</a:t>
            </a:r>
            <a:r>
              <a:rPr lang="en-US" sz="2400" b="1" dirty="0"/>
              <a:t> </a:t>
            </a:r>
            <a:r>
              <a:rPr lang="vi-VN" sz="2400" b="1" dirty="0"/>
              <a:t>đ</a:t>
            </a:r>
            <a:r>
              <a:rPr lang="en-US" sz="2400" b="1" dirty="0" err="1"/>
              <a:t>ộng</a:t>
            </a:r>
            <a:r>
              <a:rPr lang="en-US" sz="2400" b="1" dirty="0"/>
              <a:t> </a:t>
            </a:r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xuất</a:t>
            </a:r>
            <a:endParaRPr lang="en-US" sz="2400" b="1" dirty="0"/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E9E0D90D-94FD-4933-A263-07A5D9F23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476447"/>
            <a:ext cx="4053285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/>
              <a:t>c.- </a:t>
            </a:r>
            <a:r>
              <a:rPr lang="en-US" sz="2400" b="1" dirty="0" err="1"/>
              <a:t>Nhắc</a:t>
            </a:r>
            <a:r>
              <a:rPr lang="en-US" sz="2400" b="1" dirty="0"/>
              <a:t> ng</a:t>
            </a:r>
            <a:r>
              <a:rPr lang="vi-VN" sz="2400" b="1" dirty="0"/>
              <a:t>ư</a:t>
            </a:r>
            <a:r>
              <a:rPr lang="en-US" sz="2400" b="1" dirty="0" err="1"/>
              <a:t>ời</a:t>
            </a:r>
            <a:r>
              <a:rPr lang="en-US" sz="2400" b="1" dirty="0"/>
              <a:t> ta </a:t>
            </a:r>
            <a:r>
              <a:rPr lang="en-US" sz="2400" b="1" dirty="0" err="1"/>
              <a:t>nhớ</a:t>
            </a:r>
            <a:r>
              <a:rPr lang="en-US" sz="2400" b="1" dirty="0"/>
              <a:t> </a:t>
            </a:r>
            <a:r>
              <a:rPr lang="vi-VN" sz="2400" b="1" dirty="0"/>
              <a:t>ơ</a:t>
            </a:r>
            <a:r>
              <a:rPr lang="en-US" sz="2400" b="1" dirty="0"/>
              <a:t>n ng</a:t>
            </a:r>
            <a:r>
              <a:rPr lang="vi-VN" sz="2400" b="1" dirty="0"/>
              <a:t>ư</a:t>
            </a:r>
            <a:r>
              <a:rPr lang="en-US" sz="2400" b="1" dirty="0" err="1"/>
              <a:t>ời</a:t>
            </a:r>
            <a:r>
              <a:rPr lang="en-US" sz="2400" b="1" dirty="0"/>
              <a:t> </a:t>
            </a:r>
            <a:r>
              <a:rPr lang="en-US" sz="2400" b="1" dirty="0" err="1"/>
              <a:t>làm</a:t>
            </a:r>
            <a:r>
              <a:rPr lang="en-US" sz="2400" b="1" dirty="0"/>
              <a:t> ra </a:t>
            </a:r>
            <a:r>
              <a:rPr lang="en-US" sz="2400" b="1" dirty="0" err="1"/>
              <a:t>hạt</a:t>
            </a:r>
            <a:r>
              <a:rPr lang="en-US" sz="2400" b="1" dirty="0"/>
              <a:t> </a:t>
            </a:r>
            <a:r>
              <a:rPr lang="en-US" sz="2400" b="1" dirty="0" err="1"/>
              <a:t>gạo</a:t>
            </a:r>
            <a:endParaRPr lang="en-US" sz="2400" b="1" dirty="0"/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2F893424-006A-4AED-B283-881AB7A24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431" y="2869406"/>
            <a:ext cx="6228922" cy="1015663"/>
          </a:xfrm>
          <a:prstGeom prst="rect">
            <a:avLst/>
          </a:prstGeom>
          <a:solidFill>
            <a:srgbClr val="92D05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Trông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cho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chân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cứng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đ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á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mềm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Trời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yên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biển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lặng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mới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yên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tấm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lòng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28F3B1E6-5ABF-4C2D-9935-2505698A4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431" y="4137819"/>
            <a:ext cx="6228922" cy="1015663"/>
          </a:xfrm>
          <a:prstGeom prst="rect">
            <a:avLst/>
          </a:prstGeom>
          <a:solidFill>
            <a:srgbClr val="92D05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Ai 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ơ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 b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ư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ng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bát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c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ơ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m 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đ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ầy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Dẻo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th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ơ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m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một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hạt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đ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ắng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cay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muôn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phần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04726A9E-3B76-44D4-886E-740296EED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719" y="5384115"/>
            <a:ext cx="6228922" cy="1015663"/>
          </a:xfrm>
          <a:prstGeom prst="rect">
            <a:avLst/>
          </a:prstGeom>
          <a:solidFill>
            <a:srgbClr val="92D05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Ai 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ơ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đ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ừng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bỏ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ruộng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hoang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</a:t>
            </a:r>
          </a:p>
          <a:p>
            <a:pPr algn="ctr"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Bao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nhiêu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tấc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vi-VN" sz="2400" b="1" dirty="0">
                <a:solidFill>
                  <a:schemeClr val="accent5">
                    <a:lumMod val="75000"/>
                  </a:schemeClr>
                </a:solidFill>
              </a:rPr>
              <a:t>đ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ất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tấc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vàng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bấy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nhiêu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4" name="Text Box 15">
            <a:extLst>
              <a:ext uri="{FF2B5EF4-FFF2-40B4-BE49-F238E27FC236}">
                <a16:creationId xmlns:a16="http://schemas.microsoft.com/office/drawing/2014/main" id="{3A5510C9-0F8D-4901-A9D1-DDD68EA13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678" y="2061370"/>
            <a:ext cx="7649308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</a:pPr>
            <a:r>
              <a:rPr lang="en-US" sz="2800" b="1" dirty="0" err="1">
                <a:solidFill>
                  <a:srgbClr val="FF0000"/>
                </a:solidFill>
              </a:rPr>
              <a:t>Cột</a:t>
            </a:r>
            <a:r>
              <a:rPr lang="en-US" sz="2800" b="1" dirty="0">
                <a:solidFill>
                  <a:srgbClr val="FF0000"/>
                </a:solidFill>
              </a:rPr>
              <a:t> A                                               </a:t>
            </a:r>
            <a:r>
              <a:rPr lang="en-US" sz="2800" b="1" dirty="0" err="1">
                <a:solidFill>
                  <a:srgbClr val="FF0000"/>
                </a:solidFill>
              </a:rPr>
              <a:t>Cột</a:t>
            </a:r>
            <a:r>
              <a:rPr lang="en-US" sz="2800" b="1" dirty="0">
                <a:solidFill>
                  <a:srgbClr val="FF0000"/>
                </a:solidFill>
              </a:rPr>
              <a:t> B</a:t>
            </a:r>
          </a:p>
        </p:txBody>
      </p: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id="{CE57E7B0-3D27-4C6C-A184-5D2F687C57DA}"/>
              </a:ext>
            </a:extLst>
          </p:cNvPr>
          <p:cNvCxnSpPr/>
          <p:nvPr/>
        </p:nvCxnSpPr>
        <p:spPr>
          <a:xfrm>
            <a:off x="4849414" y="3377236"/>
            <a:ext cx="633017" cy="25147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A5046F70-016B-4815-9D17-D97038E465CE}"/>
              </a:ext>
            </a:extLst>
          </p:cNvPr>
          <p:cNvCxnSpPr/>
          <p:nvPr/>
        </p:nvCxnSpPr>
        <p:spPr>
          <a:xfrm flipV="1">
            <a:off x="4870449" y="3374400"/>
            <a:ext cx="584199" cy="12940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id="{91EF50AA-E291-4912-9DC0-8143572267B3}"/>
              </a:ext>
            </a:extLst>
          </p:cNvPr>
          <p:cNvCxnSpPr>
            <a:stCxn id="8" idx="3"/>
            <a:endCxn id="10" idx="1"/>
          </p:cNvCxnSpPr>
          <p:nvPr/>
        </p:nvCxnSpPr>
        <p:spPr>
          <a:xfrm flipV="1">
            <a:off x="4891485" y="4645651"/>
            <a:ext cx="590946" cy="12462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7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9721DE-C646-4830-B3D8-7FA0D1AB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Hình ảnh 3">
            <a:extLst>
              <a:ext uri="{FF2B5EF4-FFF2-40B4-BE49-F238E27FC236}">
                <a16:creationId xmlns:a16="http://schemas.microsoft.com/office/drawing/2014/main" id="{23C1E741-F9A6-4924-BCB9-A146558B57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4" name="Picture 2" descr="Top 25 hình nền powerpoint dễ thương đáng yêu">
            <a:extLst>
              <a:ext uri="{FF2B5EF4-FFF2-40B4-BE49-F238E27FC236}">
                <a16:creationId xmlns:a16="http://schemas.microsoft.com/office/drawing/2014/main" id="{554EC5A9-936D-4CA2-9F5A-9873C4607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F13445D-680C-45CE-901F-6ED7128B74FB}"/>
              </a:ext>
            </a:extLst>
          </p:cNvPr>
          <p:cNvSpPr txBox="1"/>
          <p:nvPr/>
        </p:nvSpPr>
        <p:spPr>
          <a:xfrm>
            <a:off x="537410" y="438973"/>
            <a:ext cx="11117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9F60F4A-34BE-4BE8-8471-B1474C2DD0F3}"/>
              </a:ext>
            </a:extLst>
          </p:cNvPr>
          <p:cNvSpPr txBox="1"/>
          <p:nvPr/>
        </p:nvSpPr>
        <p:spPr>
          <a:xfrm>
            <a:off x="561474" y="1106905"/>
            <a:ext cx="11117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E1D2264-B7A7-4D41-B6EB-4EDFCC1F0159}"/>
              </a:ext>
            </a:extLst>
          </p:cNvPr>
          <p:cNvSpPr txBox="1"/>
          <p:nvPr/>
        </p:nvSpPr>
        <p:spPr>
          <a:xfrm>
            <a:off x="699836" y="2335928"/>
            <a:ext cx="1079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Qua 3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ca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dao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19EBCF2-EB1C-48A5-95FD-593F7F107192}"/>
              </a:ext>
            </a:extLst>
          </p:cNvPr>
          <p:cNvSpPr txBox="1"/>
          <p:nvPr/>
        </p:nvSpPr>
        <p:spPr>
          <a:xfrm>
            <a:off x="699836" y="3240505"/>
            <a:ext cx="11117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dung: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Lao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vất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vả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trên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ruộng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đồng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nông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dânmang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cuộc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sống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ấm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no,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hạnh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phúc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mọi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883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" y="30251"/>
            <a:ext cx="12194509" cy="6547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F01E618-BFDE-4F21-8A02-63354D9ABE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028" y="209808"/>
            <a:ext cx="3792764" cy="2944114"/>
          </a:xfrm>
          <a:prstGeom prst="rect">
            <a:avLst/>
          </a:prstGeom>
        </p:spPr>
      </p:pic>
      <p:grpSp>
        <p:nvGrpSpPr>
          <p:cNvPr id="19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1050091" y="3333479"/>
            <a:ext cx="10038301" cy="2726300"/>
            <a:chOff x="1341693" y="1906642"/>
            <a:chExt cx="1425587" cy="1247005"/>
          </a:xfrm>
        </p:grpSpPr>
        <p:sp>
          <p:nvSpPr>
            <p:cNvPr id="2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41693" y="190664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14957" y="2151721"/>
              <a:ext cx="1072240" cy="731090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4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LUYỆN ĐỌC DIỄN CẢM</a:t>
              </a:r>
              <a:endParaRPr lang="zh-CN" altLang="en-US" sz="44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4478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333">
        <p14:warp dir="in"/>
      </p:transition>
    </mc:Choice>
    <mc:Fallback xmlns="">
      <p:transition spd="slow" advTm="13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Hình ảnh 3">
            <a:extLst>
              <a:ext uri="{FF2B5EF4-FFF2-40B4-BE49-F238E27FC236}">
                <a16:creationId xmlns:a16="http://schemas.microsoft.com/office/drawing/2014/main" id="{FD2189E3-2C27-4618-B930-C1AFC3A866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9973A63-44D0-450D-8534-FFD2333F7255}"/>
              </a:ext>
            </a:extLst>
          </p:cNvPr>
          <p:cNvSpPr txBox="1"/>
          <p:nvPr/>
        </p:nvSpPr>
        <p:spPr>
          <a:xfrm>
            <a:off x="3974749" y="943632"/>
            <a:ext cx="510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1"/>
                </a:solidFill>
              </a:rPr>
              <a:t>Nêu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giọng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đọc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toàn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bài</a:t>
            </a:r>
            <a:r>
              <a:rPr lang="en-US" sz="3600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95878FE-42CC-4ECB-B01C-A8F8508E44BD}"/>
              </a:ext>
            </a:extLst>
          </p:cNvPr>
          <p:cNvSpPr txBox="1"/>
          <p:nvPr/>
        </p:nvSpPr>
        <p:spPr>
          <a:xfrm>
            <a:off x="1781833" y="2116383"/>
            <a:ext cx="949091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Đọc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giọng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nhẹ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nhàng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,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tâm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tình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+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Bài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1: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Nhấn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giọng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vào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những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từ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ngữ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gợi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tả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nỗi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vất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vả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của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người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nông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dân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trong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lao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động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sản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xuất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+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Bài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2: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Nhấn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giọng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vào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những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từ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ngữ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thể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hiện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tinh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thần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lạc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quan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và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khuyên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con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người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chăm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chỉ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cấy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cày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+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Bài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3: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Nhấn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giọng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vào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những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từ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ngữ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thể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hiện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sự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lo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lắng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của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người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nông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dân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trong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sản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800" b="1" dirty="0" err="1">
                <a:solidFill>
                  <a:srgbClr val="990000"/>
                </a:solidFill>
                <a:latin typeface="Arial" panose="020B0604020202020204" pitchFamily="34" charset="0"/>
              </a:rPr>
              <a:t>xuất</a:t>
            </a:r>
            <a:r>
              <a:rPr lang="en-GB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6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9721DE-C646-4830-B3D8-7FA0D1AB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Hình ảnh 3">
            <a:extLst>
              <a:ext uri="{FF2B5EF4-FFF2-40B4-BE49-F238E27FC236}">
                <a16:creationId xmlns:a16="http://schemas.microsoft.com/office/drawing/2014/main" id="{23C1E741-F9A6-4924-BCB9-A146558B57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4" name="Picture 2" descr="Top 25 hình nền powerpoint dễ thương đáng yêu">
            <a:extLst>
              <a:ext uri="{FF2B5EF4-FFF2-40B4-BE49-F238E27FC236}">
                <a16:creationId xmlns:a16="http://schemas.microsoft.com/office/drawing/2014/main" id="{554EC5A9-936D-4CA2-9F5A-9873C4607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E1D2264-B7A7-4D41-B6EB-4EDFCC1F0159}"/>
              </a:ext>
            </a:extLst>
          </p:cNvPr>
          <p:cNvSpPr txBox="1"/>
          <p:nvPr/>
        </p:nvSpPr>
        <p:spPr>
          <a:xfrm>
            <a:off x="838200" y="365125"/>
            <a:ext cx="1079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ĐỌC DIỄN CẢM BÀI 3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19EBCF2-EB1C-48A5-95FD-593F7F107192}"/>
              </a:ext>
            </a:extLst>
          </p:cNvPr>
          <p:cNvSpPr txBox="1"/>
          <p:nvPr/>
        </p:nvSpPr>
        <p:spPr>
          <a:xfrm>
            <a:off x="1684421" y="1645584"/>
            <a:ext cx="9224211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3F3ED662-DEB0-4226-8CF6-7C78F079BD8A}"/>
              </a:ext>
            </a:extLst>
          </p:cNvPr>
          <p:cNvCxnSpPr/>
          <p:nvPr/>
        </p:nvCxnSpPr>
        <p:spPr>
          <a:xfrm flipH="1">
            <a:off x="4459705" y="4481703"/>
            <a:ext cx="160421" cy="449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D851341B-EAC4-43C7-BC15-07CDB04C1F49}"/>
              </a:ext>
            </a:extLst>
          </p:cNvPr>
          <p:cNvCxnSpPr/>
          <p:nvPr/>
        </p:nvCxnSpPr>
        <p:spPr>
          <a:xfrm flipH="1">
            <a:off x="4884822" y="5015326"/>
            <a:ext cx="160421" cy="449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F67B463C-2AD6-44FB-8724-C2CC902A54B0}"/>
              </a:ext>
            </a:extLst>
          </p:cNvPr>
          <p:cNvCxnSpPr/>
          <p:nvPr/>
        </p:nvCxnSpPr>
        <p:spPr>
          <a:xfrm flipH="1">
            <a:off x="4090737" y="2501461"/>
            <a:ext cx="160421" cy="449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8D55CFF3-10F5-4FFC-BC93-D05A1CF413E1}"/>
              </a:ext>
            </a:extLst>
          </p:cNvPr>
          <p:cNvCxnSpPr/>
          <p:nvPr/>
        </p:nvCxnSpPr>
        <p:spPr>
          <a:xfrm flipH="1">
            <a:off x="5205663" y="1831223"/>
            <a:ext cx="160421" cy="449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68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609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06" t="8411" r="4184" b="5048"/>
          <a:stretch/>
        </p:blipFill>
        <p:spPr>
          <a:xfrm>
            <a:off x="0" y="0"/>
            <a:ext cx="3613465" cy="4214191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23806" y="1373721"/>
            <a:ext cx="9126415" cy="146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5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 </a:t>
            </a:r>
            <a:r>
              <a:rPr lang="en-US" alt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Câu</a:t>
            </a:r>
            <a:r>
              <a:rPr lang="en-US" alt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1: </a:t>
            </a:r>
            <a:r>
              <a:rPr lang="en-GB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Đọc</a:t>
            </a:r>
            <a:r>
              <a:rPr lang="en-GB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đoạn</a:t>
            </a:r>
            <a:r>
              <a:rPr lang="en-GB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1 </a:t>
            </a:r>
            <a:r>
              <a:rPr lang="en-GB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và</a:t>
            </a:r>
            <a:r>
              <a:rPr lang="en-GB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cho</a:t>
            </a:r>
            <a:r>
              <a:rPr lang="en-GB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biết</a:t>
            </a:r>
            <a:r>
              <a:rPr lang="en-GB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: 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Ông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Lìn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đã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làm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thế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nào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để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đưa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được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nước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về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 </a:t>
            </a:r>
            <a:r>
              <a:rPr lang="en-GB" altLang="en-US" sz="2800" b="1" dirty="0" err="1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thôn</a:t>
            </a:r>
            <a:r>
              <a:rPr lang="en-GB" altLang="en-US" sz="2800" b="1" dirty="0">
                <a:solidFill>
                  <a:srgbClr val="CC0066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Wingdings 3" panose="05040102010807070707" pitchFamily="18" charset="2"/>
              </a:rPr>
              <a:t>?</a:t>
            </a:r>
            <a:endParaRPr lang="en-US" alt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Wingdings 3" panose="05040102010807070707" pitchFamily="18" charset="2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BFC9AF2-47F2-403D-B8E9-0695ADB7A256}"/>
              </a:ext>
            </a:extLst>
          </p:cNvPr>
          <p:cNvSpPr txBox="1"/>
          <p:nvPr/>
        </p:nvSpPr>
        <p:spPr>
          <a:xfrm>
            <a:off x="3718581" y="311764"/>
            <a:ext cx="7336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Ngu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Trịnh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7C7F10A-BDAE-45BF-AB40-0A062FB9253C}"/>
              </a:ext>
            </a:extLst>
          </p:cNvPr>
          <p:cNvSpPr txBox="1"/>
          <p:nvPr/>
        </p:nvSpPr>
        <p:spPr>
          <a:xfrm>
            <a:off x="3112477" y="3429000"/>
            <a:ext cx="88377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mò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trongrừng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;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vợ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con 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đồi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9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9721DE-C646-4830-B3D8-7FA0D1AB0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Hình ảnh 3">
            <a:extLst>
              <a:ext uri="{FF2B5EF4-FFF2-40B4-BE49-F238E27FC236}">
                <a16:creationId xmlns:a16="http://schemas.microsoft.com/office/drawing/2014/main" id="{23C1E741-F9A6-4924-BCB9-A146558B57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4" name="Picture 2" descr="Top 25 hình nền powerpoint dễ thương đáng yêu">
            <a:extLst>
              <a:ext uri="{FF2B5EF4-FFF2-40B4-BE49-F238E27FC236}">
                <a16:creationId xmlns:a16="http://schemas.microsoft.com/office/drawing/2014/main" id="{554EC5A9-936D-4CA2-9F5A-9873C4607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E1D2264-B7A7-4D41-B6EB-4EDFCC1F0159}"/>
              </a:ext>
            </a:extLst>
          </p:cNvPr>
          <p:cNvSpPr txBox="1"/>
          <p:nvPr/>
        </p:nvSpPr>
        <p:spPr>
          <a:xfrm>
            <a:off x="838200" y="365125"/>
            <a:ext cx="1079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ĐỌC DIỄN CẢM BÀI 3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19EBCF2-EB1C-48A5-95FD-593F7F107192}"/>
              </a:ext>
            </a:extLst>
          </p:cNvPr>
          <p:cNvSpPr txBox="1"/>
          <p:nvPr/>
        </p:nvSpPr>
        <p:spPr>
          <a:xfrm>
            <a:off x="1684421" y="1645584"/>
            <a:ext cx="9224211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đêm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" name="Đường nối Thẳng 5">
            <a:extLst>
              <a:ext uri="{FF2B5EF4-FFF2-40B4-BE49-F238E27FC236}">
                <a16:creationId xmlns:a16="http://schemas.microsoft.com/office/drawing/2014/main" id="{3F3ED662-DEB0-4226-8CF6-7C78F079BD8A}"/>
              </a:ext>
            </a:extLst>
          </p:cNvPr>
          <p:cNvCxnSpPr/>
          <p:nvPr/>
        </p:nvCxnSpPr>
        <p:spPr>
          <a:xfrm flipH="1">
            <a:off x="4459705" y="4481703"/>
            <a:ext cx="160421" cy="449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D851341B-EAC4-43C7-BC15-07CDB04C1F49}"/>
              </a:ext>
            </a:extLst>
          </p:cNvPr>
          <p:cNvCxnSpPr/>
          <p:nvPr/>
        </p:nvCxnSpPr>
        <p:spPr>
          <a:xfrm flipH="1">
            <a:off x="4884822" y="5015326"/>
            <a:ext cx="160421" cy="449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F67B463C-2AD6-44FB-8724-C2CC902A54B0}"/>
              </a:ext>
            </a:extLst>
          </p:cNvPr>
          <p:cNvCxnSpPr/>
          <p:nvPr/>
        </p:nvCxnSpPr>
        <p:spPr>
          <a:xfrm flipH="1">
            <a:off x="4090737" y="2501461"/>
            <a:ext cx="160421" cy="449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8D55CFF3-10F5-4FFC-BC93-D05A1CF413E1}"/>
              </a:ext>
            </a:extLst>
          </p:cNvPr>
          <p:cNvCxnSpPr/>
          <p:nvPr/>
        </p:nvCxnSpPr>
        <p:spPr>
          <a:xfrm flipH="1">
            <a:off x="5205663" y="1831223"/>
            <a:ext cx="160421" cy="4491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298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/>
          <p:cNvSpPr txBox="1">
            <a:spLocks/>
          </p:cNvSpPr>
          <p:nvPr/>
        </p:nvSpPr>
        <p:spPr>
          <a:xfrm>
            <a:off x="2658797" y="568361"/>
            <a:ext cx="6858000" cy="811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 w="12700" cmpd="sng">
                  <a:solidFill>
                    <a:srgbClr val="FEBE2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sp>
        <p:nvSpPr>
          <p:cNvPr id="92" name="Freeform 91"/>
          <p:cNvSpPr/>
          <p:nvPr/>
        </p:nvSpPr>
        <p:spPr>
          <a:xfrm>
            <a:off x="1685701" y="1897252"/>
            <a:ext cx="839123" cy="6809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80B28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1725445" y="3615895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5983B5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634735" y="1818319"/>
            <a:ext cx="90590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  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Đọc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trôi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chảy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từng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ca dao,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ngắt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nghỉ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hơi đ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</a:rPr>
              <a:t>ú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sau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dấu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câu,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giữa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cụm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nhấn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giọng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ở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ngữ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gợi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tả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658797" y="3606472"/>
            <a:ext cx="8490467" cy="54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dao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6" name="Freeform 95"/>
          <p:cNvSpPr/>
          <p:nvPr/>
        </p:nvSpPr>
        <p:spPr>
          <a:xfrm>
            <a:off x="1717423" y="4869053"/>
            <a:ext cx="841019" cy="62216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593278" y="5086653"/>
            <a:ext cx="7618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2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>
            <a:extLst>
              <a:ext uri="{FF2B5EF4-FFF2-40B4-BE49-F238E27FC236}">
                <a16:creationId xmlns:a16="http://schemas.microsoft.com/office/drawing/2014/main" id="{E0B9EE9B-4B91-40E1-8525-11E4E6896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399" y="2133600"/>
            <a:ext cx="1014152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dirty="0" err="1">
                <a:solidFill>
                  <a:srgbClr val="000099"/>
                </a:solidFill>
              </a:rPr>
              <a:t>Ngoài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các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bài</a:t>
            </a:r>
            <a:r>
              <a:rPr lang="en-US" altLang="en-US" sz="3600" dirty="0">
                <a:solidFill>
                  <a:srgbClr val="000099"/>
                </a:solidFill>
              </a:rPr>
              <a:t> ca </a:t>
            </a:r>
            <a:r>
              <a:rPr lang="en-US" altLang="en-US" sz="3600" dirty="0" err="1">
                <a:solidFill>
                  <a:srgbClr val="000099"/>
                </a:solidFill>
              </a:rPr>
              <a:t>dao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trên</a:t>
            </a:r>
            <a:r>
              <a:rPr lang="en-US" altLang="en-US" sz="3600" dirty="0">
                <a:solidFill>
                  <a:srgbClr val="000099"/>
                </a:solidFill>
              </a:rPr>
              <a:t>, </a:t>
            </a:r>
            <a:r>
              <a:rPr lang="en-US" altLang="en-US" sz="3600" dirty="0" err="1">
                <a:solidFill>
                  <a:srgbClr val="000099"/>
                </a:solidFill>
              </a:rPr>
              <a:t>em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còn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biết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bài</a:t>
            </a:r>
            <a:r>
              <a:rPr lang="en-US" altLang="en-US" sz="3600" dirty="0">
                <a:solidFill>
                  <a:srgbClr val="000099"/>
                </a:solidFill>
              </a:rPr>
              <a:t> ca </a:t>
            </a:r>
            <a:r>
              <a:rPr lang="en-US" altLang="en-US" sz="3600" dirty="0" err="1">
                <a:solidFill>
                  <a:srgbClr val="000099"/>
                </a:solidFill>
              </a:rPr>
              <a:t>dao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nào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về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lao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động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sản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xuất</a:t>
            </a:r>
            <a:r>
              <a:rPr lang="en-US" altLang="en-US" sz="3600" dirty="0">
                <a:solidFill>
                  <a:srgbClr val="000099"/>
                </a:solidFill>
              </a:rPr>
              <a:t>? </a:t>
            </a:r>
            <a:r>
              <a:rPr lang="en-US" altLang="en-US" sz="3600" dirty="0" err="1">
                <a:solidFill>
                  <a:srgbClr val="000099"/>
                </a:solidFill>
              </a:rPr>
              <a:t>Hãy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sưu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tầm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và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đọc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cho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người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thân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nghe</a:t>
            </a:r>
            <a:r>
              <a:rPr lang="en-US" altLang="en-US" sz="3600" dirty="0">
                <a:solidFill>
                  <a:srgbClr val="000099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600" dirty="0" err="1">
                <a:solidFill>
                  <a:srgbClr val="000099"/>
                </a:solidFill>
              </a:rPr>
              <a:t>Luyện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đọc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bài</a:t>
            </a:r>
            <a:r>
              <a:rPr lang="en-US" altLang="en-US" sz="3600" dirty="0">
                <a:solidFill>
                  <a:srgbClr val="000099"/>
                </a:solidFill>
              </a:rPr>
              <a:t>, </a:t>
            </a:r>
            <a:r>
              <a:rPr lang="en-US" altLang="en-US" sz="3600" dirty="0" err="1">
                <a:solidFill>
                  <a:srgbClr val="000099"/>
                </a:solidFill>
              </a:rPr>
              <a:t>trả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lời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các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câu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hỏi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và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nội</a:t>
            </a:r>
            <a:r>
              <a:rPr lang="en-US" altLang="en-US" sz="3600" dirty="0">
                <a:solidFill>
                  <a:srgbClr val="000099"/>
                </a:solidFill>
              </a:rPr>
              <a:t> dung.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3600" dirty="0" err="1">
                <a:solidFill>
                  <a:srgbClr val="000099"/>
                </a:solidFill>
              </a:rPr>
              <a:t>Chuẩn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bị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bài</a:t>
            </a:r>
            <a:r>
              <a:rPr lang="en-US" altLang="en-US" sz="3600" dirty="0">
                <a:solidFill>
                  <a:srgbClr val="000099"/>
                </a:solidFill>
              </a:rPr>
              <a:t>: </a:t>
            </a:r>
            <a:r>
              <a:rPr lang="en-US" altLang="en-US" sz="3600" dirty="0" err="1">
                <a:solidFill>
                  <a:srgbClr val="000099"/>
                </a:solidFill>
              </a:rPr>
              <a:t>Ôn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luyện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các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bài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Tập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đọc</a:t>
            </a:r>
            <a:r>
              <a:rPr lang="en-US" altLang="en-US" sz="3600" dirty="0">
                <a:solidFill>
                  <a:srgbClr val="000099"/>
                </a:solidFill>
              </a:rPr>
              <a:t> ở </a:t>
            </a:r>
            <a:r>
              <a:rPr lang="en-US" altLang="en-US" sz="3600" dirty="0" err="1">
                <a:solidFill>
                  <a:srgbClr val="000099"/>
                </a:solidFill>
              </a:rPr>
              <a:t>học</a:t>
            </a:r>
            <a:r>
              <a:rPr lang="en-US" altLang="en-US" sz="3600" dirty="0">
                <a:solidFill>
                  <a:srgbClr val="000099"/>
                </a:solidFill>
              </a:rPr>
              <a:t> </a:t>
            </a:r>
            <a:r>
              <a:rPr lang="en-US" altLang="en-US" sz="3600" dirty="0" err="1">
                <a:solidFill>
                  <a:srgbClr val="000099"/>
                </a:solidFill>
              </a:rPr>
              <a:t>kì</a:t>
            </a:r>
            <a:r>
              <a:rPr lang="en-US" altLang="en-US" sz="3600">
                <a:solidFill>
                  <a:srgbClr val="000099"/>
                </a:solidFill>
              </a:rPr>
              <a:t> I.</a:t>
            </a:r>
            <a:endParaRPr lang="en-US" altLang="en-US" sz="3600" dirty="0">
              <a:solidFill>
                <a:srgbClr val="000099"/>
              </a:solidFill>
            </a:endParaRPr>
          </a:p>
        </p:txBody>
      </p:sp>
      <p:sp>
        <p:nvSpPr>
          <p:cNvPr id="25603" name="Rectangle 6">
            <a:extLst>
              <a:ext uri="{FF2B5EF4-FFF2-40B4-BE49-F238E27FC236}">
                <a16:creationId xmlns:a16="http://schemas.microsoft.com/office/drawing/2014/main" id="{89EB2400-7ACB-468E-A849-5AACE6830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85800"/>
            <a:ext cx="662940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834" tIns="24917" rIns="49834" bIns="249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Vận dụng – Trải nghiệm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609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06" t="8411" r="4184" b="5048"/>
          <a:stretch/>
        </p:blipFill>
        <p:spPr>
          <a:xfrm>
            <a:off x="0" y="0"/>
            <a:ext cx="2905611" cy="3388659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05611" y="858736"/>
            <a:ext cx="8805742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3500" b="1" dirty="0" err="1">
                <a:solidFill>
                  <a:srgbClr val="C00000"/>
                </a:solidFill>
                <a:ea typeface="Arial-Rounded" panose="020B0500000000000000" pitchFamily="34" charset="0"/>
                <a:sym typeface="Wingdings 3" panose="05040102010807070707" pitchFamily="18" charset="2"/>
              </a:rPr>
              <a:t>Câu</a:t>
            </a:r>
            <a:r>
              <a:rPr lang="en-US" altLang="en-US" sz="3500" b="1" dirty="0">
                <a:solidFill>
                  <a:srgbClr val="C00000"/>
                </a:solidFill>
                <a:ea typeface="Arial-Rounded" panose="020B0500000000000000" pitchFamily="34" charset="0"/>
                <a:sym typeface="Wingdings 3" panose="05040102010807070707" pitchFamily="18" charset="2"/>
              </a:rPr>
              <a:t> 2: </a:t>
            </a:r>
            <a:r>
              <a:rPr lang="en-US" sz="2800" b="1" dirty="0" err="1">
                <a:ea typeface="宋体" pitchFamily="2" charset="-122"/>
              </a:rPr>
              <a:t>Đọc</a:t>
            </a:r>
            <a:r>
              <a:rPr lang="en-US" sz="2800" b="1" dirty="0">
                <a:ea typeface="宋体" pitchFamily="2" charset="-122"/>
              </a:rPr>
              <a:t> </a:t>
            </a:r>
            <a:r>
              <a:rPr lang="en-US" sz="2800" b="1" dirty="0" err="1">
                <a:ea typeface="宋体" pitchFamily="2" charset="-122"/>
              </a:rPr>
              <a:t>đoạn</a:t>
            </a:r>
            <a:r>
              <a:rPr lang="en-US" sz="2800" b="1" dirty="0">
                <a:ea typeface="宋体" pitchFamily="2" charset="-122"/>
              </a:rPr>
              <a:t> 2 </a:t>
            </a:r>
            <a:r>
              <a:rPr lang="en-US" sz="2800" b="1" dirty="0" err="1">
                <a:ea typeface="宋体" pitchFamily="2" charset="-122"/>
              </a:rPr>
              <a:t>trả</a:t>
            </a:r>
            <a:r>
              <a:rPr lang="en-US" sz="2800" b="1" dirty="0">
                <a:ea typeface="宋体" pitchFamily="2" charset="-122"/>
              </a:rPr>
              <a:t> </a:t>
            </a:r>
            <a:r>
              <a:rPr lang="en-US" sz="2800" b="1" dirty="0" err="1">
                <a:ea typeface="宋体" pitchFamily="2" charset="-122"/>
              </a:rPr>
              <a:t>lời</a:t>
            </a:r>
            <a:r>
              <a:rPr lang="en-US" sz="2800" b="1" dirty="0">
                <a:ea typeface="宋体" pitchFamily="2" charset="-122"/>
              </a:rPr>
              <a:t> </a:t>
            </a:r>
            <a:r>
              <a:rPr lang="en-US" sz="2800" b="1" dirty="0" err="1">
                <a:ea typeface="宋体" pitchFamily="2" charset="-122"/>
              </a:rPr>
              <a:t>câu</a:t>
            </a:r>
            <a:r>
              <a:rPr lang="en-US" sz="2800" b="1" dirty="0">
                <a:ea typeface="宋体" pitchFamily="2" charset="-122"/>
              </a:rPr>
              <a:t> </a:t>
            </a:r>
            <a:r>
              <a:rPr lang="en-US" sz="2800" b="1" dirty="0" err="1">
                <a:ea typeface="宋体" pitchFamily="2" charset="-122"/>
              </a:rPr>
              <a:t>hỏi</a:t>
            </a:r>
            <a:r>
              <a:rPr lang="en-US" sz="2800" b="1" dirty="0">
                <a:ea typeface="宋体" pitchFamily="2" charset="-122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Nhờ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có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mương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quán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canh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tác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và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thôn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Phìn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Ngan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đã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thay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như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pitchFamily="2" charset="-122"/>
              </a:rPr>
              <a:t>nào</a:t>
            </a:r>
            <a:r>
              <a:rPr lang="en-US" sz="2800" b="1" dirty="0">
                <a:solidFill>
                  <a:srgbClr val="FF0000"/>
                </a:solidFill>
                <a:ea typeface="宋体" pitchFamily="2" charset="-122"/>
              </a:rPr>
              <a:t>?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F16C7C9-205C-42BB-89C9-8DD3AD18395D}"/>
              </a:ext>
            </a:extLst>
          </p:cNvPr>
          <p:cNvSpPr txBox="1"/>
          <p:nvPr/>
        </p:nvSpPr>
        <p:spPr>
          <a:xfrm>
            <a:off x="1452805" y="2568435"/>
            <a:ext cx="104339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FontTx/>
              <a:buChar char="-"/>
            </a:pPr>
            <a:r>
              <a:rPr lang="en-GB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canh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nương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eaLnBrk="1" hangingPunct="1"/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altLang="en-US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đói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nghèo</a:t>
            </a:r>
            <a:r>
              <a:rPr lang="en-US" altLang="en-U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284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3" name="Picture 7">
            <a:extLst>
              <a:ext uri="{FF2B5EF4-FFF2-40B4-BE49-F238E27FC236}">
                <a16:creationId xmlns:a16="http://schemas.microsoft.com/office/drawing/2014/main" id="{38568F42-9CBA-46EA-BAC6-E8096B02A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7" y="3339787"/>
            <a:ext cx="5228904" cy="311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5" name="Picture 9">
            <a:extLst>
              <a:ext uri="{FF2B5EF4-FFF2-40B4-BE49-F238E27FC236}">
                <a16:creationId xmlns:a16="http://schemas.microsoft.com/office/drawing/2014/main" id="{35469304-3817-4AE6-BC5E-A06033AC8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3335210"/>
            <a:ext cx="5508624" cy="311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9" name="Picture 13">
            <a:extLst>
              <a:ext uri="{FF2B5EF4-FFF2-40B4-BE49-F238E27FC236}">
                <a16:creationId xmlns:a16="http://schemas.microsoft.com/office/drawing/2014/main" id="{FE5838F1-3393-4AF1-9A3C-397ABA82E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200748"/>
            <a:ext cx="5508624" cy="311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0" name="Picture 14" descr="20765079_images1485629_nguyenlt">
            <a:extLst>
              <a:ext uri="{FF2B5EF4-FFF2-40B4-BE49-F238E27FC236}">
                <a16:creationId xmlns:a16="http://schemas.microsoft.com/office/drawing/2014/main" id="{F0B5D7EE-41AA-4ABA-8BF6-B6F44194B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60" y="200748"/>
            <a:ext cx="5151439" cy="311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WordArt 20"/>
          <p:cNvSpPr>
            <a:spLocks noChangeArrowheads="1" noChangeShapeType="1" noTextEdit="1"/>
          </p:cNvSpPr>
          <p:nvPr/>
        </p:nvSpPr>
        <p:spPr bwMode="auto">
          <a:xfrm>
            <a:off x="4046159" y="1060981"/>
            <a:ext cx="4423531" cy="107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3316" name="WordArt 21"/>
          <p:cNvSpPr>
            <a:spLocks noChangeArrowheads="1" noChangeShapeType="1" noTextEdit="1"/>
          </p:cNvSpPr>
          <p:nvPr/>
        </p:nvSpPr>
        <p:spPr bwMode="auto">
          <a:xfrm>
            <a:off x="1870789" y="2482972"/>
            <a:ext cx="85344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dao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sản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13318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20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3321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2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3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4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24278083"/>
      </p:ext>
    </p:extLst>
  </p:cSld>
  <p:clrMapOvr>
    <a:masterClrMapping/>
  </p:clrMapOvr>
  <p:transition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/>
          <p:cNvSpPr txBox="1">
            <a:spLocks/>
          </p:cNvSpPr>
          <p:nvPr/>
        </p:nvSpPr>
        <p:spPr>
          <a:xfrm>
            <a:off x="2658797" y="568361"/>
            <a:ext cx="6858000" cy="811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 w="12700" cmpd="sng">
                  <a:solidFill>
                    <a:srgbClr val="FEBE2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sp>
        <p:nvSpPr>
          <p:cNvPr id="92" name="Freeform 91"/>
          <p:cNvSpPr/>
          <p:nvPr/>
        </p:nvSpPr>
        <p:spPr>
          <a:xfrm>
            <a:off x="1685701" y="1897252"/>
            <a:ext cx="839123" cy="6809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80B28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1725445" y="3615895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5983B5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634735" y="1818319"/>
            <a:ext cx="90590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  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Đọc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trôi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chảy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từng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bài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ca dao,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ngắt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nghỉ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hơi đ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</a:rPr>
              <a:t>ú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ng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sau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dấu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câu,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giữa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cụm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nhấn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giọng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ở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từ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ngữ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gợi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tả</a:t>
            </a:r>
            <a:r>
              <a:rPr lang="vi-VN" sz="2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658797" y="3606472"/>
            <a:ext cx="8490467" cy="54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</a:t>
            </a:r>
            <a:r>
              <a:rPr lang="en-US" sz="2933" b="1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dao</a:t>
            </a:r>
            <a:r>
              <a:rPr lang="en-US" sz="2933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6" name="Freeform 95"/>
          <p:cNvSpPr/>
          <p:nvPr/>
        </p:nvSpPr>
        <p:spPr>
          <a:xfrm>
            <a:off x="1717423" y="4869053"/>
            <a:ext cx="841019" cy="62216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593278" y="5086653"/>
            <a:ext cx="7618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5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nền powerpoint">
            <a:extLst>
              <a:ext uri="{FF2B5EF4-FFF2-40B4-BE49-F238E27FC236}">
                <a16:creationId xmlns:a16="http://schemas.microsoft.com/office/drawing/2014/main" id="{C67BA3D1-711B-49C1-B204-5CA312602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C79DC39-526D-4CA7-B4A2-89BE4B88ABBC}"/>
              </a:ext>
            </a:extLst>
          </p:cNvPr>
          <p:cNvSpPr txBox="1"/>
          <p:nvPr/>
        </p:nvSpPr>
        <p:spPr>
          <a:xfrm>
            <a:off x="3903785" y="2721114"/>
            <a:ext cx="4888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ĐÚNG</a:t>
            </a:r>
          </a:p>
        </p:txBody>
      </p:sp>
    </p:spTree>
    <p:extLst>
      <p:ext uri="{BB962C8B-B14F-4D97-AF65-F5344CB8AC3E}">
        <p14:creationId xmlns:p14="http://schemas.microsoft.com/office/powerpoint/2010/main" val="314519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B772890-851F-497D-BBC6-CC189708B3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5997" cy="102224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C8B997-F3B9-40BC-883D-7708F7F48300}"/>
              </a:ext>
            </a:extLst>
          </p:cNvPr>
          <p:cNvSpPr txBox="1"/>
          <p:nvPr/>
        </p:nvSpPr>
        <p:spPr>
          <a:xfrm>
            <a:off x="1035997" y="1295400"/>
            <a:ext cx="10668000" cy="692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ca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dao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về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lao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động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sản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xuất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gồm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có</a:t>
            </a:r>
            <a:r>
              <a:rPr lang="en-US" sz="3733" b="1" dirty="0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3 </a:t>
            </a:r>
            <a:r>
              <a:rPr lang="en-US" sz="3733" b="1" dirty="0" err="1">
                <a:solidFill>
                  <a:srgbClr val="C13953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endParaRPr lang="en-US" sz="3733" b="1" dirty="0">
              <a:solidFill>
                <a:srgbClr val="C13953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90514" y="1900123"/>
            <a:ext cx="10513483" cy="366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1pPr>
            <a:lvl2pPr marL="742950" indent="-285750"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2pPr>
            <a:lvl3pPr marL="1143000" indent="-228600"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3pPr>
            <a:lvl4pPr marL="1600200" indent="-228600"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4pPr>
            <a:lvl5pPr marL="2057400" indent="-228600"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.VnArabia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GB" altLang="en-US" sz="32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50000"/>
              </a:spcBef>
            </a:pPr>
            <a:r>
              <a:rPr lang="en-GB" altLang="en-US" sz="3200" b="1" dirty="0">
                <a:latin typeface="Arial" panose="020B0604020202020204" pitchFamily="34" charset="0"/>
              </a:rPr>
              <a:t>+ </a:t>
            </a:r>
            <a:r>
              <a:rPr lang="en-GB" altLang="en-US" sz="3200" b="1" dirty="0" err="1">
                <a:latin typeface="Arial" panose="020B0604020202020204" pitchFamily="34" charset="0"/>
              </a:rPr>
              <a:t>Bài</a:t>
            </a:r>
            <a:r>
              <a:rPr lang="en-GB" altLang="en-US" sz="3200" b="1" dirty="0">
                <a:latin typeface="Arial" panose="020B0604020202020204" pitchFamily="34" charset="0"/>
              </a:rPr>
              <a:t> 1: </a:t>
            </a:r>
            <a:r>
              <a:rPr lang="en-GB" altLang="en-US" sz="3200" b="1" dirty="0" err="1">
                <a:latin typeface="Arial" panose="020B0604020202020204" pitchFamily="34" charset="0"/>
              </a:rPr>
              <a:t>Từ</a:t>
            </a:r>
            <a:r>
              <a:rPr lang="en-GB" altLang="en-US" sz="3200" b="1" dirty="0">
                <a:latin typeface="Arial" panose="020B0604020202020204" pitchFamily="34" charset="0"/>
              </a:rPr>
              <a:t>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Cày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đồng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 …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muôn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phần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GB" altLang="en-US" sz="3200" b="1" dirty="0">
                <a:latin typeface="Arial" panose="020B0604020202020204" pitchFamily="34" charset="0"/>
              </a:rPr>
              <a:t>+ </a:t>
            </a:r>
            <a:r>
              <a:rPr lang="en-GB" altLang="en-US" sz="3200" b="1" dirty="0" err="1">
                <a:latin typeface="Arial" panose="020B0604020202020204" pitchFamily="34" charset="0"/>
              </a:rPr>
              <a:t>Bài</a:t>
            </a:r>
            <a:r>
              <a:rPr lang="en-GB" altLang="en-US" sz="3200" b="1" dirty="0">
                <a:latin typeface="Arial" panose="020B0604020202020204" pitchFamily="34" charset="0"/>
              </a:rPr>
              <a:t> 2: </a:t>
            </a:r>
            <a:r>
              <a:rPr lang="en-GB" altLang="en-US" sz="3200" b="1" dirty="0" err="1">
                <a:latin typeface="Arial" panose="020B0604020202020204" pitchFamily="34" charset="0"/>
              </a:rPr>
              <a:t>Từ</a:t>
            </a:r>
            <a:r>
              <a:rPr lang="en-GB" altLang="en-US" sz="3200" b="1" dirty="0">
                <a:latin typeface="Arial" panose="020B0604020202020204" pitchFamily="34" charset="0"/>
              </a:rPr>
              <a:t>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Ơn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trời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 …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bấy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nhiêu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r>
              <a:rPr lang="en-GB" altLang="en-US" sz="3200" b="1" dirty="0">
                <a:latin typeface="Arial" panose="020B0604020202020204" pitchFamily="34" charset="0"/>
              </a:rPr>
              <a:t>+ </a:t>
            </a:r>
            <a:r>
              <a:rPr lang="en-GB" altLang="en-US" sz="3200" b="1" dirty="0" err="1">
                <a:latin typeface="Arial" panose="020B0604020202020204" pitchFamily="34" charset="0"/>
              </a:rPr>
              <a:t>Bài</a:t>
            </a:r>
            <a:r>
              <a:rPr lang="en-GB" altLang="en-US" sz="3200" b="1" dirty="0">
                <a:latin typeface="Arial" panose="020B0604020202020204" pitchFamily="34" charset="0"/>
              </a:rPr>
              <a:t> 3: </a:t>
            </a:r>
            <a:r>
              <a:rPr lang="en-GB" altLang="en-US" sz="3200" b="1" dirty="0" err="1">
                <a:latin typeface="Arial" panose="020B0604020202020204" pitchFamily="34" charset="0"/>
              </a:rPr>
              <a:t>Từ</a:t>
            </a:r>
            <a:r>
              <a:rPr lang="en-GB" altLang="en-US" sz="3200" b="1" dirty="0">
                <a:latin typeface="Arial" panose="020B0604020202020204" pitchFamily="34" charset="0"/>
              </a:rPr>
              <a:t>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Người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 ta …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tấm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3200" b="1" i="1" dirty="0" err="1">
                <a:solidFill>
                  <a:srgbClr val="00B050"/>
                </a:solidFill>
                <a:latin typeface="Arial" panose="020B0604020202020204" pitchFamily="34" charset="0"/>
              </a:rPr>
              <a:t>lòng</a:t>
            </a:r>
            <a:r>
              <a:rPr lang="en-GB" altLang="en-US" sz="3200" b="1" i="1" dirty="0">
                <a:solidFill>
                  <a:srgbClr val="00B050"/>
                </a:solidFill>
                <a:latin typeface="Arial" panose="020B0604020202020204" pitchFamily="34" charset="0"/>
              </a:rPr>
              <a:t>.</a:t>
            </a:r>
          </a:p>
          <a:p>
            <a:pPr algn="just">
              <a:spcBef>
                <a:spcPct val="50000"/>
              </a:spcBef>
            </a:pPr>
            <a:endParaRPr lang="en-US" altLang="zh-CN" sz="3733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1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10">
            <a:extLst>
              <a:ext uri="{FF2B5EF4-FFF2-40B4-BE49-F238E27FC236}">
                <a16:creationId xmlns:a16="http://schemas.microsoft.com/office/drawing/2014/main" id="{CFA70CF8-1328-44B3-972C-BBE028309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90" y="457200"/>
            <a:ext cx="11665527" cy="6096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>
              <a:latin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64131E5-61F2-4862-8064-3669557541A4}"/>
              </a:ext>
            </a:extLst>
          </p:cNvPr>
          <p:cNvSpPr txBox="1"/>
          <p:nvPr/>
        </p:nvSpPr>
        <p:spPr>
          <a:xfrm>
            <a:off x="4497043" y="696047"/>
            <a:ext cx="408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65135C8-CF70-4503-9ADC-D0C2C702325A}"/>
              </a:ext>
            </a:extLst>
          </p:cNvPr>
          <p:cNvSpPr txBox="1"/>
          <p:nvPr/>
        </p:nvSpPr>
        <p:spPr>
          <a:xfrm>
            <a:off x="277090" y="1901819"/>
            <a:ext cx="11665527" cy="2043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Theo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2928</TotalTime>
  <Words>1507</Words>
  <Application>Microsoft Office PowerPoint</Application>
  <PresentationFormat>Màn hình rộng</PresentationFormat>
  <Paragraphs>114</Paragraphs>
  <Slides>22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22</vt:i4>
      </vt:variant>
    </vt:vector>
  </HeadingPairs>
  <TitlesOfParts>
    <vt:vector size="28" baseType="lpstr">
      <vt:lpstr>Arial</vt:lpstr>
      <vt:lpstr>Arial-Rounded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 Dương Anh</cp:lastModifiedBy>
  <cp:revision>210</cp:revision>
  <dcterms:created xsi:type="dcterms:W3CDTF">2021-08-22T10:47:54Z</dcterms:created>
  <dcterms:modified xsi:type="dcterms:W3CDTF">2021-12-26T08:36:15Z</dcterms:modified>
</cp:coreProperties>
</file>