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  <p:sldMasterId id="2147483855" r:id="rId2"/>
  </p:sldMasterIdLst>
  <p:notesMasterIdLst>
    <p:notesMasterId r:id="rId27"/>
  </p:notesMasterIdLst>
  <p:sldIdLst>
    <p:sldId id="328" r:id="rId3"/>
    <p:sldId id="366" r:id="rId4"/>
    <p:sldId id="355" r:id="rId5"/>
    <p:sldId id="361" r:id="rId6"/>
    <p:sldId id="365" r:id="rId7"/>
    <p:sldId id="303" r:id="rId8"/>
    <p:sldId id="263" r:id="rId9"/>
    <p:sldId id="343" r:id="rId10"/>
    <p:sldId id="322" r:id="rId11"/>
    <p:sldId id="288" r:id="rId12"/>
    <p:sldId id="289" r:id="rId13"/>
    <p:sldId id="300" r:id="rId14"/>
    <p:sldId id="284" r:id="rId15"/>
    <p:sldId id="369" r:id="rId16"/>
    <p:sldId id="367" r:id="rId17"/>
    <p:sldId id="370" r:id="rId18"/>
    <p:sldId id="304" r:id="rId19"/>
    <p:sldId id="295" r:id="rId20"/>
    <p:sldId id="371" r:id="rId21"/>
    <p:sldId id="372" r:id="rId22"/>
    <p:sldId id="309" r:id="rId23"/>
    <p:sldId id="374" r:id="rId24"/>
    <p:sldId id="373" r:id="rId25"/>
    <p:sldId id="345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8EA"/>
    <a:srgbClr val="008000"/>
    <a:srgbClr val="190BC8"/>
    <a:srgbClr val="407F0C"/>
    <a:srgbClr val="0033CC"/>
    <a:srgbClr val="46860B"/>
    <a:srgbClr val="FFFFFF"/>
    <a:srgbClr val="5DA10E"/>
    <a:srgbClr val="E909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11" autoAdjust="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4DC0B26-5107-48F0-9230-EA161FF362EB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16F900C-D114-4432-BC46-505B3368B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BC97B166-1733-475B-96CA-0F14235C9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BD20EA0-FEA5-4260-B128-0FD7F7D93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ADC8467D-012F-4D0F-86AB-F05FE4EFF0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1FC972-6A43-4541-A8C7-7F0D2616A534}" type="slidenum">
              <a:rPr lang="vi-VN" altLang="en-US"/>
              <a:pPr/>
              <a:t>7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P/ư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căm</a:t>
            </a:r>
            <a:r>
              <a:rPr lang="en-US" dirty="0"/>
              <a:t> </a:t>
            </a:r>
            <a:r>
              <a:rPr lang="en-US" dirty="0" err="1"/>
              <a:t>ghét</a:t>
            </a:r>
            <a:r>
              <a:rPr lang="en-US" dirty="0"/>
              <a:t> </a:t>
            </a:r>
            <a:r>
              <a:rPr lang="en-US" dirty="0" err="1"/>
              <a:t>bọn</a:t>
            </a:r>
            <a:r>
              <a:rPr lang="en-US" dirty="0"/>
              <a:t> px </a:t>
            </a:r>
            <a:r>
              <a:rPr lang="en-US" dirty="0" err="1"/>
              <a:t>hống</a:t>
            </a:r>
            <a:r>
              <a:rPr lang="en-US" dirty="0"/>
              <a:t> </a:t>
            </a:r>
            <a:r>
              <a:rPr lang="en-US" dirty="0" err="1"/>
              <a:t>hách</a:t>
            </a:r>
            <a:r>
              <a:rPr lang="en-US" dirty="0"/>
              <a:t>,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nhị</a:t>
            </a:r>
            <a:r>
              <a:rPr lang="en-US" dirty="0"/>
              <a:t>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coi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hợm</a:t>
            </a:r>
            <a:r>
              <a:rPr lang="en-US" dirty="0"/>
              <a:t> </a:t>
            </a:r>
            <a:r>
              <a:rPr lang="en-US" dirty="0" err="1"/>
              <a:t>hĩnh</a:t>
            </a:r>
            <a:r>
              <a:rPr lang="en-US" dirty="0"/>
              <a:t>, </a:t>
            </a:r>
            <a:r>
              <a:rPr lang="en-US" dirty="0" err="1"/>
              <a:t>lố</a:t>
            </a:r>
            <a:r>
              <a:rPr lang="en-US" dirty="0"/>
              <a:t> </a:t>
            </a:r>
            <a:r>
              <a:rPr lang="en-US" dirty="0" err="1"/>
              <a:t>bịch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trân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6F900C-D114-4432-BC46-505B3368BC13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263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84848F2-F1B6-4279-9ADE-7372819FF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F81B7817-EF42-46EF-99A5-29ED513A8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224A636-A8F3-41BD-A882-822D543639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87A00E1-F566-4491-BA73-E450711CF033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BC97B166-1733-475B-96CA-0F14235C9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BD20EA0-FEA5-4260-B128-0FD7F7D93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ADC8467D-012F-4D0F-86AB-F05FE4EFF0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1FC972-6A43-4541-A8C7-7F0D2616A534}" type="slidenum">
              <a:rPr lang="vi-VN" altLang="en-US"/>
              <a:pPr/>
              <a:t>22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0403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FED96-283E-43C6-B078-09CF79ADC88D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84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A7F52-F7CA-43C2-8B62-50948EB7ED1F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8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A7F52-F7CA-43C2-8B62-50948EB7ED1F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1375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A7F52-F7CA-43C2-8B62-50948EB7ED1F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194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A7F52-F7CA-43C2-8B62-50948EB7ED1F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9483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A7F52-F7CA-43C2-8B62-50948EB7ED1F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4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DBE660-0F09-4C0D-8307-562642DB1CF6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60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4B3408-C1AA-4F53-9BE4-1A3B614025B8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75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17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69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A2F14-50A4-48C7-85AD-E8A9AB0C9FA9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23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76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220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24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801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8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26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55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5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DA252-4773-4F33-96E2-5124FFB042FF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39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E35F46-C9DF-45D2-AE9C-DEE697C4EA20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3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DEA093-6A5B-470D-98F7-3B2BDDE5B697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331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ADF9B-5411-4B31-9B5C-B97340F17D31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0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3EC723-6756-4271-AD9E-9E6C1A48F5AC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52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1DD7B-7661-4A57-A334-760796FC7AC6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0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31F8BB-FD07-46C8-AE16-620CF3C26269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22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A7F52-F7CA-43C2-8B62-50948EB7ED1F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3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7699B-48B7-4073-9405-3FCDD29337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2258D-D283-47C4-A79F-AC09609C2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27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1.mp3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5" Type="http://schemas.openxmlformats.org/officeDocument/2006/relationships/audio" Target="../media/media2.mp3"/><Relationship Id="rId10" Type="http://schemas.openxmlformats.org/officeDocument/2006/relationships/image" Target="../media/image6.gif"/><Relationship Id="rId4" Type="http://schemas.microsoft.com/office/2007/relationships/media" Target="../media/media2.mp3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gif"/><Relationship Id="rId3" Type="http://schemas.openxmlformats.org/officeDocument/2006/relationships/audio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7.png"/><Relationship Id="rId5" Type="http://schemas.openxmlformats.org/officeDocument/2006/relationships/audio" Target="../media/media1.mp3"/><Relationship Id="rId10" Type="http://schemas.openxmlformats.org/officeDocument/2006/relationships/image" Target="../media/image6.gif"/><Relationship Id="rId4" Type="http://schemas.microsoft.com/office/2007/relationships/media" Target="../media/media1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6.gif"/><Relationship Id="rId18" Type="http://schemas.openxmlformats.org/officeDocument/2006/relationships/image" Target="../media/image12.gif"/><Relationship Id="rId3" Type="http://schemas.openxmlformats.org/officeDocument/2006/relationships/audio" Target="../media/media3.mp3"/><Relationship Id="rId7" Type="http://schemas.openxmlformats.org/officeDocument/2006/relationships/audio" Target="../media/media1.mp3"/><Relationship Id="rId12" Type="http://schemas.openxmlformats.org/officeDocument/2006/relationships/image" Target="../media/image6.gif"/><Relationship Id="rId17" Type="http://schemas.openxmlformats.org/officeDocument/2006/relationships/image" Target="../media/image11.png"/><Relationship Id="rId2" Type="http://schemas.microsoft.com/office/2007/relationships/media" Target="../media/media3.mp3"/><Relationship Id="rId16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microsoft.com/office/2007/relationships/media" Target="../media/media1.mp3"/><Relationship Id="rId11" Type="http://schemas.openxmlformats.org/officeDocument/2006/relationships/image" Target="../media/image15.png"/><Relationship Id="rId5" Type="http://schemas.openxmlformats.org/officeDocument/2006/relationships/audio" Target="../media/media4.mp3"/><Relationship Id="rId15" Type="http://schemas.openxmlformats.org/officeDocument/2006/relationships/image" Target="../media/image18.gif"/><Relationship Id="rId10" Type="http://schemas.openxmlformats.org/officeDocument/2006/relationships/image" Target="../media/image14.png"/><Relationship Id="rId4" Type="http://schemas.microsoft.com/office/2007/relationships/media" Target="../media/media4.mp3"/><Relationship Id="rId9" Type="http://schemas.openxmlformats.org/officeDocument/2006/relationships/image" Target="../media/image13.png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20"/>
          <p:cNvSpPr>
            <a:spLocks noChangeArrowheads="1" noChangeShapeType="1" noTextEdit="1"/>
          </p:cNvSpPr>
          <p:nvPr/>
        </p:nvSpPr>
        <p:spPr bwMode="auto">
          <a:xfrm>
            <a:off x="1579408" y="895499"/>
            <a:ext cx="565634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Lớp 5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WordArt 21"/>
          <p:cNvSpPr>
            <a:spLocks noChangeArrowheads="1" noChangeShapeType="1" noTextEdit="1"/>
          </p:cNvSpPr>
          <p:nvPr/>
        </p:nvSpPr>
        <p:spPr bwMode="auto">
          <a:xfrm>
            <a:off x="660509" y="3604917"/>
            <a:ext cx="8182900" cy="9467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" y="0"/>
            <a:chExt cx="5760" cy="4320"/>
          </a:xfrm>
        </p:grpSpPr>
        <p:pic>
          <p:nvPicPr>
            <p:cNvPr id="3079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1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082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3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4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5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" name="WordArt 20"/>
          <p:cNvSpPr>
            <a:spLocks noChangeArrowheads="1" noChangeShapeType="1" noTextEdit="1"/>
          </p:cNvSpPr>
          <p:nvPr/>
        </p:nvSpPr>
        <p:spPr bwMode="auto">
          <a:xfrm>
            <a:off x="3335392" y="2766419"/>
            <a:ext cx="2478126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6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217" y="4076999"/>
            <a:ext cx="8414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của Si-le và tên phát xít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10904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ghfhfhf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28600"/>
            <a:ext cx="4391025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228600"/>
            <a:ext cx="4276725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4905375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Si-le (1759-1805)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3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4"/>
    </mc:Choice>
    <mc:Fallback xmlns="">
      <p:transition spd="slow" advTm="19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20141218-si-quan-tre-nang-dong-va-nhiet-huyet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4857" y="150245"/>
            <a:ext cx="3120870" cy="5964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747" name="Picture 3" descr="C:\Users\Admin\Desktop\tulong1-10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7385" y="178340"/>
            <a:ext cx="2990759" cy="59176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81000" y="62103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0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0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221" name="Picture 5" descr="130910hha53-634200172190100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4F2876C-F84F-4630-A22A-FB161A0436D3}"/>
              </a:ext>
            </a:extLst>
          </p:cNvPr>
          <p:cNvSpPr txBox="1"/>
          <p:nvPr/>
        </p:nvSpPr>
        <p:spPr>
          <a:xfrm>
            <a:off x="1952625" y="627980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308EA"/>
                </a:solidFill>
              </a:rPr>
              <a:t>Quân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nhân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có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quân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hàm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thiếu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úy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trở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lên</a:t>
            </a:r>
            <a:r>
              <a:rPr lang="en-US" sz="2400" b="1" dirty="0">
                <a:solidFill>
                  <a:srgbClr val="3308EA"/>
                </a:solidFill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1"/>
    </mc:Choice>
    <mc:Fallback xmlns="">
      <p:transition spd="slow" advTm="9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00600" y="906463"/>
            <a:ext cx="4191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Hít-le (1889-1945):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trưởng Đức từ 1934 đến 1945.</a:t>
            </a:r>
          </a:p>
        </p:txBody>
      </p:sp>
      <p:pic>
        <p:nvPicPr>
          <p:cNvPr id="30722" name="Picture 2" descr="C:\Users\Admin\Desktop\220px-Bundesarchiv_Bild_183-S33882,_Adolf_Hitler_retouch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18" y="228599"/>
            <a:ext cx="4419600" cy="6437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572000" y="2719167"/>
            <a:ext cx="4343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(1939-1945).</a:t>
            </a:r>
            <a:endParaRPr lang="en-US" altLang="en-US" sz="3200" dirty="0">
              <a:solidFill>
                <a:srgbClr val="190B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2" name="Sao: 5 Cánh 1">
            <a:extLst>
              <a:ext uri="{FF2B5EF4-FFF2-40B4-BE49-F238E27FC236}">
                <a16:creationId xmlns:a16="http://schemas.microsoft.com/office/drawing/2014/main" id="{5FE4BD6D-F336-48AC-BE0B-2534086DE283}"/>
              </a:ext>
            </a:extLst>
          </p:cNvPr>
          <p:cNvSpPr/>
          <p:nvPr/>
        </p:nvSpPr>
        <p:spPr>
          <a:xfrm>
            <a:off x="8305800" y="6324600"/>
            <a:ext cx="630382" cy="455173"/>
          </a:xfrm>
          <a:prstGeom prst="star5">
            <a:avLst/>
          </a:prstGeom>
          <a:solidFill>
            <a:srgbClr val="4686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3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9"/>
    </mc:Choice>
    <mc:Fallback xmlns="">
      <p:transition spd="slow" advTm="24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3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ảnh có liên quan">
            <a:extLst>
              <a:ext uri="{FF2B5EF4-FFF2-40B4-BE49-F238E27FC236}">
                <a16:creationId xmlns:a16="http://schemas.microsoft.com/office/drawing/2014/main" id="{6A6CE95C-259E-4DDA-A57B-082BE4AED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2514600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5">
            <a:extLst>
              <a:ext uri="{FF2B5EF4-FFF2-40B4-BE49-F238E27FC236}">
                <a16:creationId xmlns:a16="http://schemas.microsoft.com/office/drawing/2014/main" id="{2B407042-176A-4522-917A-FF0C90035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125538"/>
            <a:ext cx="6400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  <p:pic>
        <p:nvPicPr>
          <p:cNvPr id="20484" name="Picture 4" descr="WhitecornerFlower">
            <a:extLst>
              <a:ext uri="{FF2B5EF4-FFF2-40B4-BE49-F238E27FC236}">
                <a16:creationId xmlns:a16="http://schemas.microsoft.com/office/drawing/2014/main" id="{E8157D44-78A1-41B1-8F2C-DCB7BC36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11113"/>
            <a:ext cx="13716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WhitecornerFlower">
            <a:extLst>
              <a:ext uri="{FF2B5EF4-FFF2-40B4-BE49-F238E27FC236}">
                <a16:creationId xmlns:a16="http://schemas.microsoft.com/office/drawing/2014/main" id="{E78BEB00-0ECD-4FE4-9B29-2A576327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WhitecornerFlower">
            <a:extLst>
              <a:ext uri="{FF2B5EF4-FFF2-40B4-BE49-F238E27FC236}">
                <a16:creationId xmlns:a16="http://schemas.microsoft.com/office/drawing/2014/main" id="{28A2EB84-7507-4D44-A20C-792F9B8B8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 descr="WhitecornerFlower">
            <a:extLst>
              <a:ext uri="{FF2B5EF4-FFF2-40B4-BE49-F238E27FC236}">
                <a16:creationId xmlns:a16="http://schemas.microsoft.com/office/drawing/2014/main" id="{24DA267E-9C49-429D-BFE1-4B26DCE2D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11113"/>
            <a:ext cx="13716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-13886" y="233264"/>
            <a:ext cx="89567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thầm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đoạn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1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biết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Câu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chuyện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xảy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ra ở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đâu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, bao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giờ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</a:p>
        </p:txBody>
      </p:sp>
      <p:sp>
        <p:nvSpPr>
          <p:cNvPr id="11271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A09C915-DC69-4C3F-A1B2-3B23E4827EEC}"/>
              </a:ext>
            </a:extLst>
          </p:cNvPr>
          <p:cNvSpPr txBox="1"/>
          <p:nvPr/>
        </p:nvSpPr>
        <p:spPr>
          <a:xfrm>
            <a:off x="202769" y="2373456"/>
            <a:ext cx="8572500" cy="11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DC5D405-3ACF-424C-A1BF-8AA0645E036C}"/>
              </a:ext>
            </a:extLst>
          </p:cNvPr>
          <p:cNvSpPr txBox="1"/>
          <p:nvPr/>
        </p:nvSpPr>
        <p:spPr>
          <a:xfrm>
            <a:off x="169189" y="1099308"/>
            <a:ext cx="8572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</a:rPr>
              <a:t>     </a:t>
            </a:r>
            <a:r>
              <a:rPr lang="en-US" sz="2400" b="1" dirty="0" err="1">
                <a:solidFill>
                  <a:srgbClr val="0033CC"/>
                </a:solidFill>
              </a:rPr>
              <a:t>Câu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chuyện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xảy</a:t>
            </a:r>
            <a:r>
              <a:rPr lang="en-US" sz="2400" b="1" dirty="0">
                <a:solidFill>
                  <a:srgbClr val="0033CC"/>
                </a:solidFill>
              </a:rPr>
              <a:t> ra </a:t>
            </a:r>
            <a:r>
              <a:rPr lang="en-US" sz="2400" b="1" dirty="0" err="1">
                <a:solidFill>
                  <a:srgbClr val="0033CC"/>
                </a:solidFill>
              </a:rPr>
              <a:t>trên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một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chuyến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tàu</a:t>
            </a:r>
            <a:r>
              <a:rPr lang="en-US" sz="2400" b="1" dirty="0">
                <a:solidFill>
                  <a:srgbClr val="0033CC"/>
                </a:solidFill>
              </a:rPr>
              <a:t> ở Pa-</a:t>
            </a:r>
            <a:r>
              <a:rPr lang="en-US" sz="2400" b="1" dirty="0" err="1">
                <a:solidFill>
                  <a:srgbClr val="0033CC"/>
                </a:solidFill>
              </a:rPr>
              <a:t>ri</a:t>
            </a:r>
            <a:r>
              <a:rPr lang="en-US" sz="2400" b="1" dirty="0">
                <a:solidFill>
                  <a:srgbClr val="0033CC"/>
                </a:solidFill>
              </a:rPr>
              <a:t>, </a:t>
            </a:r>
            <a:r>
              <a:rPr lang="en-US" sz="2400" b="1" dirty="0" err="1">
                <a:solidFill>
                  <a:srgbClr val="0033CC"/>
                </a:solidFill>
              </a:rPr>
              <a:t>thủ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đô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nước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Pháp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trong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thời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gian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bị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phát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xít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Đức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chiếm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đóng</a:t>
            </a:r>
            <a:r>
              <a:rPr lang="en-US" sz="2400" b="1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DA279E9-1D3D-4353-BE3E-A86F5C842755}"/>
              </a:ext>
            </a:extLst>
          </p:cNvPr>
          <p:cNvSpPr txBox="1"/>
          <p:nvPr/>
        </p:nvSpPr>
        <p:spPr>
          <a:xfrm>
            <a:off x="115914" y="2092553"/>
            <a:ext cx="857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* </a:t>
            </a:r>
            <a:r>
              <a:rPr lang="en-US" sz="2400" b="1" dirty="0" err="1">
                <a:solidFill>
                  <a:srgbClr val="7030A0"/>
                </a:solidFill>
              </a:rPr>
              <a:t>Tên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phát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xít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hành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động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lời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nói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gì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gặp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những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người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trên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tàu</a:t>
            </a:r>
            <a:r>
              <a:rPr lang="en-US" sz="2400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7C13919-E39A-4060-A892-842C9E98858D}"/>
              </a:ext>
            </a:extLst>
          </p:cNvPr>
          <p:cNvSpPr txBox="1"/>
          <p:nvPr/>
        </p:nvSpPr>
        <p:spPr>
          <a:xfrm>
            <a:off x="187594" y="2833827"/>
            <a:ext cx="895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90BC8"/>
                </a:solidFill>
              </a:rPr>
              <a:t>       </a:t>
            </a:r>
            <a:r>
              <a:rPr lang="en-US" sz="2400" b="1" dirty="0" err="1">
                <a:solidFill>
                  <a:srgbClr val="190BC8"/>
                </a:solidFill>
              </a:rPr>
              <a:t>Hắn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bước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vào</a:t>
            </a:r>
            <a:r>
              <a:rPr lang="en-US" sz="2400" b="1" dirty="0">
                <a:solidFill>
                  <a:srgbClr val="190BC8"/>
                </a:solidFill>
              </a:rPr>
              <a:t> toa </a:t>
            </a:r>
            <a:r>
              <a:rPr lang="en-US" sz="2400" b="1" dirty="0" err="1">
                <a:solidFill>
                  <a:srgbClr val="190BC8"/>
                </a:solidFill>
              </a:rPr>
              <a:t>tàu</a:t>
            </a:r>
            <a:r>
              <a:rPr lang="en-US" sz="2400" b="1" dirty="0">
                <a:solidFill>
                  <a:srgbClr val="190BC8"/>
                </a:solidFill>
              </a:rPr>
              <a:t>, </a:t>
            </a:r>
            <a:r>
              <a:rPr lang="en-US" sz="2400" b="1" dirty="0" err="1">
                <a:solidFill>
                  <a:srgbClr val="190BC8"/>
                </a:solidFill>
              </a:rPr>
              <a:t>giơ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thẳng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tay</a:t>
            </a:r>
            <a:r>
              <a:rPr lang="en-US" sz="2400" b="1" dirty="0">
                <a:solidFill>
                  <a:srgbClr val="190BC8"/>
                </a:solidFill>
              </a:rPr>
              <a:t>, </a:t>
            </a:r>
            <a:r>
              <a:rPr lang="en-US" sz="2400" b="1" dirty="0" err="1">
                <a:solidFill>
                  <a:srgbClr val="190BC8"/>
                </a:solidFill>
              </a:rPr>
              <a:t>hô</a:t>
            </a:r>
            <a:r>
              <a:rPr lang="en-US" sz="2400" b="1" dirty="0">
                <a:solidFill>
                  <a:srgbClr val="190BC8"/>
                </a:solidFill>
              </a:rPr>
              <a:t> to: “</a:t>
            </a:r>
            <a:r>
              <a:rPr lang="en-US" sz="2400" b="1" dirty="0" err="1">
                <a:solidFill>
                  <a:srgbClr val="190BC8"/>
                </a:solidFill>
              </a:rPr>
              <a:t>Hít</a:t>
            </a:r>
            <a:r>
              <a:rPr lang="en-US" sz="2400" b="1" dirty="0">
                <a:solidFill>
                  <a:srgbClr val="190BC8"/>
                </a:solidFill>
              </a:rPr>
              <a:t>-le </a:t>
            </a:r>
            <a:r>
              <a:rPr lang="en-US" sz="2400" b="1" dirty="0" err="1">
                <a:solidFill>
                  <a:srgbClr val="190BC8"/>
                </a:solidFill>
              </a:rPr>
              <a:t>muôn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năm</a:t>
            </a:r>
            <a:r>
              <a:rPr lang="en-US" sz="2400" b="1" dirty="0">
                <a:solidFill>
                  <a:srgbClr val="190BC8"/>
                </a:solidFill>
              </a:rPr>
              <a:t>!”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6F7EB48-C8B6-451C-8DA9-BE0A929ABA51}"/>
              </a:ext>
            </a:extLst>
          </p:cNvPr>
          <p:cNvSpPr txBox="1"/>
          <p:nvPr/>
        </p:nvSpPr>
        <p:spPr>
          <a:xfrm>
            <a:off x="214716" y="5489037"/>
            <a:ext cx="837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* Ý </a:t>
            </a:r>
            <a:r>
              <a:rPr lang="en-US" sz="2400" b="1" dirty="0" err="1">
                <a:solidFill>
                  <a:srgbClr val="7030A0"/>
                </a:solidFill>
              </a:rPr>
              <a:t>đoạn</a:t>
            </a:r>
            <a:r>
              <a:rPr lang="en-US" sz="2400" b="1" dirty="0">
                <a:solidFill>
                  <a:srgbClr val="7030A0"/>
                </a:solidFill>
              </a:rPr>
              <a:t> 1 </a:t>
            </a:r>
            <a:r>
              <a:rPr lang="en-US" sz="2400" b="1" dirty="0" err="1">
                <a:solidFill>
                  <a:srgbClr val="7030A0"/>
                </a:solidFill>
              </a:rPr>
              <a:t>nói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gì</a:t>
            </a:r>
            <a:r>
              <a:rPr lang="en-US" sz="2400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157A144-4462-49DD-9C63-11143A149CCB}"/>
              </a:ext>
            </a:extLst>
          </p:cNvPr>
          <p:cNvSpPr txBox="1"/>
          <p:nvPr/>
        </p:nvSpPr>
        <p:spPr>
          <a:xfrm>
            <a:off x="284135" y="6115432"/>
            <a:ext cx="8255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Ý 1: </a:t>
            </a:r>
            <a:r>
              <a:rPr lang="en-US" sz="2400" b="1" dirty="0" err="1">
                <a:solidFill>
                  <a:srgbClr val="FF0000"/>
                </a:solidFill>
              </a:rPr>
              <a:t>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sĩ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chuyến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tàu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7A0D66E-3DB5-45F6-8743-7193B6F4D60A}"/>
              </a:ext>
            </a:extLst>
          </p:cNvPr>
          <p:cNvSpPr txBox="1"/>
          <p:nvPr/>
        </p:nvSpPr>
        <p:spPr>
          <a:xfrm>
            <a:off x="187270" y="3602281"/>
            <a:ext cx="855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* </a:t>
            </a:r>
            <a:r>
              <a:rPr lang="en-US" sz="2400" b="1" dirty="0" err="1">
                <a:solidFill>
                  <a:srgbClr val="7030A0"/>
                </a:solidFill>
              </a:rPr>
              <a:t>Hành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động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lời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nói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của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sĩ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quan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phát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xít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thể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hiện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điều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gì</a:t>
            </a:r>
            <a:r>
              <a:rPr lang="en-US" sz="2400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7BCF6AF-38FE-41BA-B96B-1EEA1703C42C}"/>
              </a:ext>
            </a:extLst>
          </p:cNvPr>
          <p:cNvSpPr txBox="1"/>
          <p:nvPr/>
        </p:nvSpPr>
        <p:spPr>
          <a:xfrm>
            <a:off x="284135" y="4586699"/>
            <a:ext cx="841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</a:rPr>
              <a:t>      </a:t>
            </a:r>
            <a:r>
              <a:rPr lang="en-US" sz="2400" b="1" dirty="0" err="1">
                <a:solidFill>
                  <a:srgbClr val="0033CC"/>
                </a:solidFill>
              </a:rPr>
              <a:t>Thể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hiện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sự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cuồng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tín</a:t>
            </a:r>
            <a:r>
              <a:rPr lang="en-US" sz="2400" b="1" dirty="0">
                <a:solidFill>
                  <a:srgbClr val="0033CC"/>
                </a:solidFill>
              </a:rPr>
              <a:t>, </a:t>
            </a:r>
            <a:r>
              <a:rPr lang="en-US" sz="2400" b="1" dirty="0" err="1">
                <a:solidFill>
                  <a:srgbClr val="0033CC"/>
                </a:solidFill>
              </a:rPr>
              <a:t>sùng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bái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Hít</a:t>
            </a:r>
            <a:r>
              <a:rPr lang="en-US" sz="2400" b="1" dirty="0">
                <a:solidFill>
                  <a:srgbClr val="0033CC"/>
                </a:solidFill>
              </a:rPr>
              <a:t>-le, </a:t>
            </a:r>
            <a:r>
              <a:rPr lang="en-US" sz="2400" b="1" dirty="0" err="1">
                <a:solidFill>
                  <a:srgbClr val="0033CC"/>
                </a:solidFill>
              </a:rPr>
              <a:t>lố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bịch</a:t>
            </a:r>
            <a:r>
              <a:rPr lang="en-US" sz="2400" b="1" dirty="0">
                <a:solidFill>
                  <a:srgbClr val="0033CC"/>
                </a:solidFill>
              </a:rPr>
              <a:t>, </a:t>
            </a:r>
            <a:r>
              <a:rPr lang="en-US" sz="2400" b="1" dirty="0" err="1">
                <a:solidFill>
                  <a:srgbClr val="0033CC"/>
                </a:solidFill>
              </a:rPr>
              <a:t>kệch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cỡm</a:t>
            </a:r>
            <a:r>
              <a:rPr lang="en-US" sz="2400" b="1" dirty="0">
                <a:solidFill>
                  <a:srgbClr val="0033CC"/>
                </a:solidFill>
              </a:rPr>
              <a:t>, </a:t>
            </a:r>
            <a:r>
              <a:rPr lang="en-US" sz="2400" b="1" dirty="0" err="1">
                <a:solidFill>
                  <a:srgbClr val="0033CC"/>
                </a:solidFill>
              </a:rPr>
              <a:t>đáng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khinh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2400" b="1" dirty="0" err="1">
                <a:solidFill>
                  <a:srgbClr val="0033CC"/>
                </a:solidFill>
              </a:rPr>
              <a:t>bỉ</a:t>
            </a:r>
            <a:r>
              <a:rPr lang="en-US" sz="2400" b="1" dirty="0">
                <a:solidFill>
                  <a:srgbClr val="0033CC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5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2"/>
    </mc:Choice>
    <mc:Fallback xmlns="">
      <p:transition spd="slow" advTm="5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5" grpId="0"/>
      <p:bldP spid="7" grpId="0"/>
      <p:bldP spid="8" grpId="0"/>
      <p:bldP spid="20" grpId="0"/>
      <p:bldP spid="2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187270" y="124926"/>
            <a:ext cx="89567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thầm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đoạn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2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biết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sĩ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quan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Đức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thái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độ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</a:rPr>
              <a:t>như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thế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nào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đối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với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ông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cụ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người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Pháp</a:t>
            </a:r>
            <a:r>
              <a:rPr lang="en-US" sz="2400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0614" y="2568497"/>
            <a:ext cx="885954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190BC8"/>
                </a:solidFill>
              </a:rPr>
              <a:t>- Vì </a:t>
            </a:r>
            <a:r>
              <a:rPr lang="en-US" altLang="en-US" sz="2400" dirty="0" err="1">
                <a:solidFill>
                  <a:srgbClr val="190BC8"/>
                </a:solidFill>
              </a:rPr>
              <a:t>cụ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già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đáp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lại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lời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hô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cuồng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nhiệt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của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hắn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bằng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lời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chào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một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cách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lạnh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lùng</a:t>
            </a:r>
            <a:r>
              <a:rPr lang="en-US" altLang="en-US" sz="2400" dirty="0">
                <a:solidFill>
                  <a:srgbClr val="190BC8"/>
                </a:solidFill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190BC8"/>
                </a:solidFill>
              </a:rPr>
              <a:t>- Vì </a:t>
            </a:r>
            <a:r>
              <a:rPr lang="en-US" altLang="en-US" sz="2400" dirty="0" err="1">
                <a:solidFill>
                  <a:srgbClr val="190BC8"/>
                </a:solidFill>
              </a:rPr>
              <a:t>cụ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thành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thạo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tiếng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Đức</a:t>
            </a:r>
            <a:r>
              <a:rPr lang="en-US" altLang="en-US" sz="2400" dirty="0">
                <a:solidFill>
                  <a:srgbClr val="190BC8"/>
                </a:solidFill>
              </a:rPr>
              <a:t>, </a:t>
            </a:r>
            <a:r>
              <a:rPr lang="en-US" altLang="en-US" sz="2400" dirty="0" err="1">
                <a:solidFill>
                  <a:srgbClr val="190BC8"/>
                </a:solidFill>
              </a:rPr>
              <a:t>đọc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được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truyện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của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nhà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văn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Đức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nhưng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không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chào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hắn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bằng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tiếng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Đức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mà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chào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bằng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tiếng</a:t>
            </a:r>
            <a:r>
              <a:rPr lang="en-US" altLang="en-US" sz="2400" dirty="0">
                <a:solidFill>
                  <a:srgbClr val="190BC8"/>
                </a:solidFill>
              </a:rPr>
              <a:t> </a:t>
            </a:r>
            <a:r>
              <a:rPr lang="en-US" altLang="en-US" sz="2400" dirty="0" err="1">
                <a:solidFill>
                  <a:srgbClr val="190BC8"/>
                </a:solidFill>
              </a:rPr>
              <a:t>Pháp</a:t>
            </a:r>
            <a:r>
              <a:rPr lang="en-US" altLang="en-US" sz="2400" dirty="0">
                <a:solidFill>
                  <a:srgbClr val="190BC8"/>
                </a:solidFill>
              </a:rPr>
              <a:t>.</a:t>
            </a:r>
          </a:p>
        </p:txBody>
      </p:sp>
      <p:sp>
        <p:nvSpPr>
          <p:cNvPr id="11271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98171D-DE22-4FC7-9852-FC44A953D68B}"/>
              </a:ext>
            </a:extLst>
          </p:cNvPr>
          <p:cNvSpPr txBox="1"/>
          <p:nvPr/>
        </p:nvSpPr>
        <p:spPr>
          <a:xfrm>
            <a:off x="-27445" y="1737500"/>
            <a:ext cx="9269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* Vì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sao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sĩ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Đức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thái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độ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bực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tức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ông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cụ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</a:rPr>
              <a:t>Pháp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1A43ABB-1498-4ED3-BBF0-469D66CB4CB7}"/>
              </a:ext>
            </a:extLst>
          </p:cNvPr>
          <p:cNvSpPr txBox="1"/>
          <p:nvPr/>
        </p:nvSpPr>
        <p:spPr>
          <a:xfrm>
            <a:off x="685800" y="1124495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308EA"/>
                </a:solidFill>
              </a:rPr>
              <a:t>Hắn</a:t>
            </a:r>
            <a:r>
              <a:rPr lang="en-US" sz="2400" dirty="0">
                <a:solidFill>
                  <a:srgbClr val="3308EA"/>
                </a:solidFill>
              </a:rPr>
              <a:t> </a:t>
            </a:r>
            <a:r>
              <a:rPr lang="en-US" sz="2400" dirty="0" err="1">
                <a:solidFill>
                  <a:srgbClr val="3308EA"/>
                </a:solidFill>
              </a:rPr>
              <a:t>rất</a:t>
            </a:r>
            <a:r>
              <a:rPr lang="en-US" sz="2400" dirty="0">
                <a:solidFill>
                  <a:srgbClr val="3308EA"/>
                </a:solidFill>
              </a:rPr>
              <a:t> </a:t>
            </a:r>
            <a:r>
              <a:rPr lang="en-US" sz="2400" dirty="0" err="1">
                <a:solidFill>
                  <a:srgbClr val="3308EA"/>
                </a:solidFill>
              </a:rPr>
              <a:t>bực</a:t>
            </a:r>
            <a:r>
              <a:rPr lang="en-US" sz="2400" dirty="0">
                <a:solidFill>
                  <a:srgbClr val="3308EA"/>
                </a:solidFill>
              </a:rPr>
              <a:t> </a:t>
            </a:r>
            <a:r>
              <a:rPr lang="en-US" sz="2400" dirty="0" err="1">
                <a:solidFill>
                  <a:srgbClr val="3308EA"/>
                </a:solidFill>
              </a:rPr>
              <a:t>tức</a:t>
            </a:r>
            <a:endParaRPr lang="en-US" sz="2400" dirty="0">
              <a:solidFill>
                <a:srgbClr val="3308EA"/>
              </a:solidFill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0FEA1D-636C-4432-8170-7D83B285A8F0}"/>
              </a:ext>
            </a:extLst>
          </p:cNvPr>
          <p:cNvSpPr txBox="1"/>
          <p:nvPr/>
        </p:nvSpPr>
        <p:spPr>
          <a:xfrm>
            <a:off x="140614" y="5015901"/>
            <a:ext cx="863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* Ý </a:t>
            </a:r>
            <a:r>
              <a:rPr lang="en-US" sz="2400" b="1" dirty="0" err="1">
                <a:solidFill>
                  <a:srgbClr val="7030A0"/>
                </a:solidFill>
              </a:rPr>
              <a:t>đoạn</a:t>
            </a:r>
            <a:r>
              <a:rPr lang="en-US" sz="2400" b="1" dirty="0">
                <a:solidFill>
                  <a:srgbClr val="7030A0"/>
                </a:solidFill>
              </a:rPr>
              <a:t> 2 </a:t>
            </a:r>
            <a:r>
              <a:rPr lang="en-US" sz="2400" b="1" dirty="0" err="1">
                <a:solidFill>
                  <a:srgbClr val="7030A0"/>
                </a:solidFill>
              </a:rPr>
              <a:t>nói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gì</a:t>
            </a:r>
            <a:r>
              <a:rPr lang="en-US" sz="2400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8BFA94D-A2D9-408D-B0EB-164AC123E5CE}"/>
              </a:ext>
            </a:extLst>
          </p:cNvPr>
          <p:cNvSpPr txBox="1"/>
          <p:nvPr/>
        </p:nvSpPr>
        <p:spPr>
          <a:xfrm>
            <a:off x="282844" y="5502672"/>
            <a:ext cx="835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Ý 2: </a:t>
            </a:r>
            <a:r>
              <a:rPr lang="en-US" sz="2400" b="1" dirty="0" err="1">
                <a:solidFill>
                  <a:srgbClr val="FF0000"/>
                </a:solidFill>
              </a:rPr>
              <a:t>Thái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sĩ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với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cụ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Pháp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11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2"/>
    </mc:Choice>
    <mc:Fallback xmlns="">
      <p:transition spd="slow" advTm="5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3" grpId="0"/>
      <p:bldP spid="6" grpId="0"/>
      <p:bldP spid="12" grpId="0"/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3B37B0A-854C-4CC9-9F3F-3FF53F89C140}"/>
              </a:ext>
            </a:extLst>
          </p:cNvPr>
          <p:cNvSpPr txBox="1"/>
          <p:nvPr/>
        </p:nvSpPr>
        <p:spPr>
          <a:xfrm>
            <a:off x="113977" y="304800"/>
            <a:ext cx="8712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3.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Đọc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thầm</a:t>
            </a:r>
            <a:r>
              <a:rPr lang="en-US" altLang="en-US" sz="2400" b="1" dirty="0">
                <a:solidFill>
                  <a:srgbClr val="FF0000"/>
                </a:solidFill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altLang="en-US" sz="2400" b="1" dirty="0">
                <a:solidFill>
                  <a:srgbClr val="FF0000"/>
                </a:solidFill>
              </a:rPr>
              <a:t>: “ Sao </a:t>
            </a:r>
            <a:r>
              <a:rPr lang="en-US" altLang="en-US" sz="2400" b="1" dirty="0" err="1">
                <a:solidFill>
                  <a:srgbClr val="FF0000"/>
                </a:solidFill>
              </a:rPr>
              <a:t>ngài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lại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nói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</a:rPr>
              <a:t>?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hết</a:t>
            </a:r>
            <a:r>
              <a:rPr lang="en-US" altLang="en-US" sz="2400" b="1" dirty="0">
                <a:solidFill>
                  <a:srgbClr val="FF0000"/>
                </a:solidFill>
              </a:rPr>
              <a:t>”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biết</a:t>
            </a:r>
            <a:r>
              <a:rPr lang="en-US" altLang="en-US" sz="2400" b="1" dirty="0">
                <a:solidFill>
                  <a:srgbClr val="FF0000"/>
                </a:solidFill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</a:rPr>
              <a:t>Nhà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văn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Đức</a:t>
            </a:r>
            <a:r>
              <a:rPr lang="en-US" altLang="en-US" sz="2400" b="1" dirty="0">
                <a:solidFill>
                  <a:srgbClr val="FF0000"/>
                </a:solidFill>
              </a:rPr>
              <a:t> Si-le </a:t>
            </a:r>
            <a:r>
              <a:rPr lang="en-US" altLang="en-US" sz="24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ông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cụ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Pháp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đánh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giá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382BAB6-068D-45A8-9D1C-08B245B1D6CE}"/>
              </a:ext>
            </a:extLst>
          </p:cNvPr>
          <p:cNvSpPr txBox="1"/>
          <p:nvPr/>
        </p:nvSpPr>
        <p:spPr>
          <a:xfrm>
            <a:off x="122048" y="1811126"/>
            <a:ext cx="9021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190BC8"/>
                </a:solidFill>
              </a:rPr>
              <a:t>- </a:t>
            </a:r>
            <a:r>
              <a:rPr lang="en-US" altLang="en-US" sz="2400" b="1" dirty="0" err="1">
                <a:solidFill>
                  <a:srgbClr val="190BC8"/>
                </a:solidFill>
              </a:rPr>
              <a:t>Nhà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văn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Đức</a:t>
            </a:r>
            <a:r>
              <a:rPr lang="en-US" altLang="en-US" sz="2400" b="1" dirty="0">
                <a:solidFill>
                  <a:srgbClr val="190BC8"/>
                </a:solidFill>
              </a:rPr>
              <a:t> Si-le </a:t>
            </a:r>
            <a:r>
              <a:rPr lang="en-US" altLang="en-US" sz="2400" b="1" dirty="0" err="1">
                <a:solidFill>
                  <a:srgbClr val="190BC8"/>
                </a:solidFill>
              </a:rPr>
              <a:t>được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ông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cụ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đánh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giá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là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một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nhà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văn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quốc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tế</a:t>
            </a:r>
            <a:r>
              <a:rPr lang="en-US" altLang="en-US" sz="2400" b="1" dirty="0">
                <a:solidFill>
                  <a:srgbClr val="190BC8"/>
                </a:solidFill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0FF3A8C-B973-4F11-A208-23565922D33B}"/>
              </a:ext>
            </a:extLst>
          </p:cNvPr>
          <p:cNvSpPr txBox="1"/>
          <p:nvPr/>
        </p:nvSpPr>
        <p:spPr>
          <a:xfrm>
            <a:off x="9041" y="2975597"/>
            <a:ext cx="8712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* Vì </a:t>
            </a:r>
            <a:r>
              <a:rPr lang="en-US" sz="2400" b="1" dirty="0" err="1">
                <a:solidFill>
                  <a:srgbClr val="FF0000"/>
                </a:solidFill>
              </a:rPr>
              <a:t>sao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Đức</a:t>
            </a:r>
            <a:r>
              <a:rPr lang="en-US" sz="2400" b="1" dirty="0">
                <a:solidFill>
                  <a:srgbClr val="FF0000"/>
                </a:solidFill>
              </a:rPr>
              <a:t> Si-le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cụ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đánh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quốc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tế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2F9CC65-D662-4A41-9BC6-9EF577463DD1}"/>
              </a:ext>
            </a:extLst>
          </p:cNvPr>
          <p:cNvSpPr txBox="1"/>
          <p:nvPr/>
        </p:nvSpPr>
        <p:spPr>
          <a:xfrm>
            <a:off x="210357" y="4294679"/>
            <a:ext cx="8712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90BC8"/>
                </a:solidFill>
              </a:rPr>
              <a:t>     - Vì Si-le </a:t>
            </a:r>
            <a:r>
              <a:rPr lang="en-US" sz="2400" b="1" dirty="0" err="1">
                <a:solidFill>
                  <a:srgbClr val="190BC8"/>
                </a:solidFill>
              </a:rPr>
              <a:t>đã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viết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những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tác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phẩm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cho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nhân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dân</a:t>
            </a:r>
            <a:r>
              <a:rPr lang="en-US" sz="2400" b="1" dirty="0">
                <a:solidFill>
                  <a:srgbClr val="190BC8"/>
                </a:solidFill>
              </a:rPr>
              <a:t> ở </a:t>
            </a:r>
            <a:r>
              <a:rPr lang="en-US" sz="2400" b="1" dirty="0" err="1">
                <a:solidFill>
                  <a:srgbClr val="190BC8"/>
                </a:solidFill>
              </a:rPr>
              <a:t>nhiều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nước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khác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nhau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trên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thế</a:t>
            </a:r>
            <a:r>
              <a:rPr lang="en-US" sz="2400" b="1" dirty="0">
                <a:solidFill>
                  <a:srgbClr val="190BC8"/>
                </a:solidFill>
              </a:rPr>
              <a:t> </a:t>
            </a:r>
            <a:r>
              <a:rPr lang="en-US" sz="2400" b="1" dirty="0" err="1">
                <a:solidFill>
                  <a:srgbClr val="190BC8"/>
                </a:solidFill>
              </a:rPr>
              <a:t>giới</a:t>
            </a:r>
            <a:r>
              <a:rPr lang="en-US" sz="2400" b="1" dirty="0">
                <a:solidFill>
                  <a:srgbClr val="190BC8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9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2"/>
    </mc:Choice>
    <mc:Fallback xmlns="">
      <p:transition spd="slow" advTm="5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405539" y="165393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*</a:t>
            </a:r>
            <a:r>
              <a:rPr lang="en-US" altLang="en-US" sz="2400" b="1" dirty="0" err="1">
                <a:solidFill>
                  <a:srgbClr val="FF0000"/>
                </a:solidFill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hiểu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thái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độ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ông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cụ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đối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Đức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tiếng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Đức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như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90041" y="1083603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190BC8"/>
                </a:solidFill>
              </a:rPr>
              <a:t>- </a:t>
            </a:r>
            <a:r>
              <a:rPr lang="en-US" altLang="en-US" sz="2400" b="1" dirty="0" err="1">
                <a:solidFill>
                  <a:srgbClr val="190BC8"/>
                </a:solidFill>
              </a:rPr>
              <a:t>Ông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cụ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không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ghét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người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Đức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chân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chính</a:t>
            </a:r>
            <a:r>
              <a:rPr lang="en-US" altLang="en-US" sz="2400" b="1" dirty="0">
                <a:solidFill>
                  <a:srgbClr val="190BC8"/>
                </a:solidFill>
              </a:rPr>
              <a:t>, am </a:t>
            </a:r>
            <a:r>
              <a:rPr lang="en-US" altLang="en-US" sz="2400" b="1" dirty="0" err="1">
                <a:solidFill>
                  <a:srgbClr val="190BC8"/>
                </a:solidFill>
              </a:rPr>
              <a:t>hiểu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tiếng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Đức</a:t>
            </a:r>
            <a:r>
              <a:rPr lang="en-US" altLang="en-US" sz="2400" b="1" dirty="0">
                <a:solidFill>
                  <a:srgbClr val="190BC8"/>
                </a:solidFill>
              </a:rPr>
              <a:t>, </a:t>
            </a:r>
            <a:r>
              <a:rPr lang="en-US" altLang="en-US" sz="2400" b="1" dirty="0" err="1">
                <a:solidFill>
                  <a:srgbClr val="190BC8"/>
                </a:solidFill>
              </a:rPr>
              <a:t>mà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chỉ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căm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ghét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những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tên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phát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xít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Đức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xâm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lược</a:t>
            </a:r>
            <a:r>
              <a:rPr lang="en-US" altLang="en-US" sz="2400" b="1" dirty="0">
                <a:solidFill>
                  <a:srgbClr val="190BC8"/>
                </a:solidFill>
              </a:rPr>
              <a:t>.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14300" y="2009286"/>
            <a:ext cx="8196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4. </a:t>
            </a:r>
            <a:r>
              <a:rPr lang="en-US" altLang="en-US" sz="2400" b="1" dirty="0" err="1">
                <a:solidFill>
                  <a:srgbClr val="FF0000"/>
                </a:solidFill>
              </a:rPr>
              <a:t>Lời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ông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cụ</a:t>
            </a:r>
            <a:r>
              <a:rPr lang="en-US" altLang="en-US" sz="2400" b="1" dirty="0">
                <a:solidFill>
                  <a:srgbClr val="FF0000"/>
                </a:solidFill>
              </a:rPr>
              <a:t> ở </a:t>
            </a:r>
            <a:r>
              <a:rPr lang="en-US" altLang="en-US" sz="2400" b="1" dirty="0" err="1">
                <a:solidFill>
                  <a:srgbClr val="FF0000"/>
                </a:solidFill>
              </a:rPr>
              <a:t>cuối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truyện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ngụ</a:t>
            </a:r>
            <a:r>
              <a:rPr lang="en-US" altLang="en-US" sz="2400" b="1" dirty="0">
                <a:solidFill>
                  <a:srgbClr val="FF0000"/>
                </a:solidFill>
              </a:rPr>
              <a:t> ý </a:t>
            </a:r>
            <a:r>
              <a:rPr lang="en-US" altLang="en-US" sz="2400" b="1" dirty="0" err="1">
                <a:solidFill>
                  <a:srgbClr val="FF0000"/>
                </a:solidFill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4300" y="2526809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190BC8"/>
                </a:solidFill>
              </a:rPr>
              <a:t>- </a:t>
            </a:r>
            <a:r>
              <a:rPr lang="en-US" altLang="en-US" sz="2400" b="1" dirty="0" err="1">
                <a:solidFill>
                  <a:srgbClr val="190BC8"/>
                </a:solidFill>
              </a:rPr>
              <a:t>Cụ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muốn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chửi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những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tên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phát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xít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bạo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tàn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và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nói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với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chúng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rằng</a:t>
            </a:r>
            <a:r>
              <a:rPr lang="en-US" altLang="en-US" sz="2400" b="1" dirty="0">
                <a:solidFill>
                  <a:srgbClr val="190BC8"/>
                </a:solidFill>
              </a:rPr>
              <a:t>: </a:t>
            </a:r>
            <a:r>
              <a:rPr lang="en-US" altLang="en-US" sz="2400" b="1" dirty="0" err="1">
                <a:solidFill>
                  <a:srgbClr val="190BC8"/>
                </a:solidFill>
              </a:rPr>
              <a:t>Chúng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là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những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tên</a:t>
            </a:r>
            <a:r>
              <a:rPr lang="en-US" altLang="en-US" sz="2400" b="1" dirty="0">
                <a:solidFill>
                  <a:srgbClr val="190BC8"/>
                </a:solidFill>
              </a:rPr>
              <a:t> </a:t>
            </a:r>
            <a:r>
              <a:rPr lang="en-US" altLang="en-US" sz="2400" b="1" dirty="0" err="1">
                <a:solidFill>
                  <a:srgbClr val="190BC8"/>
                </a:solidFill>
              </a:rPr>
              <a:t>cướp</a:t>
            </a:r>
            <a:r>
              <a:rPr lang="en-US" altLang="en-US" sz="2400" b="1" dirty="0">
                <a:solidFill>
                  <a:srgbClr val="190BC8"/>
                </a:solidFill>
              </a:rPr>
              <a:t>.</a:t>
            </a:r>
          </a:p>
        </p:txBody>
      </p:sp>
      <p:sp>
        <p:nvSpPr>
          <p:cNvPr id="12294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C2D2995-7034-4D05-8912-C099992D91B6}"/>
              </a:ext>
            </a:extLst>
          </p:cNvPr>
          <p:cNvSpPr txBox="1"/>
          <p:nvPr/>
        </p:nvSpPr>
        <p:spPr>
          <a:xfrm>
            <a:off x="390040" y="3480031"/>
            <a:ext cx="806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* Qua </a:t>
            </a:r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chuyện</a:t>
            </a:r>
            <a:r>
              <a:rPr lang="en-US" sz="2400" b="1" dirty="0">
                <a:solidFill>
                  <a:srgbClr val="FF0000"/>
                </a:solidFill>
              </a:rPr>
              <a:t> , </a:t>
            </a: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thấy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cụ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thế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E7D25E2-2303-4176-B7C3-11EBACDEEB06}"/>
              </a:ext>
            </a:extLst>
          </p:cNvPr>
          <p:cNvSpPr txBox="1"/>
          <p:nvPr/>
        </p:nvSpPr>
        <p:spPr>
          <a:xfrm>
            <a:off x="114300" y="3984960"/>
            <a:ext cx="872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en-US" sz="2400" b="1" dirty="0" err="1">
                <a:solidFill>
                  <a:srgbClr val="3308EA"/>
                </a:solidFill>
              </a:rPr>
              <a:t>Cụ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già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thông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minh</a:t>
            </a:r>
            <a:r>
              <a:rPr lang="en-US" sz="2400" b="1" dirty="0">
                <a:solidFill>
                  <a:srgbClr val="3308EA"/>
                </a:solidFill>
              </a:rPr>
              <a:t>, </a:t>
            </a:r>
            <a:r>
              <a:rPr lang="en-US" sz="2400" b="1" dirty="0" err="1">
                <a:solidFill>
                  <a:srgbClr val="3308EA"/>
                </a:solidFill>
              </a:rPr>
              <a:t>hóm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hỉnh</a:t>
            </a:r>
            <a:r>
              <a:rPr lang="en-US" sz="2400" b="1" dirty="0">
                <a:solidFill>
                  <a:srgbClr val="3308EA"/>
                </a:solidFill>
              </a:rPr>
              <a:t>, </a:t>
            </a:r>
            <a:r>
              <a:rPr lang="en-US" sz="2400" b="1" dirty="0" err="1">
                <a:solidFill>
                  <a:srgbClr val="3308EA"/>
                </a:solidFill>
              </a:rPr>
              <a:t>biết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cách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dạy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cho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tên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sĩ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quan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phát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xít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bài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học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nhẹ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nhàng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mà</a:t>
            </a:r>
            <a:r>
              <a:rPr lang="en-US" sz="2400" b="1" dirty="0">
                <a:solidFill>
                  <a:srgbClr val="3308EA"/>
                </a:solidFill>
              </a:rPr>
              <a:t> </a:t>
            </a:r>
            <a:r>
              <a:rPr lang="en-US" sz="2400" b="1" dirty="0" err="1">
                <a:solidFill>
                  <a:srgbClr val="3308EA"/>
                </a:solidFill>
              </a:rPr>
              <a:t>sâu</a:t>
            </a:r>
            <a:r>
              <a:rPr lang="en-US" sz="2400" b="1" dirty="0">
                <a:solidFill>
                  <a:srgbClr val="3308EA"/>
                </a:solidFill>
              </a:rPr>
              <a:t> cay.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6947C87-8257-43AE-B6D9-CCFB35F48C33}"/>
              </a:ext>
            </a:extLst>
          </p:cNvPr>
          <p:cNvSpPr txBox="1"/>
          <p:nvPr/>
        </p:nvSpPr>
        <p:spPr>
          <a:xfrm>
            <a:off x="405539" y="4984349"/>
            <a:ext cx="8357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* Ý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 3 </a:t>
            </a:r>
            <a:r>
              <a:rPr lang="en-US" sz="2400" b="1" dirty="0" err="1">
                <a:solidFill>
                  <a:srgbClr val="FF0000"/>
                </a:solidFill>
              </a:rPr>
              <a:t>nói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gì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05217A4-EE56-4204-A3EA-A5A710E15618}"/>
              </a:ext>
            </a:extLst>
          </p:cNvPr>
          <p:cNvSpPr txBox="1"/>
          <p:nvPr/>
        </p:nvSpPr>
        <p:spPr>
          <a:xfrm>
            <a:off x="424911" y="5606146"/>
            <a:ext cx="835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07F0C"/>
                </a:solidFill>
              </a:rPr>
              <a:t>Ý 3: </a:t>
            </a:r>
            <a:r>
              <a:rPr lang="en-US" sz="2400" b="1" dirty="0" err="1">
                <a:solidFill>
                  <a:srgbClr val="407F0C"/>
                </a:solidFill>
              </a:rPr>
              <a:t>Ông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cụ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dạy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cho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tên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sĩ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quan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phát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xít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bài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học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nhẹ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nhàng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mà</a:t>
            </a:r>
            <a:r>
              <a:rPr lang="en-US" sz="2400" b="1" dirty="0">
                <a:solidFill>
                  <a:srgbClr val="407F0C"/>
                </a:solidFill>
              </a:rPr>
              <a:t> </a:t>
            </a:r>
            <a:r>
              <a:rPr lang="en-US" sz="2400" b="1" dirty="0" err="1">
                <a:solidFill>
                  <a:srgbClr val="407F0C"/>
                </a:solidFill>
              </a:rPr>
              <a:t>sâu</a:t>
            </a:r>
            <a:r>
              <a:rPr lang="en-US" sz="2400" b="1" dirty="0">
                <a:solidFill>
                  <a:srgbClr val="407F0C"/>
                </a:solidFill>
              </a:rPr>
              <a:t> cay.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71"/>
    </mc:Choice>
    <mc:Fallback xmlns="">
      <p:transition spd="slow" advTm="92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5" grpId="0"/>
      <p:bldP spid="29699" grpId="0"/>
      <p:bldP spid="6" grpId="0"/>
      <p:bldP spid="2" grpId="0"/>
      <p:bldP spid="3" grpId="0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7"/>
          <p:cNvSpPr>
            <a:spLocks noChangeArrowheads="1"/>
          </p:cNvSpPr>
          <p:nvPr/>
        </p:nvSpPr>
        <p:spPr bwMode="auto">
          <a:xfrm>
            <a:off x="2438400" y="44958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000" b="1">
              <a:latin typeface="Times New Roman" panose="02020603050405020304" pitchFamily="18" charset="0"/>
            </a:endParaRPr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0" y="434340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000" b="1">
              <a:latin typeface="Times New Roman" panose="02020603050405020304" pitchFamily="18" charset="0"/>
            </a:endParaRPr>
          </a:p>
        </p:txBody>
      </p:sp>
      <p:sp>
        <p:nvSpPr>
          <p:cNvPr id="14340" name="Rectangle 16"/>
          <p:cNvSpPr>
            <a:spLocks noChangeArrowheads="1"/>
          </p:cNvSpPr>
          <p:nvPr/>
        </p:nvSpPr>
        <p:spPr bwMode="auto">
          <a:xfrm>
            <a:off x="3276600" y="3581400"/>
            <a:ext cx="2473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000" b="1">
              <a:latin typeface="Times New Roman" panose="02020603050405020304" pitchFamily="18" charset="0"/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0" y="3581400"/>
            <a:ext cx="289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000" b="1">
              <a:latin typeface="Times New Roman" panose="02020603050405020304" pitchFamily="18" charset="0"/>
            </a:endParaRPr>
          </a:p>
        </p:txBody>
      </p:sp>
      <p:sp>
        <p:nvSpPr>
          <p:cNvPr id="14342" name="Rectangle 15"/>
          <p:cNvSpPr>
            <a:spLocks noChangeArrowheads="1"/>
          </p:cNvSpPr>
          <p:nvPr/>
        </p:nvSpPr>
        <p:spPr bwMode="auto">
          <a:xfrm>
            <a:off x="1676400" y="2682875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14343" name="Rectangle 22"/>
          <p:cNvSpPr>
            <a:spLocks noChangeArrowheads="1"/>
          </p:cNvSpPr>
          <p:nvPr/>
        </p:nvSpPr>
        <p:spPr bwMode="auto">
          <a:xfrm>
            <a:off x="5638800" y="4953000"/>
            <a:ext cx="274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000" b="1">
              <a:latin typeface="Times New Roman" panose="02020603050405020304" pitchFamily="18" charset="0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228600" y="5257800"/>
            <a:ext cx="2316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3000" b="1">
              <a:latin typeface="Times New Roman" panose="02020603050405020304" pitchFamily="18" charset="0"/>
            </a:endParaRPr>
          </a:p>
        </p:txBody>
      </p:sp>
      <p:sp>
        <p:nvSpPr>
          <p:cNvPr id="2" name="Rectangle 35"/>
          <p:cNvSpPr>
            <a:spLocks noChangeArrowheads="1"/>
          </p:cNvSpPr>
          <p:nvPr/>
        </p:nvSpPr>
        <p:spPr bwMode="auto">
          <a:xfrm>
            <a:off x="609600" y="876300"/>
            <a:ext cx="599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246089" y="2011362"/>
            <a:ext cx="876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Ý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cay</a:t>
            </a:r>
            <a:r>
              <a:rPr lang="en-US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190B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9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59"/>
    </mc:Choice>
    <mc:Fallback xmlns="">
      <p:transition spd="slow" advTm="28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>
            <a:extLst>
              <a:ext uri="{FF2B5EF4-FFF2-40B4-BE49-F238E27FC236}">
                <a16:creationId xmlns:a16="http://schemas.microsoft.com/office/drawing/2014/main" id="{8C140961-2B70-4AF8-AC6E-8FC51F6B0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379709"/>
            <a:ext cx="3714750" cy="628650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 cap="all">
                <a:ln w="90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 altLang="en-US" sz="2400" dirty="0" err="1"/>
              <a:t>Luyện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đọc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diễn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cảm</a:t>
            </a:r>
            <a:endParaRPr lang="en-US" altLang="en-US" sz="2400" dirty="0"/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323E0410-8D22-4E98-9B47-A89DAF1D7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024" y="1086913"/>
            <a:ext cx="73183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3308EA"/>
                </a:solidFill>
              </a:rPr>
              <a:t>Dựa</a:t>
            </a:r>
            <a:r>
              <a:rPr lang="en-US" altLang="vi-VN" sz="2400" b="1" dirty="0">
                <a:solidFill>
                  <a:srgbClr val="3308EA"/>
                </a:solidFill>
              </a:rPr>
              <a:t> </a:t>
            </a:r>
            <a:r>
              <a:rPr lang="en-US" altLang="vi-VN" sz="2400" b="1" dirty="0" err="1">
                <a:solidFill>
                  <a:srgbClr val="3308EA"/>
                </a:solidFill>
              </a:rPr>
              <a:t>vào</a:t>
            </a:r>
            <a:r>
              <a:rPr lang="en-US" altLang="vi-VN" sz="2400" b="1" dirty="0">
                <a:solidFill>
                  <a:srgbClr val="3308EA"/>
                </a:solidFill>
              </a:rPr>
              <a:t> </a:t>
            </a:r>
            <a:r>
              <a:rPr lang="en-US" altLang="vi-VN" sz="2400" b="1" dirty="0" err="1">
                <a:solidFill>
                  <a:srgbClr val="3308EA"/>
                </a:solidFill>
              </a:rPr>
              <a:t>nội</a:t>
            </a:r>
            <a:r>
              <a:rPr lang="en-US" altLang="vi-VN" sz="2400" b="1" dirty="0">
                <a:solidFill>
                  <a:srgbClr val="3308EA"/>
                </a:solidFill>
              </a:rPr>
              <a:t> dung </a:t>
            </a:r>
            <a:r>
              <a:rPr lang="en-US" altLang="vi-VN" sz="2400" b="1" dirty="0" err="1">
                <a:solidFill>
                  <a:srgbClr val="3308EA"/>
                </a:solidFill>
              </a:rPr>
              <a:t>bài</a:t>
            </a:r>
            <a:r>
              <a:rPr lang="en-US" altLang="vi-VN" sz="2400" b="1" dirty="0">
                <a:solidFill>
                  <a:srgbClr val="3308EA"/>
                </a:solidFill>
              </a:rPr>
              <a:t>, </a:t>
            </a:r>
            <a:r>
              <a:rPr lang="en-US" altLang="vi-VN" sz="2400" b="1" dirty="0" err="1">
                <a:solidFill>
                  <a:srgbClr val="3308EA"/>
                </a:solidFill>
              </a:rPr>
              <a:t>nêu</a:t>
            </a:r>
            <a:r>
              <a:rPr lang="en-US" altLang="vi-VN" sz="2400" b="1" dirty="0">
                <a:solidFill>
                  <a:srgbClr val="3308EA"/>
                </a:solidFill>
              </a:rPr>
              <a:t> </a:t>
            </a:r>
            <a:r>
              <a:rPr lang="en-US" altLang="vi-VN" sz="2400" b="1" dirty="0" err="1">
                <a:solidFill>
                  <a:srgbClr val="3308EA"/>
                </a:solidFill>
              </a:rPr>
              <a:t>giọng</a:t>
            </a:r>
            <a:r>
              <a:rPr lang="en-US" altLang="vi-VN" sz="2400" b="1" dirty="0">
                <a:solidFill>
                  <a:srgbClr val="3308EA"/>
                </a:solidFill>
              </a:rPr>
              <a:t> </a:t>
            </a:r>
            <a:r>
              <a:rPr lang="vi-VN" altLang="vi-VN" sz="2400" b="1" dirty="0" err="1">
                <a:solidFill>
                  <a:srgbClr val="3308EA"/>
                </a:solidFill>
              </a:rPr>
              <a:t>đọc</a:t>
            </a:r>
            <a:r>
              <a:rPr lang="en-US" altLang="vi-VN" sz="2400" b="1" dirty="0">
                <a:solidFill>
                  <a:srgbClr val="3308EA"/>
                </a:solidFill>
              </a:rPr>
              <a:t> </a:t>
            </a:r>
            <a:r>
              <a:rPr lang="en-US" altLang="vi-VN" sz="2400" b="1" dirty="0" err="1">
                <a:solidFill>
                  <a:srgbClr val="3308EA"/>
                </a:solidFill>
              </a:rPr>
              <a:t>của</a:t>
            </a:r>
            <a:r>
              <a:rPr lang="en-US" altLang="vi-VN" sz="2400" b="1" dirty="0">
                <a:solidFill>
                  <a:srgbClr val="3308EA"/>
                </a:solidFill>
              </a:rPr>
              <a:t> </a:t>
            </a:r>
            <a:r>
              <a:rPr lang="en-US" altLang="vi-VN" sz="2400" b="1" dirty="0" err="1">
                <a:solidFill>
                  <a:srgbClr val="3308EA"/>
                </a:solidFill>
              </a:rPr>
              <a:t>bài</a:t>
            </a:r>
            <a:r>
              <a:rPr lang="en-US" altLang="vi-VN" sz="2400" b="1" dirty="0">
                <a:solidFill>
                  <a:srgbClr val="3308EA"/>
                </a:solidFill>
              </a:rPr>
              <a:t>.</a:t>
            </a:r>
          </a:p>
        </p:txBody>
      </p:sp>
      <p:pic>
        <p:nvPicPr>
          <p:cNvPr id="26628" name="Picture 2" descr="Đề thi học kì 2 lớp 2 năm 2020 - 2021 theo Thông tư 22 (14 đề)">
            <a:extLst>
              <a:ext uri="{FF2B5EF4-FFF2-40B4-BE49-F238E27FC236}">
                <a16:creationId xmlns:a16="http://schemas.microsoft.com/office/drawing/2014/main" id="{7FEAC00C-ABD8-403F-9E9B-3C51A275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4876800"/>
            <a:ext cx="38274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5C5918-63E9-4D0B-B102-1F3CDA024593}"/>
              </a:ext>
            </a:extLst>
          </p:cNvPr>
          <p:cNvCxnSpPr>
            <a:cxnSpLocks/>
          </p:cNvCxnSpPr>
          <p:nvPr/>
        </p:nvCxnSpPr>
        <p:spPr>
          <a:xfrm>
            <a:off x="3157537" y="959012"/>
            <a:ext cx="2828925" cy="0"/>
          </a:xfrm>
          <a:prstGeom prst="line">
            <a:avLst/>
          </a:prstGeom>
          <a:ln w="28575">
            <a:solidFill>
              <a:srgbClr val="7C44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Decision 8">
            <a:extLst>
              <a:ext uri="{FF2B5EF4-FFF2-40B4-BE49-F238E27FC236}">
                <a16:creationId xmlns:a16="http://schemas.microsoft.com/office/drawing/2014/main" id="{EB64428A-30DA-4D20-97B4-D68716BD4FB4}"/>
              </a:ext>
            </a:extLst>
          </p:cNvPr>
          <p:cNvSpPr/>
          <p:nvPr/>
        </p:nvSpPr>
        <p:spPr>
          <a:xfrm>
            <a:off x="1011236" y="1202800"/>
            <a:ext cx="204788" cy="230188"/>
          </a:xfrm>
          <a:prstGeom prst="flowChartDecision">
            <a:avLst/>
          </a:prstGeom>
          <a:solidFill>
            <a:srgbClr val="B24B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9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EEFD5A1-078F-438E-9157-809C7CE65FC8}"/>
              </a:ext>
            </a:extLst>
          </p:cNvPr>
          <p:cNvSpPr txBox="1"/>
          <p:nvPr/>
        </p:nvSpPr>
        <p:spPr>
          <a:xfrm>
            <a:off x="533400" y="1981200"/>
            <a:ext cx="800100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Arial" panose="020B0604020202020204" pitchFamily="34" charset="0"/>
              </a:rPr>
              <a:t>Lưu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loát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, trôi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chảy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,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chú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ý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đúng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các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tiếng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phiên âm.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b="0" i="0" dirty="0" err="1">
                <a:effectLst/>
                <a:latin typeface="Arial" panose="020B0604020202020204" pitchFamily="34" charset="0"/>
              </a:rPr>
              <a:t>Diễn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cảm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đúng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với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nội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dung câu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chuyện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tính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cách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nhân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vật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: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cụ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già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điềm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đạm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, thông minh,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hóm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hỉnh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,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c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òn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tên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phát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xít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hống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hách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nhưng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dốt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nát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,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ngờ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effectLst/>
                <a:latin typeface="Arial" panose="020B0604020202020204" pitchFamily="34" charset="0"/>
              </a:rPr>
              <a:t>nghệch</a:t>
            </a:r>
            <a:r>
              <a:rPr lang="vi-VN" sz="2400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  <p:bldP spid="9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14600"/>
            <a:ext cx="6347713" cy="1320800"/>
          </a:xfrm>
        </p:spPr>
        <p:txBody>
          <a:bodyPr/>
          <a:lstStyle/>
          <a:p>
            <a:pPr algn="ctr"/>
            <a:r>
              <a:rPr lang="en-US" b="1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77544342"/>
      </p:ext>
    </p:extLst>
  </p:cSld>
  <p:clrMapOvr>
    <a:masterClrMapping/>
  </p:clrMapOvr>
  <p:transition spd="med" advTm="39094">
    <p:newsfla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352586" y="1252932"/>
            <a:ext cx="8562814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Si-le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Vin-hem Ten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2600" b="1" i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altLang="en-US" sz="2600" b="1" i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i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600" b="1" i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altLang="en-US" sz="2600" b="1" i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I-ta-li-a, </a:t>
            </a:r>
            <a:r>
              <a:rPr lang="en-US" altLang="en-US" sz="2600" b="1" i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600" b="1" i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600" b="1" i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Oóc-lê-ăng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  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600" b="1" dirty="0">
              <a:solidFill>
                <a:srgbClr val="190B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Si-le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Si-le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6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i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i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altLang="en-US" sz="2600" b="1" i="1" dirty="0">
                <a:solidFill>
                  <a:srgbClr val="190BC8"/>
                </a:solidFill>
                <a:latin typeface="Times New Roman" panose="02020603050405020304" pitchFamily="18" charset="0"/>
              </a:rPr>
              <a:t>!</a:t>
            </a:r>
            <a:endParaRPr lang="en-US" altLang="en-US" sz="2600" dirty="0">
              <a:solidFill>
                <a:srgbClr val="190BC8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5CA5D4E-D40F-4CA7-BE06-255B7A3AD99A}"/>
              </a:ext>
            </a:extLst>
          </p:cNvPr>
          <p:cNvSpPr txBox="1"/>
          <p:nvPr/>
        </p:nvSpPr>
        <p:spPr>
          <a:xfrm>
            <a:off x="762000" y="3810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7F0C"/>
                </a:solidFill>
              </a:rPr>
              <a:t>LUYỆN ĐỌC DIỄN CẢM ĐOẠN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48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0"/>
    </mc:Choice>
    <mc:Fallback xmlns="">
      <p:transition spd="slow" advTm="6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352586" y="1252932"/>
            <a:ext cx="8562814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3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600" b="1" dirty="0">
                <a:solidFill>
                  <a:srgbClr val="3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 - le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Vin-hem Ten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I-ta-li-a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Oóc-lê-ăng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  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Si-le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Si-le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altLang="en-US" sz="26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!</a:t>
            </a:r>
            <a:endParaRPr lang="en-US" altLang="en-US" sz="2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5CA5D4E-D40F-4CA7-BE06-255B7A3AD99A}"/>
              </a:ext>
            </a:extLst>
          </p:cNvPr>
          <p:cNvSpPr txBox="1"/>
          <p:nvPr/>
        </p:nvSpPr>
        <p:spPr>
          <a:xfrm>
            <a:off x="762000" y="3810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7F0C"/>
                </a:solidFill>
              </a:rPr>
              <a:t>LUYỆN ĐỌC DIỄN CẢM ĐOẠN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0"/>
    </mc:Choice>
    <mc:Fallback xmlns="">
      <p:transition spd="slow" advTm="6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C1FB3F2-EDC8-4480-8248-A694FC657DD1}"/>
              </a:ext>
            </a:extLst>
          </p:cNvPr>
          <p:cNvGrpSpPr>
            <a:grpSpLocks/>
          </p:cNvGrpSpPr>
          <p:nvPr/>
        </p:nvGrpSpPr>
        <p:grpSpPr bwMode="auto">
          <a:xfrm>
            <a:off x="527050" y="2371725"/>
            <a:ext cx="7969249" cy="1956971"/>
            <a:chOff x="681488" y="3078803"/>
            <a:chExt cx="11023641" cy="2606224"/>
          </a:xfrm>
        </p:grpSpPr>
        <p:sp>
          <p:nvSpPr>
            <p:cNvPr id="6150" name="Rectangle 14">
              <a:extLst>
                <a:ext uri="{FF2B5EF4-FFF2-40B4-BE49-F238E27FC236}">
                  <a16:creationId xmlns:a16="http://schemas.microsoft.com/office/drawing/2014/main" id="{20FE1EF5-187B-495A-A0EE-D5AC88EB0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684" y="4906404"/>
              <a:ext cx="10371445" cy="77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altLang="en-US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1FC88D7-2614-4DE4-B76D-3FF5C26A5C17}"/>
                </a:ext>
              </a:extLst>
            </p:cNvPr>
            <p:cNvSpPr/>
            <p:nvPr/>
          </p:nvSpPr>
          <p:spPr>
            <a:xfrm>
              <a:off x="681488" y="3078803"/>
              <a:ext cx="625845" cy="45666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DEF9E868-A1C0-45F3-8CF2-696DCE98CC7B}"/>
              </a:ext>
            </a:extLst>
          </p:cNvPr>
          <p:cNvSpPr/>
          <p:nvPr/>
        </p:nvSpPr>
        <p:spPr bwMode="auto">
          <a:xfrm>
            <a:off x="527050" y="3910012"/>
            <a:ext cx="450850" cy="34290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148" name="TextBox 1">
            <a:extLst>
              <a:ext uri="{FF2B5EF4-FFF2-40B4-BE49-F238E27FC236}">
                <a16:creationId xmlns:a16="http://schemas.microsoft.com/office/drawing/2014/main" id="{C202B68F-6D2A-479B-9BBF-1E39FE7D3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052638"/>
            <a:ext cx="77073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Pts val="1500"/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lưu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loát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ngắt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nghỉ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hơi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ngoài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phiên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âm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altLang="en-US" b="1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7C9BF-AB48-46F4-A977-5CB6A5EA60F6}"/>
              </a:ext>
            </a:extLst>
          </p:cNvPr>
          <p:cNvSpPr txBox="1"/>
          <p:nvPr/>
        </p:nvSpPr>
        <p:spPr>
          <a:xfrm>
            <a:off x="2057400" y="876300"/>
            <a:ext cx="533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YÊU CẦU CẦN ĐẠT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DFF58A3F-793A-4A3A-93A2-88BAE974D87A}"/>
              </a:ext>
            </a:extLst>
          </p:cNvPr>
          <p:cNvSpPr/>
          <p:nvPr/>
        </p:nvSpPr>
        <p:spPr bwMode="auto">
          <a:xfrm>
            <a:off x="557213" y="5105399"/>
            <a:ext cx="450850" cy="34290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6C8F07-7DEA-41D5-BBF6-F554C7CA5529}"/>
              </a:ext>
            </a:extLst>
          </p:cNvPr>
          <p:cNvSpPr txBox="1"/>
          <p:nvPr/>
        </p:nvSpPr>
        <p:spPr>
          <a:xfrm>
            <a:off x="998538" y="4799795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9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>
            <a:extLst>
              <a:ext uri="{FF2B5EF4-FFF2-40B4-BE49-F238E27FC236}">
                <a16:creationId xmlns:a16="http://schemas.microsoft.com/office/drawing/2014/main" id="{9C3E6EE9-8DDC-403A-8298-F2CC941A0C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153400" cy="4144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hiểu thêm một số tác phẩm của nhà văn Si- le và viết vào sổ tay.</a:t>
            </a:r>
          </a:p>
          <a:p>
            <a:pPr algn="just" eaLnBrk="1" hangingPunct="1"/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nhà luyện đọc diễn cảm toàn bài</a:t>
            </a:r>
          </a:p>
          <a:p>
            <a:pPr algn="just" eaLnBrk="1" hangingPunct="1"/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tập đọc: “Những người bạn tốt”</a:t>
            </a:r>
            <a:endParaRPr lang="en-US" altLang="en-US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0" name="TextBox 4">
            <a:extLst>
              <a:ext uri="{FF2B5EF4-FFF2-40B4-BE49-F238E27FC236}">
                <a16:creationId xmlns:a16="http://schemas.microsoft.com/office/drawing/2014/main" id="{F086205F-7A46-46E0-8371-51285E7AC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881063"/>
            <a:ext cx="5683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 – TRẢI NGHIỆM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548C6D-7A3B-43E1-8BF8-C6FD24E9E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"/>
            <a:ext cx="8610600" cy="6172200"/>
          </a:xfrm>
          <a:prstGeom prst="rect">
            <a:avLst/>
          </a:prstGeom>
          <a:noFill/>
          <a:ln w="76200" cmpd="tri" algn="ctr">
            <a:solidFill>
              <a:srgbClr val="8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pic>
        <p:nvPicPr>
          <p:cNvPr id="29702" name="Picture 64" descr="WhitecornerFlower">
            <a:extLst>
              <a:ext uri="{FF2B5EF4-FFF2-40B4-BE49-F238E27FC236}">
                <a16:creationId xmlns:a16="http://schemas.microsoft.com/office/drawing/2014/main" id="{499191C2-F87B-4FCD-A444-785D799E7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 descr="416eu"/>
          <p:cNvSpPr>
            <a:spLocks noChangeArrowheads="1" noChangeShapeType="1" noTextEdit="1"/>
          </p:cNvSpPr>
          <p:nvPr/>
        </p:nvSpPr>
        <p:spPr bwMode="auto">
          <a:xfrm>
            <a:off x="914400" y="304800"/>
            <a:ext cx="6858000" cy="263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"/>
              <a:lightRig rig="legacyFlat4" dir="b"/>
            </a:scene3d>
            <a:sp3d extrusionH="1801800" prstMaterial="legacyPlastic">
              <a:extrusionClr>
                <a:srgbClr val="E4F3F4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32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</p:txBody>
      </p:sp>
      <p:sp>
        <p:nvSpPr>
          <p:cNvPr id="5" name="WordArt 36"/>
          <p:cNvSpPr>
            <a:spLocks noChangeArrowheads="1" noChangeShapeType="1" noTextEdit="1"/>
          </p:cNvSpPr>
          <p:nvPr/>
        </p:nvSpPr>
        <p:spPr bwMode="auto">
          <a:xfrm>
            <a:off x="533400" y="2943225"/>
            <a:ext cx="7848600" cy="2038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08E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  <a:endParaRPr lang="en-US" sz="48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3308EA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1 (1820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953000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9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3"/>
    </mc:Choice>
    <mc:Fallback xmlns="">
      <p:transition spd="slow" advTm="1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18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797">
        <p:fade/>
      </p:transition>
    </mc:Choice>
    <mc:Fallback xmlns="">
      <p:transition spd="med" advTm="29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  <p:extLst>
    <p:ext uri="{E180D4A7-C9FB-4DFB-919C-405C955672EB}">
      <p14:showEvtLst xmlns:p14="http://schemas.microsoft.com/office/powerpoint/2010/main">
        <p14:playEvt time="93" objId="6"/>
        <p14:stopEvt time="4009" objId="6"/>
        <p14:playEvt time="24829" objId="3"/>
        <p14:stopEvt time="27962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1,2 và trả lời câu hỏi:</a:t>
            </a:r>
          </a:p>
          <a:p>
            <a:pPr lvl="0"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chế độ a-pác-thai, người da đen bị đối xử như thế nào?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5686" y="1975671"/>
            <a:ext cx="8572500" cy="130093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phải làm những công việc nặng nhọc, bẩn thỉu, bị trả lương thấp, phải sống, chữa bệnh riêng, làm việc ở những khu riêng, không được hưởng một chút tự do, dân chủ nào.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400" dirty="0">
                <a:solidFill>
                  <a:srgbClr val="7030A0"/>
                </a:solidFill>
                <a:latin typeface="Calibri" panose="020F0502020204030204"/>
              </a:rPr>
              <a:t>Họ phải làm những công việc nặng nhọc, bẩn thỉu, bị trả lương thấp, phải sống, chữa bệnh riêng, làm việc ở những khu riêng, không được hưởng một chút tự do, dân chủ nào.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743">
        <p:fade/>
      </p:transition>
    </mc:Choice>
    <mc:Fallback xmlns="">
      <p:transition spd="med" advTm="49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  <p:extLst>
    <p:ext uri="{E180D4A7-C9FB-4DFB-919C-405C955672EB}">
      <p14:showEvtLst xmlns:p14="http://schemas.microsoft.com/office/powerpoint/2010/main">
        <p14:playEvt time="42603" objId="2"/>
        <p14:triggerEvt type="onClick" time="42603" objId="8"/>
        <p14:stopEvt time="43940" objId="2"/>
        <p14:playEvt time="44391" objId="6"/>
        <p14:stopEvt time="47574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ý nghĩa của bài tập đọc?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án chế độ phân biệt chủng tộc a-pác-thai, ca ngợi cuộc đấu tranh của người da đen ở Nam Phi.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án chế độ phân biệt chủng tộc a-pác-thai, ca ngợi cuộc đấu tranh của người da đen ở Nam Phi.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6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660">
        <p:fade/>
      </p:transition>
    </mc:Choice>
    <mc:Fallback xmlns="">
      <p:transition spd="med" advTm="65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  <p:extLst>
    <p:ext uri="{E180D4A7-C9FB-4DFB-919C-405C955672EB}">
      <p14:showEvtLst xmlns:p14="http://schemas.microsoft.com/office/powerpoint/2010/main">
        <p14:playEvt time="33562" objId="2"/>
        <p14:triggerEvt type="onClick" time="33562" objId="7"/>
        <p14:stopEvt time="34921" objId="2"/>
        <p14:playEvt time="35834" objId="9"/>
        <p14:playEvt time="38882" objId="8"/>
        <p14:stopEvt time="38954" objId="9"/>
        <p14:stopEvt time="65660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i-le va ten phat x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1" y="1062037"/>
            <a:ext cx="8534400" cy="579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0" y="354151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Si-le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Text Box 13"/>
          <p:cNvSpPr txBox="1">
            <a:spLocks noChangeArrowheads="1"/>
          </p:cNvSpPr>
          <p:nvPr/>
        </p:nvSpPr>
        <p:spPr bwMode="auto">
          <a:xfrm>
            <a:off x="0" y="-10160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32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GB" altLang="en-US" sz="3200" b="1" dirty="0">
              <a:solidFill>
                <a:srgbClr val="190B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5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38"/>
    </mc:Choice>
    <mc:Fallback xmlns="">
      <p:transition spd="slow" advTm="59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C1FB3F2-EDC8-4480-8248-A694FC657DD1}"/>
              </a:ext>
            </a:extLst>
          </p:cNvPr>
          <p:cNvGrpSpPr>
            <a:grpSpLocks/>
          </p:cNvGrpSpPr>
          <p:nvPr/>
        </p:nvGrpSpPr>
        <p:grpSpPr bwMode="auto">
          <a:xfrm>
            <a:off x="527050" y="2371725"/>
            <a:ext cx="7969249" cy="1956971"/>
            <a:chOff x="681488" y="3078803"/>
            <a:chExt cx="11023641" cy="2606224"/>
          </a:xfrm>
        </p:grpSpPr>
        <p:sp>
          <p:nvSpPr>
            <p:cNvPr id="6150" name="Rectangle 14">
              <a:extLst>
                <a:ext uri="{FF2B5EF4-FFF2-40B4-BE49-F238E27FC236}">
                  <a16:creationId xmlns:a16="http://schemas.microsoft.com/office/drawing/2014/main" id="{20FE1EF5-187B-495A-A0EE-D5AC88EB0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684" y="4906404"/>
              <a:ext cx="10371445" cy="77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altLang="en-US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1FC88D7-2614-4DE4-B76D-3FF5C26A5C17}"/>
                </a:ext>
              </a:extLst>
            </p:cNvPr>
            <p:cNvSpPr/>
            <p:nvPr/>
          </p:nvSpPr>
          <p:spPr>
            <a:xfrm>
              <a:off x="681488" y="3078803"/>
              <a:ext cx="625845" cy="45666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DEF9E868-A1C0-45F3-8CF2-696DCE98CC7B}"/>
              </a:ext>
            </a:extLst>
          </p:cNvPr>
          <p:cNvSpPr/>
          <p:nvPr/>
        </p:nvSpPr>
        <p:spPr bwMode="auto">
          <a:xfrm>
            <a:off x="527050" y="3910012"/>
            <a:ext cx="450850" cy="34290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148" name="TextBox 1">
            <a:extLst>
              <a:ext uri="{FF2B5EF4-FFF2-40B4-BE49-F238E27FC236}">
                <a16:creationId xmlns:a16="http://schemas.microsoft.com/office/drawing/2014/main" id="{C202B68F-6D2A-479B-9BBF-1E39FE7D3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052638"/>
            <a:ext cx="77073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Pts val="1500"/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lưu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loát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ngắt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nghỉ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hơi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ngoài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phiên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âm</a:t>
            </a:r>
            <a:r>
              <a:rPr lang="en-US" alt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altLang="en-US" b="1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7C9BF-AB48-46F4-A977-5CB6A5EA60F6}"/>
              </a:ext>
            </a:extLst>
          </p:cNvPr>
          <p:cNvSpPr txBox="1"/>
          <p:nvPr/>
        </p:nvSpPr>
        <p:spPr>
          <a:xfrm>
            <a:off x="2057400" y="876300"/>
            <a:ext cx="533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YÊU CẦU CẦN ĐẠT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DFF58A3F-793A-4A3A-93A2-88BAE974D87A}"/>
              </a:ext>
            </a:extLst>
          </p:cNvPr>
          <p:cNvSpPr/>
          <p:nvPr/>
        </p:nvSpPr>
        <p:spPr bwMode="auto">
          <a:xfrm>
            <a:off x="557213" y="5105399"/>
            <a:ext cx="450850" cy="34290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6C8F07-7DEA-41D5-BBF6-F554C7CA5529}"/>
              </a:ext>
            </a:extLst>
          </p:cNvPr>
          <p:cNvSpPr txBox="1"/>
          <p:nvPr/>
        </p:nvSpPr>
        <p:spPr>
          <a:xfrm>
            <a:off x="998538" y="4799795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95422" y="3048000"/>
            <a:ext cx="907717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altLang="en-US" sz="40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sĩ quan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1676400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en-US" alt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“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36452" y="4365577"/>
            <a:ext cx="472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lại.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7200" y="620433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vi-VN" alt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văn chia làm 3 đoạn: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6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0"/>
    </mc:Choice>
    <mc:Fallback xmlns="">
      <p:transition spd="slow" advTm="2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200400" y="60960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dirty="0">
              <a:solidFill>
                <a:srgbClr val="190B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1219200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 đúng: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057400" y="1295400"/>
            <a:ext cx="7086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Pa-ri, Hít-le, Si-le, Vin-hem Ten, Mét-xi-na, </a:t>
            </a:r>
          </a:p>
          <a:p>
            <a:r>
              <a:rPr lang="en-US" altLang="en-US" sz="2800" b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I-ta-li-a, Oóc-lê-ăng, lạnh lùng,…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-71438" y="3101180"/>
            <a:ext cx="327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-533400" y="3867150"/>
            <a:ext cx="967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/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Pa-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19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55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92A1A54-A6DC-42FB-84E7-76BE12CC9E75}"/>
              </a:ext>
            </a:extLst>
          </p:cNvPr>
          <p:cNvCxnSpPr/>
          <p:nvPr/>
        </p:nvCxnSpPr>
        <p:spPr>
          <a:xfrm flipH="1">
            <a:off x="2514600" y="4348955"/>
            <a:ext cx="152400" cy="409575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BBE63F9F-0CAB-42B4-ACC6-5B114607EC88}"/>
              </a:ext>
            </a:extLst>
          </p:cNvPr>
          <p:cNvCxnSpPr/>
          <p:nvPr/>
        </p:nvCxnSpPr>
        <p:spPr>
          <a:xfrm flipH="1">
            <a:off x="8534400" y="4372767"/>
            <a:ext cx="152400" cy="409575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72702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3" grpId="0"/>
      <p:bldP spid="32774" grpId="0"/>
      <p:bldP spid="32775" grpId="0"/>
      <p:bldP spid="3277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9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16.2|11.1|9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16.2|11.1|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16.2|11.1|9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6|28|1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1.1|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3|2.4|17.2|1.6|25.9|2.7|6.4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2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6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1871</TotalTime>
  <Words>1480</Words>
  <Application>Microsoft Office PowerPoint</Application>
  <PresentationFormat>Trình chiếu Trên màn hình (4:3)</PresentationFormat>
  <Paragraphs>102</Paragraphs>
  <Slides>24</Slides>
  <Notes>4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Trebuchet MS</vt:lpstr>
      <vt:lpstr>Wingdings</vt:lpstr>
      <vt:lpstr>Wingdings 3</vt:lpstr>
      <vt:lpstr>Facet</vt:lpstr>
      <vt:lpstr>Office Theme</vt:lpstr>
      <vt:lpstr>Bản trình bày PowerPoint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TRANG</dc:creator>
  <cp:lastModifiedBy>Minh Dương Anh</cp:lastModifiedBy>
  <cp:revision>196</cp:revision>
  <dcterms:created xsi:type="dcterms:W3CDTF">2009-09-25T04:13:01Z</dcterms:created>
  <dcterms:modified xsi:type="dcterms:W3CDTF">2021-10-10T15:09:45Z</dcterms:modified>
</cp:coreProperties>
</file>