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1" r:id="rId3"/>
    <p:sldId id="290" r:id="rId4"/>
    <p:sldId id="273" r:id="rId5"/>
    <p:sldId id="267" r:id="rId6"/>
    <p:sldId id="274" r:id="rId7"/>
    <p:sldId id="272" r:id="rId8"/>
    <p:sldId id="275" r:id="rId9"/>
    <p:sldId id="276" r:id="rId10"/>
    <p:sldId id="277" r:id="rId11"/>
    <p:sldId id="292" r:id="rId12"/>
    <p:sldId id="263" r:id="rId13"/>
    <p:sldId id="283" r:id="rId14"/>
    <p:sldId id="282" r:id="rId15"/>
    <p:sldId id="278" r:id="rId16"/>
    <p:sldId id="287" r:id="rId17"/>
    <p:sldId id="279" r:id="rId18"/>
    <p:sldId id="280" r:id="rId19"/>
    <p:sldId id="284" r:id="rId20"/>
    <p:sldId id="289" r:id="rId21"/>
    <p:sldId id="281" r:id="rId22"/>
    <p:sldId id="294" r:id="rId23"/>
  </p:sldIdLst>
  <p:sldSz cx="9144000" cy="5486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9BB2"/>
    <a:srgbClr val="FFFF7D"/>
    <a:srgbClr val="98E3FA"/>
    <a:srgbClr val="FFFFCC"/>
    <a:srgbClr val="C3FDFA"/>
    <a:srgbClr val="FF5050"/>
    <a:srgbClr val="80DABA"/>
    <a:srgbClr val="FFCC99"/>
    <a:srgbClr val="66BE85"/>
    <a:srgbClr val="FB31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6"/>
    <p:restoredTop sz="92722"/>
  </p:normalViewPr>
  <p:slideViewPr>
    <p:cSldViewPr>
      <p:cViewPr>
        <p:scale>
          <a:sx n="71" d="100"/>
          <a:sy n="71" d="100"/>
        </p:scale>
        <p:origin x="-1356" y="-354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340"/>
            <a:ext cx="777240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5C137-029A-438E-B4B7-102E8DCC1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DF74-A050-40B1-8090-AFF97E90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D6BC-00FF-414A-A47C-39E8889B9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711"/>
            <a:ext cx="8229600" cy="46812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4732-F7EC-4774-B750-C0AFBAE4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3C32B-74E3-47E8-B28C-E36D509F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520"/>
            <a:ext cx="7772400" cy="10896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723DE-6F03-4DC6-8FED-E49CAAF4D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9EA96-E1FE-4CFB-BCCE-8173177E9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E350A-3773-4910-9288-5C4CB698C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600B8-11BB-480D-A880-D11659852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FD51-FEBB-4448-BEB5-2A4403F08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31C8-EF71-40D1-9293-F4A77C178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BDEF4-8F70-4437-B57F-8A151772F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1" name="Track02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F15A3C3-9CE6-48FD-B419-DEED2829B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15" name="Track02.WAV"/>
          </p:stSnd>
        </p:sndAc>
      </p:transition>
    </mc:Choice>
    <mc:Fallback>
      <p:transition spd="slow">
        <p:fade/>
        <p:sndAc>
          <p:stSnd>
            <p:snd r:embed="rId14" name="Track02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1600200"/>
            <a:ext cx="8458200" cy="2514600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28600" y="152400"/>
            <a:ext cx="2590800" cy="1004047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86384" y="362035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457200" y="1844148"/>
            <a:ext cx="8305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…(1)….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…(2)....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…(3)...: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..(4)…,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39253" y="4545106"/>
            <a:ext cx="2209800" cy="609600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6781800" y="4572000"/>
            <a:ext cx="1519518" cy="609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764241" y="4572000"/>
            <a:ext cx="1519518" cy="609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ounded Rectangle 414"/>
          <p:cNvSpPr/>
          <p:nvPr/>
        </p:nvSpPr>
        <p:spPr>
          <a:xfrm>
            <a:off x="5032662" y="4554071"/>
            <a:ext cx="1519518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304800" y="1767840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 sz="3600" b="1">
              <a:solidFill>
                <a:srgbClr val="9900CC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990600" y="177993"/>
            <a:ext cx="5828840" cy="64633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</a:rPr>
              <a:t>1.1904 </a:t>
            </a:r>
            <a:r>
              <a:rPr lang="en-US" sz="3600" b="1" dirty="0" err="1">
                <a:solidFill>
                  <a:srgbClr val="FFFF00"/>
                </a:solidFill>
              </a:rPr>
              <a:t>diễn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ra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sư</a:t>
            </a:r>
            <a:r>
              <a:rPr lang="en-US" sz="3600" b="1" dirty="0">
                <a:solidFill>
                  <a:srgbClr val="FFFF00"/>
                </a:solidFill>
              </a:rPr>
              <a:t>̣ </a:t>
            </a:r>
            <a:r>
              <a:rPr lang="en-US" sz="3600" b="1" dirty="0" err="1">
                <a:solidFill>
                  <a:srgbClr val="FFFF00"/>
                </a:solidFill>
              </a:rPr>
              <a:t>kiện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gi</a:t>
            </a:r>
            <a:r>
              <a:rPr lang="en-US" sz="3600" b="1" dirty="0">
                <a:solidFill>
                  <a:srgbClr val="FFFF00"/>
                </a:solidFill>
              </a:rPr>
              <a:t>̀?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1341120"/>
            <a:ext cx="8586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</a:rPr>
              <a:t>- </a:t>
            </a:r>
            <a:r>
              <a:rPr lang="en-US" sz="3200" b="1" dirty="0" err="1">
                <a:solidFill>
                  <a:srgbClr val="9900CC"/>
                </a:solidFill>
              </a:rPr>
              <a:t>Năm</a:t>
            </a:r>
            <a:r>
              <a:rPr lang="en-US" sz="3200" b="1" dirty="0">
                <a:solidFill>
                  <a:srgbClr val="9900CC"/>
                </a:solidFill>
              </a:rPr>
              <a:t> 1904 </a:t>
            </a:r>
            <a:r>
              <a:rPr lang="en-US" sz="3200" b="1" dirty="0" err="1">
                <a:solidFill>
                  <a:srgbClr val="9900CC"/>
                </a:solidFill>
              </a:rPr>
              <a:t>Phan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Bội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Châu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lập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Hội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Duy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Tân</a:t>
            </a:r>
            <a:endParaRPr lang="en-US" sz="3200" b="1" dirty="0">
              <a:solidFill>
                <a:srgbClr val="9900CC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2971800" y="501159"/>
            <a:ext cx="7239000" cy="1261884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2. </a:t>
            </a:r>
            <a:r>
              <a:rPr lang="en-US" sz="3200" b="1" dirty="0" err="1">
                <a:solidFill>
                  <a:srgbClr val="FFFF00"/>
                </a:solidFill>
              </a:rPr>
              <a:t>Năm</a:t>
            </a:r>
            <a:r>
              <a:rPr lang="en-US" sz="3200" b="1" dirty="0">
                <a:solidFill>
                  <a:srgbClr val="FFFF00"/>
                </a:solidFill>
              </a:rPr>
              <a:t> 1905 </a:t>
            </a:r>
            <a:r>
              <a:rPr lang="en-US" sz="3200" b="1" dirty="0" err="1">
                <a:solidFill>
                  <a:srgbClr val="FFFF00"/>
                </a:solidFill>
              </a:rPr>
              <a:t>Phan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Bội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Châu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thanh</a:t>
            </a:r>
            <a:r>
              <a:rPr lang="en-US" sz="3200" b="1" dirty="0">
                <a:solidFill>
                  <a:srgbClr val="FFFF00"/>
                </a:solidFill>
              </a:rPr>
              <a:t>  </a:t>
            </a:r>
            <a:r>
              <a:rPr lang="en-US" sz="3200" b="1" dirty="0" err="1">
                <a:solidFill>
                  <a:srgbClr val="FFFF00"/>
                </a:solidFill>
              </a:rPr>
              <a:t>niên</a:t>
            </a:r>
            <a:r>
              <a:rPr lang="en-US" sz="3200" b="1" dirty="0">
                <a:solidFill>
                  <a:srgbClr val="FFFF00"/>
                </a:solidFill>
              </a:rPr>
              <a:t> sang </a:t>
            </a:r>
            <a:r>
              <a:rPr lang="en-US" sz="3200" b="1" dirty="0" err="1">
                <a:solidFill>
                  <a:srgbClr val="FFFF00"/>
                </a:solidFill>
              </a:rPr>
              <a:t>Nhật</a:t>
            </a:r>
            <a:r>
              <a:rPr lang="en-US" sz="2800" b="1" dirty="0"/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l</a:t>
            </a:r>
            <a:r>
              <a:rPr lang="en-US" sz="3200" b="1" dirty="0" err="1">
                <a:solidFill>
                  <a:srgbClr val="FFFF00"/>
                </a:solidFill>
              </a:rPr>
              <a:t>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</a:t>
            </a:r>
            <a:r>
              <a:rPr lang="en-US" sz="3200" b="1" dirty="0">
                <a:solidFill>
                  <a:srgbClr val="FFFF00"/>
                </a:solidFill>
              </a:rPr>
              <a:t>̀?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1950720"/>
            <a:ext cx="84645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9900CC"/>
                </a:solidFill>
              </a:rPr>
              <a:t>- </a:t>
            </a:r>
            <a:r>
              <a:rPr lang="en-US" sz="3600" b="1" dirty="0" err="1">
                <a:solidFill>
                  <a:srgbClr val="9900CC"/>
                </a:solidFill>
              </a:rPr>
              <a:t>Năm</a:t>
            </a:r>
            <a:r>
              <a:rPr lang="en-US" sz="3600" b="1" dirty="0">
                <a:solidFill>
                  <a:srgbClr val="9900CC"/>
                </a:solidFill>
              </a:rPr>
              <a:t> 1905 </a:t>
            </a:r>
            <a:r>
              <a:rPr lang="en-US" sz="3600" b="1" dirty="0" err="1">
                <a:solidFill>
                  <a:srgbClr val="9900CC"/>
                </a:solidFill>
              </a:rPr>
              <a:t>ông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đưa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thanh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niên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Việt</a:t>
            </a:r>
            <a:r>
              <a:rPr lang="en-US" sz="3600" b="1" dirty="0">
                <a:solidFill>
                  <a:srgbClr val="9900CC"/>
                </a:solidFill>
              </a:rPr>
              <a:t> Nam sang </a:t>
            </a:r>
            <a:r>
              <a:rPr lang="en-US" sz="3600" b="1" dirty="0" err="1">
                <a:solidFill>
                  <a:srgbClr val="9900CC"/>
                </a:solidFill>
              </a:rPr>
              <a:t>Nhật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học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tập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vê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ki</a:t>
            </a:r>
            <a:r>
              <a:rPr lang="en-US" sz="3600" b="1" dirty="0">
                <a:solidFill>
                  <a:srgbClr val="9900CC"/>
                </a:solidFill>
              </a:rPr>
              <a:t>̃ </a:t>
            </a:r>
            <a:r>
              <a:rPr lang="en-US" sz="3600" b="1" dirty="0" err="1">
                <a:solidFill>
                  <a:srgbClr val="9900CC"/>
                </a:solidFill>
              </a:rPr>
              <a:t>thuật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va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quân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sư</a:t>
            </a:r>
            <a:r>
              <a:rPr lang="en-US" sz="3600" b="1" dirty="0">
                <a:solidFill>
                  <a:srgbClr val="9900CC"/>
                </a:solidFill>
              </a:rPr>
              <a:t>̣.</a:t>
            </a: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1828800" y="1763043"/>
            <a:ext cx="7639050" cy="107721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3. </a:t>
            </a:r>
            <a:r>
              <a:rPr lang="en-US" sz="3200" b="1" dirty="0" err="1">
                <a:solidFill>
                  <a:srgbClr val="FFFF00"/>
                </a:solidFill>
              </a:rPr>
              <a:t>Thanh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niên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Việt</a:t>
            </a:r>
            <a:r>
              <a:rPr lang="en-US" sz="3200" b="1" dirty="0">
                <a:solidFill>
                  <a:srgbClr val="FFFF00"/>
                </a:solidFill>
              </a:rPr>
              <a:t> Nam </a:t>
            </a:r>
            <a:r>
              <a:rPr lang="en-US" sz="3200" b="1" dirty="0" err="1">
                <a:solidFill>
                  <a:srgbClr val="FFFF00"/>
                </a:solidFill>
              </a:rPr>
              <a:t>học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tập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điều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kiện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như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</a:t>
            </a:r>
            <a:r>
              <a:rPr lang="en-US" sz="3200" b="1" dirty="0">
                <a:solidFill>
                  <a:srgbClr val="FFFF00"/>
                </a:solidFill>
              </a:rPr>
              <a:t>́ </a:t>
            </a:r>
            <a:r>
              <a:rPr lang="en-US" sz="3200" b="1" dirty="0" err="1">
                <a:solidFill>
                  <a:srgbClr val="FFFF00"/>
                </a:solidFill>
              </a:rPr>
              <a:t>nào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9184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9900CC"/>
                </a:solidFill>
              </a:rPr>
              <a:t>- </a:t>
            </a:r>
            <a:r>
              <a:rPr lang="en-US" sz="3600" b="1" dirty="0" err="1">
                <a:solidFill>
                  <a:srgbClr val="9900CC"/>
                </a:solidFill>
              </a:rPr>
              <a:t>Cuộc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sống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của</a:t>
            </a:r>
            <a:r>
              <a:rPr lang="en-US" sz="3600" b="1" dirty="0">
                <a:solidFill>
                  <a:srgbClr val="9900CC"/>
                </a:solidFill>
              </a:rPr>
              <a:t> họ </a:t>
            </a:r>
            <a:r>
              <a:rPr lang="en-US" sz="3600" b="1" dirty="0" err="1">
                <a:solidFill>
                  <a:srgbClr val="9900CC"/>
                </a:solidFill>
              </a:rPr>
              <a:t>hết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sức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kho</a:t>
            </a:r>
            <a:r>
              <a:rPr lang="en-US" sz="3600" b="1" dirty="0">
                <a:solidFill>
                  <a:srgbClr val="9900CC"/>
                </a:solidFill>
              </a:rPr>
              <a:t>́ </a:t>
            </a:r>
            <a:r>
              <a:rPr lang="en-US" sz="3600" b="1" dirty="0" err="1">
                <a:solidFill>
                  <a:srgbClr val="9900CC"/>
                </a:solidFill>
              </a:rPr>
              <a:t>khăn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nha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cửa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chật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chội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thiếu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thốn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đu</a:t>
            </a:r>
            <a:r>
              <a:rPr lang="en-US" sz="3600" b="1" dirty="0">
                <a:solidFill>
                  <a:srgbClr val="9900CC"/>
                </a:solidFill>
              </a:rPr>
              <a:t>̉ </a:t>
            </a:r>
            <a:r>
              <a:rPr lang="en-US" sz="3600" b="1" dirty="0" err="1">
                <a:solidFill>
                  <a:srgbClr val="9900CC"/>
                </a:solidFill>
              </a:rPr>
              <a:t>thư</a:t>
            </a:r>
            <a:r>
              <a:rPr lang="en-US" sz="3600" b="1" dirty="0">
                <a:solidFill>
                  <a:srgbClr val="9900CC"/>
                </a:solidFill>
              </a:rPr>
              <a:t>́, </a:t>
            </a:r>
            <a:r>
              <a:rPr lang="en-US" sz="3600" b="1" dirty="0" err="1">
                <a:solidFill>
                  <a:srgbClr val="9900CC"/>
                </a:solidFill>
              </a:rPr>
              <a:t>h</a:t>
            </a:r>
            <a:r>
              <a:rPr lang="en-US" sz="3200" b="1" dirty="0" err="1">
                <a:solidFill>
                  <a:srgbClr val="990099"/>
                </a:solidFill>
              </a:rPr>
              <a:t>ọ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đã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làm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nhiều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nghề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để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sống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và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học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tập</a:t>
            </a:r>
            <a:r>
              <a:rPr lang="en-US" sz="5400" b="1" dirty="0">
                <a:solidFill>
                  <a:srgbClr val="990099"/>
                </a:solidFill>
              </a:rPr>
              <a:t>.</a:t>
            </a: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6096000" y="1767840"/>
            <a:ext cx="2209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6" grpId="1" animBg="1"/>
      <p:bldP spid="26637" grpId="0"/>
      <p:bldP spid="26638" grpId="0" animBg="1"/>
      <p:bldP spid="26638" grpId="1" animBg="1"/>
      <p:bldP spid="26639" grpId="0"/>
      <p:bldP spid="26640" grpId="0" animBg="1"/>
      <p:bldP spid="26640" grpId="1" animBg="1"/>
      <p:bldP spid="26641" grpId="0"/>
      <p:bldP spid="266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371600"/>
            <a:ext cx="8763000" cy="3886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251885"/>
            <a:ext cx="711124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66BE85"/>
                </a:solidFill>
              </a:rPr>
              <a:t>1</a:t>
            </a:r>
            <a:r>
              <a:rPr lang="en-US" sz="3600" b="1" dirty="0">
                <a:solidFill>
                  <a:srgbClr val="66BE85"/>
                </a:solidFill>
              </a:rPr>
              <a:t>)</a:t>
            </a:r>
            <a:r>
              <a:rPr lang="en-US" sz="3600" b="1" dirty="0" smtClean="0">
                <a:solidFill>
                  <a:srgbClr val="66BE85"/>
                </a:solidFill>
              </a:rPr>
              <a:t> </a:t>
            </a:r>
            <a:r>
              <a:rPr lang="en-US" sz="3600" b="1" dirty="0" err="1" smtClean="0">
                <a:solidFill>
                  <a:srgbClr val="66BE85"/>
                </a:solidFill>
              </a:rPr>
              <a:t>Năm</a:t>
            </a:r>
            <a:r>
              <a:rPr lang="en-US" sz="3600" b="1" dirty="0" smtClean="0">
                <a:solidFill>
                  <a:srgbClr val="66BE85"/>
                </a:solidFill>
              </a:rPr>
              <a:t> 1904 </a:t>
            </a:r>
            <a:r>
              <a:rPr lang="en-US" sz="3600" b="1" dirty="0" err="1">
                <a:solidFill>
                  <a:srgbClr val="66BE85"/>
                </a:solidFill>
              </a:rPr>
              <a:t>diễn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ra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sư</a:t>
            </a:r>
            <a:r>
              <a:rPr lang="en-US" sz="3600" b="1" dirty="0">
                <a:solidFill>
                  <a:srgbClr val="66BE85"/>
                </a:solidFill>
              </a:rPr>
              <a:t>̣ </a:t>
            </a:r>
            <a:r>
              <a:rPr lang="en-US" sz="3600" b="1" dirty="0" err="1">
                <a:solidFill>
                  <a:srgbClr val="66BE85"/>
                </a:solidFill>
              </a:rPr>
              <a:t>kiện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gi</a:t>
            </a:r>
            <a:r>
              <a:rPr lang="en-US" sz="3600" b="1" dirty="0">
                <a:solidFill>
                  <a:srgbClr val="66BE85"/>
                </a:solidFill>
              </a:rPr>
              <a:t>̀?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450850" y="1660816"/>
            <a:ext cx="7553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1904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Phan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Bội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Duy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Tân</a:t>
            </a:r>
            <a:endParaRPr lang="en-US" sz="2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50850" y="2379337"/>
            <a:ext cx="84645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1905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ông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đưa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thanh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niên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Việt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Nam sang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học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vê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̀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kĩ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thuật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quân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̣.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81000" y="3491805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Cuộc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sống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của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họ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hết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sức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khó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khăn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cửa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thiếu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thốn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đủ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thứ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làm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nhiều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nghề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để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tập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066800" y="152400"/>
            <a:ext cx="7239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2. </a:t>
            </a:r>
            <a:r>
              <a:rPr lang="en-US" sz="3200" b="1" dirty="0" err="1">
                <a:solidFill>
                  <a:srgbClr val="66BE85"/>
                </a:solidFill>
              </a:rPr>
              <a:t>Năm</a:t>
            </a:r>
            <a:r>
              <a:rPr lang="en-US" sz="3200" b="1" dirty="0">
                <a:solidFill>
                  <a:srgbClr val="66BE85"/>
                </a:solidFill>
              </a:rPr>
              <a:t> 1905 </a:t>
            </a:r>
            <a:r>
              <a:rPr lang="en-US" sz="3200" b="1" dirty="0" err="1">
                <a:solidFill>
                  <a:srgbClr val="66BE85"/>
                </a:solidFill>
              </a:rPr>
              <a:t>Phan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Bội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Châu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 smtClean="0">
                <a:solidFill>
                  <a:srgbClr val="66BE85"/>
                </a:solidFill>
              </a:rPr>
              <a:t>đưa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 smtClean="0">
                <a:solidFill>
                  <a:srgbClr val="66BE85"/>
                </a:solidFill>
              </a:rPr>
              <a:t>thanh</a:t>
            </a:r>
            <a:r>
              <a:rPr lang="en-US" sz="3200" b="1" dirty="0" smtClean="0">
                <a:solidFill>
                  <a:srgbClr val="66BE85"/>
                </a:solidFill>
              </a:rPr>
              <a:t> 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sang </a:t>
            </a:r>
            <a:r>
              <a:rPr lang="en-US" sz="3200" b="1" dirty="0" err="1" smtClean="0">
                <a:solidFill>
                  <a:srgbClr val="66BE85"/>
                </a:solidFill>
              </a:rPr>
              <a:t>Nhật</a:t>
            </a:r>
            <a:r>
              <a:rPr lang="en-US" sz="2800" b="1" dirty="0">
                <a:solidFill>
                  <a:srgbClr val="66BE85"/>
                </a:solidFill>
              </a:rPr>
              <a:t> </a:t>
            </a:r>
            <a:r>
              <a:rPr lang="en-US" sz="2800" b="1" dirty="0" err="1" smtClean="0">
                <a:solidFill>
                  <a:srgbClr val="66BE85"/>
                </a:solidFill>
              </a:rPr>
              <a:t>l</a:t>
            </a:r>
            <a:r>
              <a:rPr lang="en-US" sz="3200" b="1" dirty="0" err="1" smtClean="0">
                <a:solidFill>
                  <a:srgbClr val="66BE85"/>
                </a:solidFill>
              </a:rPr>
              <a:t>àm</a:t>
            </a:r>
            <a:r>
              <a:rPr lang="en-US" sz="3200" b="1" dirty="0" smtClean="0">
                <a:solidFill>
                  <a:srgbClr val="66BE85"/>
                </a:solidFill>
              </a:rPr>
              <a:t> </a:t>
            </a:r>
            <a:r>
              <a:rPr lang="en-US" sz="3200" b="1" dirty="0" err="1" smtClean="0">
                <a:solidFill>
                  <a:srgbClr val="66BE85"/>
                </a:solidFill>
              </a:rPr>
              <a:t>gì</a:t>
            </a:r>
            <a:r>
              <a:rPr lang="en-US" sz="3200" b="1" dirty="0" smtClean="0">
                <a:solidFill>
                  <a:srgbClr val="66BE85"/>
                </a:solidFill>
              </a:rPr>
              <a:t> ?</a:t>
            </a:r>
            <a:endParaRPr lang="en-US" sz="3200" b="1" dirty="0">
              <a:solidFill>
                <a:srgbClr val="66BE85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02896" y="159814"/>
            <a:ext cx="763905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3.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Việt</a:t>
            </a:r>
            <a:r>
              <a:rPr lang="en-US" sz="3200" b="1" dirty="0">
                <a:solidFill>
                  <a:srgbClr val="66BE85"/>
                </a:solidFill>
              </a:rPr>
              <a:t> Nam </a:t>
            </a:r>
            <a:r>
              <a:rPr lang="en-US" sz="3200" b="1" dirty="0" err="1">
                <a:solidFill>
                  <a:srgbClr val="66BE85"/>
                </a:solidFill>
              </a:rPr>
              <a:t>học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tập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trong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điều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kiện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như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thê</a:t>
            </a:r>
            <a:r>
              <a:rPr lang="en-US" sz="3200" b="1" dirty="0">
                <a:solidFill>
                  <a:srgbClr val="66BE85"/>
                </a:solidFill>
              </a:rPr>
              <a:t>́ </a:t>
            </a:r>
            <a:r>
              <a:rPr lang="en-US" sz="3200" b="1" dirty="0" err="1">
                <a:solidFill>
                  <a:srgbClr val="66BE85"/>
                </a:solidFill>
              </a:rPr>
              <a:t>nào</a:t>
            </a:r>
            <a:r>
              <a:rPr lang="en-US" sz="3200" b="1" dirty="0">
                <a:solidFill>
                  <a:srgbClr val="66BE8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98733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5" grpId="0"/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971800" y="487680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133165" y="1087001"/>
            <a:ext cx="54102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thần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phóng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7" grpId="1"/>
      <p:bldP spid="92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1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7200" y="67310"/>
            <a:ext cx="9601200" cy="5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67000" y="1402080"/>
            <a:ext cx="6477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</a:rPr>
              <a:t>1.N</a:t>
            </a:r>
            <a:r>
              <a:rPr lang="en-US" sz="3200" b="1" dirty="0">
                <a:solidFill>
                  <a:schemeClr val="bg1"/>
                </a:solidFill>
              </a:rPr>
              <a:t>êu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mục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đích</a:t>
            </a:r>
            <a:r>
              <a:rPr lang="en-US" sz="3000" b="1" u="sng" dirty="0">
                <a:solidFill>
                  <a:schemeClr val="bg1"/>
                </a:solidFill>
              </a:rPr>
              <a:t>, </a:t>
            </a:r>
            <a:r>
              <a:rPr lang="en-US" sz="3200" b="1" u="sng" dirty="0" err="1">
                <a:solidFill>
                  <a:schemeClr val="bg1"/>
                </a:solidFill>
              </a:rPr>
              <a:t>kết</a:t>
            </a:r>
            <a:r>
              <a:rPr lang="en-US" sz="3200" b="1" u="sng" dirty="0">
                <a:solidFill>
                  <a:schemeClr val="bg1"/>
                </a:solidFill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</a:rPr>
              <a:t>quả</a:t>
            </a:r>
            <a:r>
              <a:rPr lang="en-US" sz="3200" b="1" u="sng" dirty="0">
                <a:solidFill>
                  <a:schemeClr val="bg1"/>
                </a:solidFill>
              </a:rPr>
              <a:t>, ý </a:t>
            </a:r>
            <a:r>
              <a:rPr lang="en-US" sz="3200" b="1" u="sng" dirty="0" err="1">
                <a:solidFill>
                  <a:schemeClr val="bg1"/>
                </a:solidFill>
              </a:rPr>
              <a:t>nghĩa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của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phong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trào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Đông</a:t>
            </a:r>
            <a:r>
              <a:rPr lang="en-US" sz="3000" b="1" dirty="0">
                <a:solidFill>
                  <a:schemeClr val="bg1"/>
                </a:solidFill>
              </a:rPr>
              <a:t> Du?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747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9" y="9144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62300" y="381000"/>
            <a:ext cx="5257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Mục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đích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của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trào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Đông</a:t>
            </a:r>
            <a:r>
              <a:rPr lang="en-US" sz="3200" b="1" dirty="0">
                <a:solidFill>
                  <a:schemeClr val="bg1"/>
                </a:solidFill>
              </a:rPr>
              <a:t> Du là </a:t>
            </a:r>
            <a:r>
              <a:rPr lang="en-US" sz="3200" b="1" dirty="0" err="1">
                <a:solidFill>
                  <a:schemeClr val="bg1"/>
                </a:solidFill>
              </a:rPr>
              <a:t>gi</a:t>
            </a:r>
            <a:r>
              <a:rPr lang="en-US" sz="3200" b="1" dirty="0">
                <a:solidFill>
                  <a:schemeClr val="bg1"/>
                </a:solidFill>
              </a:rPr>
              <a:t>̀?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933700" y="1706880"/>
            <a:ext cx="54864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Mục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đích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của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phong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Du là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tạo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tài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0" grpId="1"/>
      <p:bldP spid="317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51" name="Picture 3" descr="BDRLC0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352800" y="1036320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 quả của phong trào Đông Du ra sao? 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895600" y="304800"/>
            <a:ext cx="5943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352800" y="2194560"/>
            <a:ext cx="487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Vì sao phong trào Đông Du thất bại?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648200" y="170688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Thất bại</a:t>
            </a:r>
          </a:p>
        </p:txBody>
      </p:sp>
      <p:sp>
        <p:nvSpPr>
          <p:cNvPr id="14344" name="Line 12"/>
          <p:cNvSpPr>
            <a:spLocks noChangeShapeType="1"/>
          </p:cNvSpPr>
          <p:nvPr/>
        </p:nvSpPr>
        <p:spPr bwMode="auto">
          <a:xfrm>
            <a:off x="6019800" y="231648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6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6" grpId="1"/>
      <p:bldP spid="27657" grpId="0"/>
      <p:bldP spid="27658" grpId="0"/>
      <p:bldP spid="27659" grpId="0"/>
      <p:bldP spid="276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133600"/>
            <a:ext cx="8763000" cy="28956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524000" y="309230"/>
            <a:ext cx="7140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94447" y="2377441"/>
            <a:ext cx="8458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74" y="296256"/>
            <a:ext cx="1352761" cy="1336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2" grpId="1"/>
      <p:bldP spid="399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pic>
        <p:nvPicPr>
          <p:cNvPr id="28675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895600" y="304800"/>
            <a:ext cx="5647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Ý nghĩa của phong trào Đông Du là gì?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971800" y="365760"/>
            <a:ext cx="59407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-Phong trào tuy thất bại nhưng đã thể hiện tinh thần yêu nước của Phan Bội Châu và nhân dân ta.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048000" y="1584961"/>
            <a:ext cx="5867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0" grpId="1"/>
      <p:bldP spid="28683" grpId="0"/>
      <p:bldP spid="286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371600"/>
            <a:ext cx="8458200" cy="3429000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 rot="10800000" flipV="1">
            <a:off x="533400" y="1676400"/>
            <a:ext cx="80041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u="sng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du do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09800" y="197223"/>
            <a:ext cx="76289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Ý </a:t>
            </a:r>
            <a:r>
              <a:rPr lang="en-US" sz="4400" b="1" dirty="0" err="1" smtClean="0">
                <a:solidFill>
                  <a:schemeClr val="bg1"/>
                </a:solidFill>
              </a:rPr>
              <a:t>nghĩa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học</a:t>
            </a:r>
            <a:r>
              <a:rPr lang="en-US" sz="4400" b="1" dirty="0" smtClean="0">
                <a:solidFill>
                  <a:schemeClr val="bg1"/>
                </a:solidFill>
              </a:rPr>
              <a:t> ?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1" grpId="1"/>
      <p:bldP spid="29702" grpId="0"/>
      <p:bldP spid="2970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5" name="WordArt 26"/>
          <p:cNvSpPr>
            <a:spLocks noChangeArrowheads="1" noChangeShapeType="1" noTextEdit="1"/>
          </p:cNvSpPr>
          <p:nvPr/>
        </p:nvSpPr>
        <p:spPr bwMode="auto">
          <a:xfrm>
            <a:off x="1730329" y="304800"/>
            <a:ext cx="5715000" cy="12319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b="1" kern="10" spc="-44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VẬN DỤNG ! </a:t>
            </a:r>
            <a:endParaRPr lang="en-US" sz="4400" b="1" kern="10" spc="-4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057400"/>
            <a:ext cx="838200" cy="99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Ô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2082053"/>
            <a:ext cx="838200" cy="990600"/>
          </a:xfrm>
          <a:prstGeom prst="rect">
            <a:avLst/>
          </a:prstGeom>
          <a:solidFill>
            <a:srgbClr val="80D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C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90800" y="2082053"/>
            <a:ext cx="838200" cy="9906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12776" y="2057400"/>
            <a:ext cx="838200" cy="990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Ữ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000" y="3505200"/>
            <a:ext cx="838200" cy="990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K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7600" y="3505200"/>
            <a:ext cx="838200" cy="990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Ì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4400" y="3496235"/>
            <a:ext cx="838200" cy="990600"/>
          </a:xfrm>
          <a:prstGeom prst="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D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1200" y="3496235"/>
            <a:ext cx="8382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I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81800" y="3496235"/>
            <a:ext cx="838200" cy="990600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Ệ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2400" y="3496235"/>
            <a:ext cx="838200" cy="990600"/>
          </a:xfrm>
          <a:prstGeom prst="rect">
            <a:avLst/>
          </a:prstGeom>
          <a:solidFill>
            <a:srgbClr val="98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U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2315" b="64259" l="41354" r="71875">
                        <a14:foregroundMark x1="56354" y1="47500" x2="56354" y2="57870"/>
                        <a14:foregroundMark x1="54688" y1="56481" x2="54063" y2="59259"/>
                        <a14:foregroundMark x1="56771" y1="51111" x2="57656" y2="52778"/>
                        <a14:foregroundMark x1="57656" y1="52500" x2="57656" y2="52500"/>
                        <a14:foregroundMark x1="64688" y1="45833" x2="64688" y2="56944"/>
                        <a14:foregroundMark x1="61146" y1="50000" x2="60885" y2="47037"/>
                        <a14:foregroundMark x1="58542" y1="52593" x2="57031" y2="58056"/>
                        <a14:foregroundMark x1="58958" y1="46204" x2="58698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04" t="40261" r="29348" b="37478"/>
          <a:stretch/>
        </p:blipFill>
        <p:spPr>
          <a:xfrm>
            <a:off x="5949447" y="1752600"/>
            <a:ext cx="2683565" cy="1144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914400"/>
            <a:ext cx="8458200" cy="3581400"/>
          </a:xfrm>
          <a:prstGeom prst="roundRect">
            <a:avLst/>
          </a:prstGeom>
          <a:solidFill>
            <a:schemeClr val="bg1">
              <a:alpha val="7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2862" y="152400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533400" y="1066800"/>
            <a:ext cx="8305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     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,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1186899"/>
            <a:ext cx="1976718" cy="448235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3471582" y="1754254"/>
            <a:ext cx="1214718" cy="4213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3433482" y="2867293"/>
            <a:ext cx="1443318" cy="42134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ounded Rectangle 414"/>
          <p:cNvSpPr/>
          <p:nvPr/>
        </p:nvSpPr>
        <p:spPr>
          <a:xfrm>
            <a:off x="2133600" y="3372386"/>
            <a:ext cx="1519518" cy="421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31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579119"/>
            <a:ext cx="3200400" cy="430293"/>
            <a:chOff x="2286000" y="579119"/>
            <a:chExt cx="3200400" cy="430293"/>
          </a:xfrm>
        </p:grpSpPr>
        <p:sp>
          <p:nvSpPr>
            <p:cNvPr id="19469" name="Rectangle 14"/>
            <p:cNvSpPr>
              <a:spLocks noChangeArrowheads="1"/>
            </p:cNvSpPr>
            <p:nvPr/>
          </p:nvSpPr>
          <p:spPr bwMode="auto">
            <a:xfrm>
              <a:off x="2286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0" name="Rectangle 15"/>
            <p:cNvSpPr>
              <a:spLocks noChangeArrowheads="1"/>
            </p:cNvSpPr>
            <p:nvPr/>
          </p:nvSpPr>
          <p:spPr bwMode="auto">
            <a:xfrm>
              <a:off x="28194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1" name="Rectangle 16"/>
            <p:cNvSpPr>
              <a:spLocks noChangeArrowheads="1"/>
            </p:cNvSpPr>
            <p:nvPr/>
          </p:nvSpPr>
          <p:spPr bwMode="auto">
            <a:xfrm>
              <a:off x="33528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2" name="Rectangle 17"/>
            <p:cNvSpPr>
              <a:spLocks noChangeArrowheads="1"/>
            </p:cNvSpPr>
            <p:nvPr/>
          </p:nvSpPr>
          <p:spPr bwMode="auto">
            <a:xfrm>
              <a:off x="38862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3" name="Rectangle 18"/>
            <p:cNvSpPr>
              <a:spLocks noChangeArrowheads="1"/>
            </p:cNvSpPr>
            <p:nvPr/>
          </p:nvSpPr>
          <p:spPr bwMode="auto">
            <a:xfrm>
              <a:off x="44196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4" name="Rectangle 19"/>
            <p:cNvSpPr>
              <a:spLocks noChangeArrowheads="1"/>
            </p:cNvSpPr>
            <p:nvPr/>
          </p:nvSpPr>
          <p:spPr bwMode="auto">
            <a:xfrm>
              <a:off x="4953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0" y="1310640"/>
            <a:ext cx="3200400" cy="365760"/>
            <a:chOff x="2286000" y="1310640"/>
            <a:chExt cx="3200400" cy="365760"/>
          </a:xfrm>
        </p:grpSpPr>
        <p:sp>
          <p:nvSpPr>
            <p:cNvPr id="19475" name="Rectangle 20"/>
            <p:cNvSpPr>
              <a:spLocks noChangeArrowheads="1"/>
            </p:cNvSpPr>
            <p:nvPr/>
          </p:nvSpPr>
          <p:spPr bwMode="auto">
            <a:xfrm>
              <a:off x="2286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6" name="Rectangle 21"/>
            <p:cNvSpPr>
              <a:spLocks noChangeArrowheads="1"/>
            </p:cNvSpPr>
            <p:nvPr/>
          </p:nvSpPr>
          <p:spPr bwMode="auto">
            <a:xfrm>
              <a:off x="28194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7" name="Rectangle 22"/>
            <p:cNvSpPr>
              <a:spLocks noChangeArrowheads="1"/>
            </p:cNvSpPr>
            <p:nvPr/>
          </p:nvSpPr>
          <p:spPr bwMode="auto">
            <a:xfrm>
              <a:off x="33528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8" name="Rectangle 23"/>
            <p:cNvSpPr>
              <a:spLocks noChangeArrowheads="1"/>
            </p:cNvSpPr>
            <p:nvPr/>
          </p:nvSpPr>
          <p:spPr bwMode="auto">
            <a:xfrm>
              <a:off x="38862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9" name="Rectangle 24"/>
            <p:cNvSpPr>
              <a:spLocks noChangeArrowheads="1"/>
            </p:cNvSpPr>
            <p:nvPr/>
          </p:nvSpPr>
          <p:spPr bwMode="auto">
            <a:xfrm>
              <a:off x="44196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0" name="Rectangle 25"/>
            <p:cNvSpPr>
              <a:spLocks noChangeArrowheads="1"/>
            </p:cNvSpPr>
            <p:nvPr/>
          </p:nvSpPr>
          <p:spPr bwMode="auto">
            <a:xfrm>
              <a:off x="4953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1600" y="3566160"/>
            <a:ext cx="4813300" cy="461666"/>
            <a:chOff x="1371600" y="3566160"/>
            <a:chExt cx="4813300" cy="461666"/>
          </a:xfrm>
        </p:grpSpPr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13716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1917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1" name="Rectangle 27"/>
            <p:cNvSpPr>
              <a:spLocks noChangeArrowheads="1"/>
            </p:cNvSpPr>
            <p:nvPr/>
          </p:nvSpPr>
          <p:spPr bwMode="auto">
            <a:xfrm>
              <a:off x="2451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Rectangle 28"/>
            <p:cNvSpPr>
              <a:spLocks noChangeArrowheads="1"/>
            </p:cNvSpPr>
            <p:nvPr/>
          </p:nvSpPr>
          <p:spPr bwMode="auto">
            <a:xfrm>
              <a:off x="2984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3" name="Rectangle 29"/>
            <p:cNvSpPr>
              <a:spLocks noChangeArrowheads="1"/>
            </p:cNvSpPr>
            <p:nvPr/>
          </p:nvSpPr>
          <p:spPr bwMode="auto">
            <a:xfrm>
              <a:off x="35179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4" name="Rectangle 30"/>
            <p:cNvSpPr>
              <a:spLocks noChangeArrowheads="1"/>
            </p:cNvSpPr>
            <p:nvPr/>
          </p:nvSpPr>
          <p:spPr bwMode="auto">
            <a:xfrm>
              <a:off x="40513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5" name="Rectangle 31"/>
            <p:cNvSpPr>
              <a:spLocks noChangeArrowheads="1"/>
            </p:cNvSpPr>
            <p:nvPr/>
          </p:nvSpPr>
          <p:spPr bwMode="auto">
            <a:xfrm>
              <a:off x="4584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6" name="Rectangle 32"/>
            <p:cNvSpPr>
              <a:spLocks noChangeArrowheads="1"/>
            </p:cNvSpPr>
            <p:nvPr/>
          </p:nvSpPr>
          <p:spPr bwMode="auto">
            <a:xfrm>
              <a:off x="5118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7" name="Rectangle 33"/>
            <p:cNvSpPr>
              <a:spLocks noChangeArrowheads="1"/>
            </p:cNvSpPr>
            <p:nvPr/>
          </p:nvSpPr>
          <p:spPr bwMode="auto">
            <a:xfrm>
              <a:off x="5651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0" y="2773680"/>
            <a:ext cx="3733800" cy="461666"/>
            <a:chOff x="1905000" y="2773680"/>
            <a:chExt cx="3733800" cy="461666"/>
          </a:xfrm>
        </p:grpSpPr>
        <p:sp>
          <p:nvSpPr>
            <p:cNvPr id="19488" name="Rectangle 35"/>
            <p:cNvSpPr>
              <a:spLocks noChangeArrowheads="1"/>
            </p:cNvSpPr>
            <p:nvPr/>
          </p:nvSpPr>
          <p:spPr bwMode="auto">
            <a:xfrm>
              <a:off x="1905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9" name="Rectangle 36"/>
            <p:cNvSpPr>
              <a:spLocks noChangeArrowheads="1"/>
            </p:cNvSpPr>
            <p:nvPr/>
          </p:nvSpPr>
          <p:spPr bwMode="auto">
            <a:xfrm>
              <a:off x="2438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0" name="Rectangle 37"/>
            <p:cNvSpPr>
              <a:spLocks noChangeArrowheads="1"/>
            </p:cNvSpPr>
            <p:nvPr/>
          </p:nvSpPr>
          <p:spPr bwMode="auto">
            <a:xfrm>
              <a:off x="29718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1" name="Rectangle 38"/>
            <p:cNvSpPr>
              <a:spLocks noChangeArrowheads="1"/>
            </p:cNvSpPr>
            <p:nvPr/>
          </p:nvSpPr>
          <p:spPr bwMode="auto">
            <a:xfrm>
              <a:off x="35052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2" name="Rectangle 39"/>
            <p:cNvSpPr>
              <a:spLocks noChangeArrowheads="1"/>
            </p:cNvSpPr>
            <p:nvPr/>
          </p:nvSpPr>
          <p:spPr bwMode="auto">
            <a:xfrm>
              <a:off x="40386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3" name="Rectangle 40"/>
            <p:cNvSpPr>
              <a:spLocks noChangeArrowheads="1"/>
            </p:cNvSpPr>
            <p:nvPr/>
          </p:nvSpPr>
          <p:spPr bwMode="auto">
            <a:xfrm>
              <a:off x="4572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4" name="Rectangle 41"/>
            <p:cNvSpPr>
              <a:spLocks noChangeArrowheads="1"/>
            </p:cNvSpPr>
            <p:nvPr/>
          </p:nvSpPr>
          <p:spPr bwMode="auto">
            <a:xfrm>
              <a:off x="5105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2042160"/>
            <a:ext cx="4800600" cy="426720"/>
            <a:chOff x="1371600" y="2042160"/>
            <a:chExt cx="4800600" cy="426720"/>
          </a:xfrm>
        </p:grpSpPr>
        <p:sp>
          <p:nvSpPr>
            <p:cNvPr id="19498" name="Rectangle 46"/>
            <p:cNvSpPr>
              <a:spLocks noChangeArrowheads="1"/>
            </p:cNvSpPr>
            <p:nvPr/>
          </p:nvSpPr>
          <p:spPr bwMode="auto">
            <a:xfrm>
              <a:off x="2971800" y="2042160"/>
              <a:ext cx="533400" cy="426720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71600" y="2042160"/>
              <a:ext cx="4800600" cy="426720"/>
              <a:chOff x="1371600" y="2042160"/>
              <a:chExt cx="4800600" cy="426720"/>
            </a:xfrm>
          </p:grpSpPr>
          <p:sp>
            <p:nvSpPr>
              <p:cNvPr id="19495" name="Rectangle 43"/>
              <p:cNvSpPr>
                <a:spLocks noChangeArrowheads="1"/>
              </p:cNvSpPr>
              <p:nvPr/>
            </p:nvSpPr>
            <p:spPr bwMode="auto">
              <a:xfrm>
                <a:off x="1371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6" name="Rectangle 44"/>
              <p:cNvSpPr>
                <a:spLocks noChangeArrowheads="1"/>
              </p:cNvSpPr>
              <p:nvPr/>
            </p:nvSpPr>
            <p:spPr bwMode="auto">
              <a:xfrm>
                <a:off x="1905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7" name="Rectangle 45"/>
              <p:cNvSpPr>
                <a:spLocks noChangeArrowheads="1"/>
              </p:cNvSpPr>
              <p:nvPr/>
            </p:nvSpPr>
            <p:spPr bwMode="auto">
              <a:xfrm>
                <a:off x="24384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9" name="Rectangle 47"/>
              <p:cNvSpPr>
                <a:spLocks noChangeArrowheads="1"/>
              </p:cNvSpPr>
              <p:nvPr/>
            </p:nvSpPr>
            <p:spPr bwMode="auto">
              <a:xfrm>
                <a:off x="35052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0" name="Rectangle 48"/>
              <p:cNvSpPr>
                <a:spLocks noChangeArrowheads="1"/>
              </p:cNvSpPr>
              <p:nvPr/>
            </p:nvSpPr>
            <p:spPr bwMode="auto">
              <a:xfrm>
                <a:off x="4038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1" name="Rectangle 49"/>
              <p:cNvSpPr>
                <a:spLocks noChangeArrowheads="1"/>
              </p:cNvSpPr>
              <p:nvPr/>
            </p:nvSpPr>
            <p:spPr bwMode="auto">
              <a:xfrm>
                <a:off x="4572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2" name="Rectangle 50"/>
              <p:cNvSpPr>
                <a:spLocks noChangeArrowheads="1"/>
              </p:cNvSpPr>
              <p:nvPr/>
            </p:nvSpPr>
            <p:spPr bwMode="auto">
              <a:xfrm>
                <a:off x="5112531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3" name="Rectangle 51"/>
              <p:cNvSpPr>
                <a:spLocks noChangeArrowheads="1"/>
              </p:cNvSpPr>
              <p:nvPr/>
            </p:nvSpPr>
            <p:spPr bwMode="auto">
              <a:xfrm>
                <a:off x="56388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504" name="Group 54"/>
          <p:cNvGrpSpPr>
            <a:grpSpLocks/>
          </p:cNvGrpSpPr>
          <p:nvPr/>
        </p:nvGrpSpPr>
        <p:grpSpPr bwMode="auto">
          <a:xfrm>
            <a:off x="1143000" y="4602480"/>
            <a:ext cx="6248400" cy="548640"/>
            <a:chOff x="1392" y="3792"/>
            <a:chExt cx="3696" cy="288"/>
          </a:xfrm>
        </p:grpSpPr>
        <p:sp>
          <p:nvSpPr>
            <p:cNvPr id="19530" name="Rectangle 55"/>
            <p:cNvSpPr>
              <a:spLocks noChangeArrowheads="1"/>
            </p:cNvSpPr>
            <p:nvPr/>
          </p:nvSpPr>
          <p:spPr bwMode="auto">
            <a:xfrm>
              <a:off x="408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1" name="Rectangle 56"/>
            <p:cNvSpPr>
              <a:spLocks noChangeArrowheads="1"/>
            </p:cNvSpPr>
            <p:nvPr/>
          </p:nvSpPr>
          <p:spPr bwMode="auto">
            <a:xfrm>
              <a:off x="441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2" name="Rectangle 57"/>
            <p:cNvSpPr>
              <a:spLocks noChangeArrowheads="1"/>
            </p:cNvSpPr>
            <p:nvPr/>
          </p:nvSpPr>
          <p:spPr bwMode="auto">
            <a:xfrm>
              <a:off x="475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3" name="Rectangle 58"/>
            <p:cNvSpPr>
              <a:spLocks noChangeArrowheads="1"/>
            </p:cNvSpPr>
            <p:nvPr/>
          </p:nvSpPr>
          <p:spPr bwMode="auto">
            <a:xfrm>
              <a:off x="139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4" name="Rectangle 59"/>
            <p:cNvSpPr>
              <a:spLocks noChangeArrowheads="1"/>
            </p:cNvSpPr>
            <p:nvPr/>
          </p:nvSpPr>
          <p:spPr bwMode="auto">
            <a:xfrm>
              <a:off x="172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5" name="Rectangle 60"/>
            <p:cNvSpPr>
              <a:spLocks noChangeArrowheads="1"/>
            </p:cNvSpPr>
            <p:nvPr/>
          </p:nvSpPr>
          <p:spPr bwMode="auto">
            <a:xfrm>
              <a:off x="206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6" name="Rectangle 61"/>
            <p:cNvSpPr>
              <a:spLocks noChangeArrowheads="1"/>
            </p:cNvSpPr>
            <p:nvPr/>
          </p:nvSpPr>
          <p:spPr bwMode="auto">
            <a:xfrm>
              <a:off x="240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7" name="Rectangle 62"/>
            <p:cNvSpPr>
              <a:spLocks noChangeArrowheads="1"/>
            </p:cNvSpPr>
            <p:nvPr/>
          </p:nvSpPr>
          <p:spPr bwMode="auto">
            <a:xfrm>
              <a:off x="273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8" name="Rectangle 63"/>
            <p:cNvSpPr>
              <a:spLocks noChangeArrowheads="1"/>
            </p:cNvSpPr>
            <p:nvPr/>
          </p:nvSpPr>
          <p:spPr bwMode="auto">
            <a:xfrm>
              <a:off x="307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9" name="Rectangle 64"/>
            <p:cNvSpPr>
              <a:spLocks noChangeArrowheads="1"/>
            </p:cNvSpPr>
            <p:nvPr/>
          </p:nvSpPr>
          <p:spPr bwMode="auto">
            <a:xfrm>
              <a:off x="340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40" name="Rectangle 65"/>
            <p:cNvSpPr>
              <a:spLocks noChangeArrowheads="1"/>
            </p:cNvSpPr>
            <p:nvPr/>
          </p:nvSpPr>
          <p:spPr bwMode="auto">
            <a:xfrm>
              <a:off x="374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072" name="Text Box 88"/>
          <p:cNvSpPr txBox="1">
            <a:spLocks noChangeArrowheads="1"/>
          </p:cNvSpPr>
          <p:nvPr/>
        </p:nvSpPr>
        <p:spPr bwMode="auto">
          <a:xfrm>
            <a:off x="1650184" y="161978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3" name="Text Box 89"/>
          <p:cNvSpPr txBox="1">
            <a:spLocks noChangeArrowheads="1"/>
          </p:cNvSpPr>
          <p:nvPr/>
        </p:nvSpPr>
        <p:spPr bwMode="auto">
          <a:xfrm>
            <a:off x="1562100" y="94488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4" name="Text Box 90"/>
          <p:cNvSpPr txBox="1">
            <a:spLocks noChangeArrowheads="1"/>
          </p:cNvSpPr>
          <p:nvPr/>
        </p:nvSpPr>
        <p:spPr bwMode="auto">
          <a:xfrm>
            <a:off x="1496222" y="1662953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5" name="Text Box 91"/>
          <p:cNvSpPr txBox="1">
            <a:spLocks noChangeArrowheads="1"/>
          </p:cNvSpPr>
          <p:nvPr/>
        </p:nvSpPr>
        <p:spPr bwMode="auto">
          <a:xfrm>
            <a:off x="1496222" y="2468880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1458869" y="3189887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7" name="Text Box 93"/>
          <p:cNvSpPr txBox="1">
            <a:spLocks noChangeArrowheads="1"/>
          </p:cNvSpPr>
          <p:nvPr/>
        </p:nvSpPr>
        <p:spPr bwMode="auto">
          <a:xfrm>
            <a:off x="1835524" y="4114800"/>
            <a:ext cx="640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3929" y="563432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Đ    Ô    N    G    D    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49500" y="1219200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06236" y="1981200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    Ộ    I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     U    Y    T    Â     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64492" y="2814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    Ứ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N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Ớ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458869" y="3576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A     N    H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I     Ê     N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236518" y="4648200"/>
            <a:ext cx="64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     H     A     N    B      Ộ    I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Â    U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" y="2286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28600" y="166295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28600" y="916335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28600" y="246888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8600" y="318988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80999" y="4571983"/>
            <a:ext cx="461665" cy="461665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3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0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072" grpId="0"/>
      <p:bldP spid="42073" grpId="0"/>
      <p:bldP spid="42074" grpId="0"/>
      <p:bldP spid="42075" grpId="0"/>
      <p:bldP spid="42076" grpId="0"/>
      <p:bldP spid="42077" grpId="0"/>
      <p:bldP spid="2" grpId="0"/>
      <p:bldP spid="86" grpId="0"/>
      <p:bldP spid="88" grpId="0"/>
      <p:bldP spid="89" grpId="0"/>
      <p:bldP spid="90" grpId="0"/>
      <p:bldP spid="91" grpId="0"/>
      <p:bldP spid="8" grpId="0" animBg="1"/>
      <p:bldP spid="98" grpId="0" animBg="1"/>
      <p:bldP spid="99" grpId="0" animBg="1"/>
      <p:bldP spid="100" grpId="0" animBg="1"/>
      <p:bldP spid="101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04800"/>
            <a:ext cx="7086600" cy="2590800"/>
          </a:xfrm>
          <a:prstGeom prst="roundRect">
            <a:avLst/>
          </a:prstGeom>
          <a:solidFill>
            <a:schemeClr val="accent3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371600"/>
            <a:ext cx="8458200" cy="3429000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 rot="10800000" flipV="1">
            <a:off x="533400" y="1953399"/>
            <a:ext cx="8004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XX.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du do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457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Nội</a:t>
            </a:r>
            <a:r>
              <a:rPr lang="en-US" sz="2800" dirty="0" smtClean="0">
                <a:solidFill>
                  <a:srgbClr val="FF0000"/>
                </a:solidFill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</a:rPr>
              <a:t>ghi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vở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6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73188" y="190500"/>
            <a:ext cx="3505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MỤC TIÊU</a:t>
            </a:r>
            <a:endParaRPr lang="en-US" sz="4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371600" y="1676400"/>
            <a:ext cx="6934200" cy="1066800"/>
            <a:chOff x="1371600" y="1676400"/>
            <a:chExt cx="6622549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2192675" y="1752600"/>
              <a:ext cx="5801474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Biết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Phan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Bội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Châu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   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nhà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yêu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nước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tiêu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ở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Việt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Nam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đầu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thế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kỉ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XX</a:t>
              </a:r>
              <a:endParaRPr lang="en-US" b="1" dirty="0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371600" y="1676400"/>
              <a:ext cx="990600" cy="76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94012" y="2819400"/>
            <a:ext cx="6911788" cy="1143000"/>
            <a:chOff x="1394012" y="2667000"/>
            <a:chExt cx="6477000" cy="762000"/>
          </a:xfrm>
        </p:grpSpPr>
        <p:sp>
          <p:nvSpPr>
            <p:cNvPr id="7" name="Rounded Rectangle 6"/>
            <p:cNvSpPr/>
            <p:nvPr/>
          </p:nvSpPr>
          <p:spPr>
            <a:xfrm>
              <a:off x="1851212" y="2743200"/>
              <a:ext cx="6019800" cy="6096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Nêu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ý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phong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trào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Đông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du</a:t>
              </a:r>
              <a:endParaRPr lang="en-US" b="1" dirty="0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394012" y="2667000"/>
              <a:ext cx="1044388" cy="762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1511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48026" y="-80010"/>
            <a:ext cx="2390775" cy="887730"/>
            <a:chOff x="2730" y="1809"/>
            <a:chExt cx="1506" cy="699"/>
          </a:xfrm>
        </p:grpSpPr>
        <p:sp>
          <p:nvSpPr>
            <p:cNvPr id="4181" name="Rectangle 4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82" name="Rectangle 5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3" name="Rectangle 6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33451" y="-83820"/>
            <a:ext cx="2390775" cy="887730"/>
            <a:chOff x="2730" y="1809"/>
            <a:chExt cx="1506" cy="699"/>
          </a:xfrm>
        </p:grpSpPr>
        <p:sp>
          <p:nvSpPr>
            <p:cNvPr id="4178" name="Rectangle 8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9" name="Rectangle 9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0" name="Rectangle 10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543551" y="-68580"/>
            <a:ext cx="2390775" cy="887730"/>
            <a:chOff x="2730" y="1809"/>
            <a:chExt cx="1506" cy="699"/>
          </a:xfrm>
        </p:grpSpPr>
        <p:sp>
          <p:nvSpPr>
            <p:cNvPr id="4175" name="Rectangle 12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6" name="Rectangle 13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 dirty="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 dirty="0"/>
                <a:t> </a:t>
              </a:r>
            </a:p>
          </p:txBody>
        </p:sp>
        <p:sp>
          <p:nvSpPr>
            <p:cNvPr id="4177" name="Rectangle 14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sp>
        <p:nvSpPr>
          <p:cNvPr id="21575" name="AutoShape 71"/>
          <p:cNvSpPr>
            <a:spLocks noChangeArrowheads="1"/>
          </p:cNvSpPr>
          <p:nvPr/>
        </p:nvSpPr>
        <p:spPr bwMode="gray">
          <a:xfrm>
            <a:off x="4343400" y="792480"/>
            <a:ext cx="4800600" cy="67056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Ông là ai?</a:t>
            </a:r>
          </a:p>
        </p:txBody>
      </p:sp>
      <p:sp>
        <p:nvSpPr>
          <p:cNvPr id="21526" name="Freeform 22"/>
          <p:cNvSpPr>
            <a:spLocks/>
          </p:cNvSpPr>
          <p:nvPr/>
        </p:nvSpPr>
        <p:spPr bwMode="gray">
          <a:xfrm>
            <a:off x="4592639" y="2082801"/>
            <a:ext cx="49053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79" name="Freeform 75"/>
          <p:cNvSpPr>
            <a:spLocks/>
          </p:cNvSpPr>
          <p:nvPr/>
        </p:nvSpPr>
        <p:spPr bwMode="gray">
          <a:xfrm>
            <a:off x="2971800" y="4452620"/>
            <a:ext cx="312738" cy="1778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2353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1581" name="Text Box 77"/>
          <p:cNvSpPr txBox="1">
            <a:spLocks noChangeArrowheads="1"/>
          </p:cNvSpPr>
          <p:nvPr/>
        </p:nvSpPr>
        <p:spPr bwMode="auto">
          <a:xfrm>
            <a:off x="9525000" y="1767840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610" name="Picture 106" descr="Tien Boi 1"/>
          <p:cNvPicPr>
            <a:picLocks noChangeAspect="1" noChangeArrowheads="1"/>
          </p:cNvPicPr>
          <p:nvPr/>
        </p:nvPicPr>
        <p:blipFill>
          <a:blip r:embed="rId6"/>
          <a:srcRect t="47778" r="51645" b="1111"/>
          <a:stretch>
            <a:fillRect/>
          </a:stretch>
        </p:blipFill>
        <p:spPr bwMode="auto">
          <a:xfrm>
            <a:off x="92075" y="1617233"/>
            <a:ext cx="3032125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3032125" y="730251"/>
            <a:ext cx="1023938" cy="4756150"/>
            <a:chOff x="2158" y="575"/>
            <a:chExt cx="645" cy="3745"/>
          </a:xfrm>
        </p:grpSpPr>
        <p:grpSp>
          <p:nvGrpSpPr>
            <p:cNvPr id="4132" name="Group 38"/>
            <p:cNvGrpSpPr>
              <a:grpSpLocks/>
            </p:cNvGrpSpPr>
            <p:nvPr/>
          </p:nvGrpSpPr>
          <p:grpSpPr bwMode="auto">
            <a:xfrm rot="5400000">
              <a:off x="744" y="2365"/>
              <a:ext cx="3552" cy="357"/>
              <a:chOff x="0" y="1896"/>
              <a:chExt cx="5760" cy="120"/>
            </a:xfrm>
          </p:grpSpPr>
          <p:sp>
            <p:nvSpPr>
              <p:cNvPr id="4173" name="Rectangle 39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74" name="Rectangle 40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4133" name="Group 41"/>
            <p:cNvGrpSpPr>
              <a:grpSpLocks/>
            </p:cNvGrpSpPr>
            <p:nvPr/>
          </p:nvGrpSpPr>
          <p:grpSpPr bwMode="auto">
            <a:xfrm rot="5400000">
              <a:off x="2332" y="3835"/>
              <a:ext cx="298" cy="645"/>
              <a:chOff x="1877" y="1824"/>
              <a:chExt cx="2015" cy="1825"/>
            </a:xfrm>
          </p:grpSpPr>
          <p:sp>
            <p:nvSpPr>
              <p:cNvPr id="21546" name="AutoShape 4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7" name="AutoShape 4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8" name="AutoShape 4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7" name="Oval 4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68" name="Oval 4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51" name="Oval 4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0" name="Oval 4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53" name="Oval 4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2" name="Oval 5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4" name="Group 51"/>
            <p:cNvGrpSpPr>
              <a:grpSpLocks/>
            </p:cNvGrpSpPr>
            <p:nvPr/>
          </p:nvGrpSpPr>
          <p:grpSpPr bwMode="auto">
            <a:xfrm rot="5400000">
              <a:off x="2303" y="1534"/>
              <a:ext cx="355" cy="645"/>
              <a:chOff x="1867" y="1824"/>
              <a:chExt cx="2013" cy="1824"/>
            </a:xfrm>
          </p:grpSpPr>
          <p:sp>
            <p:nvSpPr>
              <p:cNvPr id="21556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7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8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8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9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61" name="Oval 57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1" name="Oval 58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63" name="Oval 59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3" name="Oval 60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5" name="Group 61"/>
            <p:cNvGrpSpPr>
              <a:grpSpLocks/>
            </p:cNvGrpSpPr>
            <p:nvPr/>
          </p:nvGrpSpPr>
          <p:grpSpPr bwMode="auto">
            <a:xfrm rot="5400000">
              <a:off x="2332" y="2562"/>
              <a:ext cx="298" cy="645"/>
              <a:chOff x="1877" y="1824"/>
              <a:chExt cx="2015" cy="1825"/>
            </a:xfrm>
          </p:grpSpPr>
          <p:sp>
            <p:nvSpPr>
              <p:cNvPr id="21566" name="AutoShape 6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7" name="AutoShape 6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8" name="AutoShape 6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9" name="Oval 6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0" name="Oval 6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71" name="Oval 6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2" name="Oval 6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73" name="Oval 6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4" name="Oval 7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6" name="Group 108"/>
            <p:cNvGrpSpPr>
              <a:grpSpLocks/>
            </p:cNvGrpSpPr>
            <p:nvPr/>
          </p:nvGrpSpPr>
          <p:grpSpPr bwMode="auto">
            <a:xfrm rot="5400000">
              <a:off x="2303" y="430"/>
              <a:ext cx="355" cy="645"/>
              <a:chOff x="1867" y="1824"/>
              <a:chExt cx="2013" cy="1824"/>
            </a:xfrm>
          </p:grpSpPr>
          <p:sp>
            <p:nvSpPr>
              <p:cNvPr id="21613" name="AutoShape 109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4" name="AutoShape 110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5" name="AutoShape 111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0" name="Oval 11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41" name="Oval 11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618" name="Oval 114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3" name="Oval 115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620" name="Oval 116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5" name="Oval 117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4267201" y="1950720"/>
            <a:ext cx="5222875" cy="787400"/>
            <a:chOff x="2688" y="1488"/>
            <a:chExt cx="3290" cy="620"/>
          </a:xfrm>
        </p:grpSpPr>
        <p:sp>
          <p:nvSpPr>
            <p:cNvPr id="21635" name="AutoShape 131"/>
            <p:cNvSpPr>
              <a:spLocks noChangeArrowheads="1"/>
            </p:cNvSpPr>
            <p:nvPr/>
          </p:nvSpPr>
          <p:spPr bwMode="gray">
            <a:xfrm>
              <a:off x="2688" y="1488"/>
              <a:ext cx="3072" cy="620"/>
            </a:xfrm>
            <a:prstGeom prst="roundRect">
              <a:avLst>
                <a:gd name="adj" fmla="val 10889"/>
              </a:avLst>
            </a:prstGeom>
            <a:solidFill>
              <a:srgbClr val="92D05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   </a:t>
              </a:r>
            </a:p>
          </p:txBody>
        </p:sp>
        <p:grpSp>
          <p:nvGrpSpPr>
            <p:cNvPr id="4129" name="Group 142"/>
            <p:cNvGrpSpPr>
              <a:grpSpLocks/>
            </p:cNvGrpSpPr>
            <p:nvPr/>
          </p:nvGrpSpPr>
          <p:grpSpPr bwMode="auto">
            <a:xfrm>
              <a:off x="2784" y="1544"/>
              <a:ext cx="3194" cy="508"/>
              <a:chOff x="2736" y="920"/>
              <a:chExt cx="3194" cy="508"/>
            </a:xfrm>
          </p:grpSpPr>
          <p:sp>
            <p:nvSpPr>
              <p:cNvPr id="21637" name="AutoShape 133"/>
              <p:cNvSpPr>
                <a:spLocks noChangeArrowheads="1"/>
              </p:cNvSpPr>
              <p:nvPr/>
            </p:nvSpPr>
            <p:spPr bwMode="gray">
              <a:xfrm>
                <a:off x="2736" y="920"/>
                <a:ext cx="624" cy="508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4131" name="Text Box 134"/>
              <p:cNvSpPr txBox="1">
                <a:spLocks noChangeArrowheads="1"/>
              </p:cNvSpPr>
              <p:nvPr/>
            </p:nvSpPr>
            <p:spPr bwMode="auto">
              <a:xfrm>
                <a:off x="3360" y="1008"/>
                <a:ext cx="2570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Nhà nho yêu nước</a:t>
                </a:r>
              </a:p>
            </p:txBody>
          </p:sp>
        </p:grpSp>
      </p:grpSp>
      <p:grpSp>
        <p:nvGrpSpPr>
          <p:cNvPr id="13" name="Group 150"/>
          <p:cNvGrpSpPr>
            <a:grpSpLocks/>
          </p:cNvGrpSpPr>
          <p:nvPr/>
        </p:nvGrpSpPr>
        <p:grpSpPr bwMode="auto">
          <a:xfrm>
            <a:off x="4191000" y="3291840"/>
            <a:ext cx="4953000" cy="787400"/>
            <a:chOff x="2640" y="2592"/>
            <a:chExt cx="3120" cy="620"/>
          </a:xfrm>
        </p:grpSpPr>
        <p:grpSp>
          <p:nvGrpSpPr>
            <p:cNvPr id="4122" name="Group 145"/>
            <p:cNvGrpSpPr>
              <a:grpSpLocks/>
            </p:cNvGrpSpPr>
            <p:nvPr/>
          </p:nvGrpSpPr>
          <p:grpSpPr bwMode="auto">
            <a:xfrm>
              <a:off x="2640" y="2592"/>
              <a:ext cx="3120" cy="620"/>
              <a:chOff x="2640" y="2400"/>
              <a:chExt cx="3120" cy="620"/>
            </a:xfrm>
          </p:grpSpPr>
          <p:sp>
            <p:nvSpPr>
              <p:cNvPr id="21536" name="AutoShape 32"/>
              <p:cNvSpPr>
                <a:spLocks noChangeArrowheads="1"/>
              </p:cNvSpPr>
              <p:nvPr/>
            </p:nvSpPr>
            <p:spPr bwMode="gray">
              <a:xfrm>
                <a:off x="2640" y="2400"/>
                <a:ext cx="3120" cy="620"/>
              </a:xfrm>
              <a:prstGeom prst="roundRect">
                <a:avLst>
                  <a:gd name="adj" fmla="val 10889"/>
                </a:avLst>
              </a:prstGeom>
              <a:solidFill>
                <a:srgbClr val="FFCC99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grpSp>
            <p:nvGrpSpPr>
              <p:cNvPr id="4125" name="Group 126"/>
              <p:cNvGrpSpPr>
                <a:grpSpLocks/>
              </p:cNvGrpSpPr>
              <p:nvPr/>
            </p:nvGrpSpPr>
            <p:grpSpPr bwMode="auto">
              <a:xfrm>
                <a:off x="2736" y="2448"/>
                <a:ext cx="2706" cy="508"/>
                <a:chOff x="2708" y="2505"/>
                <a:chExt cx="2706" cy="508"/>
              </a:xfrm>
            </p:grpSpPr>
            <p:sp>
              <p:nvSpPr>
                <p:cNvPr id="21631" name="AutoShape 127"/>
                <p:cNvSpPr>
                  <a:spLocks noChangeArrowheads="1"/>
                </p:cNvSpPr>
                <p:nvPr/>
              </p:nvSpPr>
              <p:spPr bwMode="gray">
                <a:xfrm>
                  <a:off x="2708" y="2505"/>
                  <a:ext cx="601" cy="508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FE8D48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27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446" y="2568"/>
                  <a:ext cx="1968" cy="3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Sinh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1867</a:t>
                  </a:r>
                </a:p>
              </p:txBody>
            </p:sp>
          </p:grpSp>
        </p:grpSp>
        <p:sp>
          <p:nvSpPr>
            <p:cNvPr id="4123" name="Text Box 147"/>
            <p:cNvSpPr txBox="1">
              <a:spLocks noChangeArrowheads="1"/>
            </p:cNvSpPr>
            <p:nvPr/>
          </p:nvSpPr>
          <p:spPr bwMode="auto">
            <a:xfrm>
              <a:off x="2928" y="2700"/>
              <a:ext cx="288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151"/>
          <p:cNvGrpSpPr>
            <a:grpSpLocks/>
          </p:cNvGrpSpPr>
          <p:nvPr/>
        </p:nvGrpSpPr>
        <p:grpSpPr bwMode="auto">
          <a:xfrm>
            <a:off x="4191000" y="4376420"/>
            <a:ext cx="4953000" cy="1097280"/>
            <a:chOff x="2640" y="3446"/>
            <a:chExt cx="3120" cy="864"/>
          </a:xfrm>
        </p:grpSpPr>
        <p:grpSp>
          <p:nvGrpSpPr>
            <p:cNvPr id="4117" name="Group 144"/>
            <p:cNvGrpSpPr>
              <a:grpSpLocks/>
            </p:cNvGrpSpPr>
            <p:nvPr/>
          </p:nvGrpSpPr>
          <p:grpSpPr bwMode="auto">
            <a:xfrm>
              <a:off x="2640" y="3446"/>
              <a:ext cx="3120" cy="864"/>
              <a:chOff x="2640" y="3264"/>
              <a:chExt cx="3120" cy="864"/>
            </a:xfrm>
          </p:grpSpPr>
          <p:sp>
            <p:nvSpPr>
              <p:cNvPr id="21640" name="AutoShape 136"/>
              <p:cNvSpPr>
                <a:spLocks noChangeArrowheads="1"/>
              </p:cNvSpPr>
              <p:nvPr/>
            </p:nvSpPr>
            <p:spPr bwMode="gray">
              <a:xfrm>
                <a:off x="2640" y="3264"/>
                <a:ext cx="3120" cy="864"/>
              </a:xfrm>
              <a:prstGeom prst="roundRect">
                <a:avLst>
                  <a:gd name="adj" fmla="val 10889"/>
                </a:avLst>
              </a:prstGeom>
              <a:solidFill>
                <a:schemeClr val="accent5">
                  <a:lumMod val="9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sp>
            <p:nvSpPr>
              <p:cNvPr id="21642" name="AutoShape 138"/>
              <p:cNvSpPr>
                <a:spLocks noChangeArrowheads="1"/>
              </p:cNvSpPr>
              <p:nvPr/>
            </p:nvSpPr>
            <p:spPr bwMode="gray">
              <a:xfrm>
                <a:off x="2784" y="3360"/>
                <a:ext cx="576" cy="638"/>
              </a:xfrm>
              <a:prstGeom prst="roundRect">
                <a:avLst>
                  <a:gd name="adj" fmla="val 11921"/>
                </a:avLst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21" name="Text Box 139"/>
              <p:cNvSpPr txBox="1">
                <a:spLocks noChangeArrowheads="1"/>
              </p:cNvSpPr>
              <p:nvPr/>
            </p:nvSpPr>
            <p:spPr bwMode="auto">
              <a:xfrm>
                <a:off x="3408" y="3312"/>
                <a:ext cx="2352" cy="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Huyện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Đàn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Tỉnh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Nghê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̣ An.</a:t>
                </a:r>
              </a:p>
            </p:txBody>
          </p:sp>
        </p:grpSp>
        <p:sp>
          <p:nvSpPr>
            <p:cNvPr id="4118" name="Text Box 148"/>
            <p:cNvSpPr txBox="1">
              <a:spLocks noChangeArrowheads="1"/>
            </p:cNvSpPr>
            <p:nvPr/>
          </p:nvSpPr>
          <p:spPr bwMode="auto">
            <a:xfrm>
              <a:off x="2908" y="3688"/>
              <a:ext cx="480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55"/>
          <p:cNvGrpSpPr>
            <a:grpSpLocks/>
          </p:cNvGrpSpPr>
          <p:nvPr/>
        </p:nvGrpSpPr>
        <p:grpSpPr bwMode="auto">
          <a:xfrm>
            <a:off x="-1368425" y="5715000"/>
            <a:ext cx="6934200" cy="1889760"/>
            <a:chOff x="-958" y="4452"/>
            <a:chExt cx="4368" cy="1488"/>
          </a:xfrm>
          <a:blipFill>
            <a:blip r:embed="rId7"/>
            <a:stretch>
              <a:fillRect/>
            </a:stretch>
          </a:blipFill>
        </p:grpSpPr>
        <p:sp>
          <p:nvSpPr>
            <p:cNvPr id="4115" name="Oval 153" descr="Green marble"/>
            <p:cNvSpPr>
              <a:spLocks noChangeArrowheads="1"/>
            </p:cNvSpPr>
            <p:nvPr/>
          </p:nvSpPr>
          <p:spPr bwMode="auto">
            <a:xfrm>
              <a:off x="-958" y="4452"/>
              <a:ext cx="4368" cy="14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16" name="Text Box 154"/>
            <p:cNvSpPr txBox="1">
              <a:spLocks noChangeArrowheads="1"/>
            </p:cNvSpPr>
            <p:nvPr/>
          </p:nvSpPr>
          <p:spPr bwMode="auto">
            <a:xfrm>
              <a:off x="-622" y="4836"/>
              <a:ext cx="3792" cy="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err="1">
                  <a:solidFill>
                    <a:schemeClr val="bg1"/>
                  </a:solidFill>
                </a:rPr>
                <a:t>Nhân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vật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lịch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sư</a:t>
              </a:r>
              <a:r>
                <a:rPr lang="en-US" sz="4800" b="1" dirty="0">
                  <a:solidFill>
                    <a:schemeClr val="bg1"/>
                  </a:solidFill>
                </a:rPr>
                <a:t>̉?</a:t>
              </a:r>
            </a:p>
          </p:txBody>
        </p:sp>
      </p:grpSp>
      <p:sp>
        <p:nvSpPr>
          <p:cNvPr id="4114" name="Text Box 157"/>
          <p:cNvSpPr txBox="1">
            <a:spLocks noChangeArrowheads="1"/>
          </p:cNvSpPr>
          <p:nvPr/>
        </p:nvSpPr>
        <p:spPr bwMode="auto">
          <a:xfrm>
            <a:off x="228599" y="1127760"/>
            <a:ext cx="2895601" cy="4622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</a:rPr>
              <a:t>  PHAN BỘI CHÂU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8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1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 o ch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5" grpId="0" animBg="1"/>
      <p:bldP spid="21581" grpId="0"/>
      <p:bldP spid="4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Box 398"/>
          <p:cNvSpPr txBox="1"/>
          <p:nvPr/>
        </p:nvSpPr>
        <p:spPr>
          <a:xfrm>
            <a:off x="609600" y="228600"/>
            <a:ext cx="828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TRƯỜNG TIỂU HỌC ĐỨC GIANG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3733800" y="872193"/>
            <a:ext cx="322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5548" y="3052482"/>
            <a:ext cx="22960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6048" y="1460253"/>
            <a:ext cx="74350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PHAN BỘI CHÂU VÀ </a:t>
            </a:r>
          </a:p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PHONG TRÀO ĐÔNG DU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9182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653" y="3472971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  <p:bldP spid="4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90600" y="853440"/>
            <a:ext cx="220980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8000"/>
              </a:buClr>
            </a:pPr>
            <a:endParaRPr lang="en-US" sz="32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793376" y="399036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18247" y="1803737"/>
            <a:ext cx="70731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bút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Sào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295400" y="107951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8194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Lúc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hết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7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̃. 13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/>
      <p:bldP spid="225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608" y="1524000"/>
            <a:ext cx="57150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748" y="457200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2.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Phong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trào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Đông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Du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04800"/>
            <a:ext cx="6934199" cy="624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112123" y="2590800"/>
            <a:ext cx="1434353" cy="14097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66447" y="3886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41994" y="2362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1371600"/>
            <a:ext cx="8534400" cy="3429000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381000" y="15240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1. 1904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1905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3.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4" name="Track02.WAV"/>
          </p:stSnd>
        </p:sndAc>
      </p:transition>
    </mc:Choice>
    <mc:Fallback>
      <p:transition spd="slow">
        <p:fade/>
        <p:sndAc>
          <p:stSnd>
            <p:snd r:embed="rId2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1099</Words>
  <Application>Microsoft Office PowerPoint</Application>
  <PresentationFormat>Custom</PresentationFormat>
  <Paragraphs>112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94</cp:revision>
  <dcterms:created xsi:type="dcterms:W3CDTF">2010-09-11T14:52:11Z</dcterms:created>
  <dcterms:modified xsi:type="dcterms:W3CDTF">2021-10-01T06:08:48Z</dcterms:modified>
</cp:coreProperties>
</file>