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  <p:sldMasterId id="2147483688" r:id="rId3"/>
    <p:sldMasterId id="2147483700" r:id="rId4"/>
  </p:sldMasterIdLst>
  <p:notesMasterIdLst>
    <p:notesMasterId r:id="rId34"/>
  </p:notesMasterIdLst>
  <p:sldIdLst>
    <p:sldId id="309" r:id="rId5"/>
    <p:sldId id="258" r:id="rId6"/>
    <p:sldId id="260" r:id="rId7"/>
    <p:sldId id="310" r:id="rId8"/>
    <p:sldId id="311" r:id="rId9"/>
    <p:sldId id="312" r:id="rId10"/>
    <p:sldId id="313" r:id="rId11"/>
    <p:sldId id="314" r:id="rId12"/>
    <p:sldId id="315" r:id="rId13"/>
    <p:sldId id="256" r:id="rId14"/>
    <p:sldId id="264" r:id="rId15"/>
    <p:sldId id="395" r:id="rId16"/>
    <p:sldId id="396" r:id="rId17"/>
    <p:sldId id="397" r:id="rId18"/>
    <p:sldId id="271" r:id="rId19"/>
    <p:sldId id="259" r:id="rId20"/>
    <p:sldId id="257" r:id="rId21"/>
    <p:sldId id="400" r:id="rId22"/>
    <p:sldId id="398" r:id="rId23"/>
    <p:sldId id="399" r:id="rId24"/>
    <p:sldId id="401" r:id="rId25"/>
    <p:sldId id="262" r:id="rId26"/>
    <p:sldId id="403" r:id="rId27"/>
    <p:sldId id="288" r:id="rId28"/>
    <p:sldId id="290" r:id="rId29"/>
    <p:sldId id="291" r:id="rId30"/>
    <p:sldId id="292" r:id="rId31"/>
    <p:sldId id="402" r:id="rId32"/>
    <p:sldId id="404" r:id="rId33"/>
  </p:sldIdLst>
  <p:sldSz cx="9144000" cy="5143500" type="screen16x9"/>
  <p:notesSz cx="6858000" cy="9144000"/>
  <p:embeddedFontLst>
    <p:embeddedFont>
      <p:font typeface="Architects Daughter" panose="020B0604020202020204" charset="0"/>
      <p:regular r:id="rId35"/>
    </p:embeddedFon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Francois One" panose="020B0604020202020204" charset="0"/>
      <p:regular r:id="rId46"/>
    </p:embeddedFont>
    <p:embeddedFont>
      <p:font typeface="Handlee" panose="020B0604020202020204" charset="0"/>
      <p:regular r:id="rId47"/>
    </p:embeddedFont>
    <p:embeddedFont>
      <p:font typeface="iCiel Soup of Justice" pitchFamily="2" charset="0"/>
      <p:regular r:id="rId48"/>
    </p:embeddedFont>
    <p:embeddedFont>
      <p:font typeface="KG Primary Penmanship" panose="020B0604020202020204" charset="0"/>
      <p:regular r:id="rId49"/>
    </p:embeddedFont>
    <p:embeddedFont>
      <p:font typeface="Manrope" panose="020B0604020202020204" charset="0"/>
      <p:regular r:id="rId50"/>
      <p:bold r:id="rId51"/>
    </p:embeddedFont>
    <p:embeddedFont>
      <p:font typeface="Manrope ExtraBold" panose="020B0604020202020204" charset="0"/>
      <p:bold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Pacifico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eea4daca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eea4daca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2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5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5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eea4daca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eea4daca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6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796" y="151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8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8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2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8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5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6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2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66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73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07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87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594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92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529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690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330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851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92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5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6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9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1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4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5" r:id="rId9"/>
    <p:sldLayoutId id="2147483666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0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EF37-B1E8-4F8E-9B41-CC0372963D41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6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jpeg"/><Relationship Id="rId5" Type="http://schemas.openxmlformats.org/officeDocument/2006/relationships/image" Target="../media/image66.png"/><Relationship Id="rId10" Type="http://schemas.openxmlformats.org/officeDocument/2006/relationships/image" Target="../media/image58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vi.wikipedia.org/wiki/Th%E1%BB%B1c_v%E1%BA%ADt_c%C3%B3_hoa" TargetMode="External"/><Relationship Id="rId5" Type="http://schemas.openxmlformats.org/officeDocument/2006/relationships/hyperlink" Target="https://vi.wikipedia.org/wiki/Th%E1%BB%B1c_v%E1%BA%ADt_hai_l%C3%A1_m%E1%BA%A7m" TargetMode="External"/><Relationship Id="rId4" Type="http://schemas.openxmlformats.org/officeDocument/2006/relationships/hyperlink" Target="https://vi.wikipedia.org/wiki/C%C3%A2y_m%E1%BB%8Dng_n%C6%B0%E1%BB%9B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media" Target="../media/media4.mp3"/><Relationship Id="rId7" Type="http://schemas.openxmlformats.org/officeDocument/2006/relationships/audio" Target="../media/audio7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86.gif"/><Relationship Id="rId4" Type="http://schemas.openxmlformats.org/officeDocument/2006/relationships/audio" Target="../media/media4.mp3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media" Target="../media/media4.mp3"/><Relationship Id="rId7" Type="http://schemas.openxmlformats.org/officeDocument/2006/relationships/audio" Target="../media/audio7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86.gif"/><Relationship Id="rId4" Type="http://schemas.openxmlformats.org/officeDocument/2006/relationships/audio" Target="../media/media4.mp3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media" Target="../media/media4.mp3"/><Relationship Id="rId7" Type="http://schemas.openxmlformats.org/officeDocument/2006/relationships/audio" Target="../media/audio7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86.gif"/><Relationship Id="rId4" Type="http://schemas.openxmlformats.org/officeDocument/2006/relationships/audio" Target="../media/media4.mp3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media" Target="../media/media4.mp3"/><Relationship Id="rId7" Type="http://schemas.openxmlformats.org/officeDocument/2006/relationships/audio" Target="../media/audio7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86.gif"/><Relationship Id="rId4" Type="http://schemas.openxmlformats.org/officeDocument/2006/relationships/audio" Target="../media/media4.mp3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slide" Target="slide17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29.gif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18.svg"/><Relationship Id="rId17" Type="http://schemas.openxmlformats.org/officeDocument/2006/relationships/image" Target="../media/image35.png"/><Relationship Id="rId25" Type="http://schemas.openxmlformats.org/officeDocument/2006/relationships/image" Target="../media/image42.svg"/><Relationship Id="rId2" Type="http://schemas.openxmlformats.org/officeDocument/2006/relationships/audio" Target="../media/media2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16.svg"/><Relationship Id="rId19" Type="http://schemas.openxmlformats.org/officeDocument/2006/relationships/image" Target="../media/image37.png"/><Relationship Id="rId31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32.svg"/><Relationship Id="rId22" Type="http://schemas.openxmlformats.org/officeDocument/2006/relationships/image" Target="../media/image39.png"/><Relationship Id="rId27" Type="http://schemas.openxmlformats.org/officeDocument/2006/relationships/image" Target="../media/image44.gif"/><Relationship Id="rId30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18.svg"/><Relationship Id="rId17" Type="http://schemas.openxmlformats.org/officeDocument/2006/relationships/image" Target="../media/image35.png"/><Relationship Id="rId25" Type="http://schemas.openxmlformats.org/officeDocument/2006/relationships/image" Target="../media/image42.svg"/><Relationship Id="rId2" Type="http://schemas.openxmlformats.org/officeDocument/2006/relationships/audio" Target="../media/media2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16.svg"/><Relationship Id="rId19" Type="http://schemas.openxmlformats.org/officeDocument/2006/relationships/image" Target="../media/image37.png"/><Relationship Id="rId31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32.svg"/><Relationship Id="rId22" Type="http://schemas.openxmlformats.org/officeDocument/2006/relationships/image" Target="../media/image39.png"/><Relationship Id="rId27" Type="http://schemas.openxmlformats.org/officeDocument/2006/relationships/image" Target="../media/image44.gif"/><Relationship Id="rId30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18.svg"/><Relationship Id="rId17" Type="http://schemas.openxmlformats.org/officeDocument/2006/relationships/image" Target="../media/image35.png"/><Relationship Id="rId25" Type="http://schemas.openxmlformats.org/officeDocument/2006/relationships/image" Target="../media/image42.svg"/><Relationship Id="rId2" Type="http://schemas.openxmlformats.org/officeDocument/2006/relationships/audio" Target="../media/media2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16.svg"/><Relationship Id="rId19" Type="http://schemas.openxmlformats.org/officeDocument/2006/relationships/image" Target="../media/image37.png"/><Relationship Id="rId31" Type="http://schemas.openxmlformats.org/officeDocument/2006/relationships/image" Target="../media/image49.jpe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32.svg"/><Relationship Id="rId22" Type="http://schemas.openxmlformats.org/officeDocument/2006/relationships/image" Target="../media/image39.png"/><Relationship Id="rId27" Type="http://schemas.openxmlformats.org/officeDocument/2006/relationships/image" Target="../media/image44.gif"/><Relationship Id="rId30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8A666-BF7E-4E6D-AB3A-F3E5CDF1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73" y="622774"/>
            <a:ext cx="5858653" cy="33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1" y="2714956"/>
            <a:ext cx="4531025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cây</a:t>
            </a:r>
            <a:endParaRPr sz="32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4066" y="3996266"/>
            <a:ext cx="1083733" cy="123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3380014" y="2673367"/>
            <a:ext cx="5265510" cy="1029121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Lá cây thường có màu xanh lục, một số ít có màu đỏ hoặc vàng.</a:t>
            </a:r>
            <a:endParaRPr dirty="0"/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>
            <a:spLocks noGrp="1"/>
          </p:cNvSpPr>
          <p:nvPr>
            <p:ph type="title" idx="2"/>
          </p:nvPr>
        </p:nvSpPr>
        <p:spPr>
          <a:xfrm>
            <a:off x="2642096" y="456778"/>
            <a:ext cx="327399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Màu sắc của lá cây</a:t>
            </a:r>
            <a:endParaRPr sz="2200" dirty="0">
              <a:latin typeface="+mj-lt"/>
            </a:endParaRPr>
          </a:p>
        </p:txBody>
      </p:sp>
      <p:sp>
        <p:nvSpPr>
          <p:cNvPr id="7" name="Google Shape;296;p37">
            <a:extLst>
              <a:ext uri="{FF2B5EF4-FFF2-40B4-BE49-F238E27FC236}">
                <a16:creationId xmlns:a16="http://schemas.microsoft.com/office/drawing/2014/main" id="{FB71B589-1629-4331-B637-E6C3D1DF2001}"/>
              </a:ext>
            </a:extLst>
          </p:cNvPr>
          <p:cNvSpPr txBox="1">
            <a:spLocks/>
          </p:cNvSpPr>
          <p:nvPr/>
        </p:nvSpPr>
        <p:spPr>
          <a:xfrm>
            <a:off x="1194841" y="1451912"/>
            <a:ext cx="4564068" cy="824593"/>
          </a:xfrm>
          <a:prstGeom prst="wedgeRoundRectCallout">
            <a:avLst>
              <a:gd name="adj1" fmla="val -28525"/>
              <a:gd name="adj2" fmla="val 78342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dirty="0"/>
              <a:t>Lá cây thường có màu </a:t>
            </a:r>
            <a:r>
              <a:rPr lang="en-US" dirty="0" err="1"/>
              <a:t>gì</a:t>
            </a:r>
            <a:r>
              <a:rPr lang="en-US" dirty="0"/>
              <a:t>?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37298" y="249232"/>
            <a:ext cx="4577427" cy="6368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 của lá cây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113588"/>
            <a:ext cx="1950244" cy="1321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4" y="1113588"/>
            <a:ext cx="2176277" cy="1361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1126063"/>
            <a:ext cx="2132317" cy="1309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 bwMode="auto">
          <a:xfrm>
            <a:off x="1277634" y="3165816"/>
            <a:ext cx="1950244" cy="134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4" y="3165816"/>
            <a:ext cx="2087795" cy="134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25" y="3165816"/>
            <a:ext cx="2209324" cy="1385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769928" y="2592539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chuối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95917" y="2592539"/>
            <a:ext cx="1860747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phong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7502" y="2592539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sen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21147" y="4602234"/>
            <a:ext cx="208487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cô tòng lá đốm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48415" y="4602234"/>
            <a:ext cx="1755195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chanh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31702" y="4656240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lốt</a:t>
            </a:r>
          </a:p>
        </p:txBody>
      </p:sp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2638" y="173862"/>
            <a:ext cx="5498723" cy="55294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6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 và kích thước của lá cây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167594"/>
            <a:ext cx="2106234" cy="145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1186981"/>
            <a:ext cx="2109974" cy="1438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39" y="3111810"/>
            <a:ext cx="1942346" cy="1489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1277635" y="3111810"/>
            <a:ext cx="2106233" cy="1489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3111810"/>
            <a:ext cx="2101987" cy="1489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39" y="1167594"/>
            <a:ext cx="1942346" cy="1417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07502" y="2679762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lúa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69922" y="2679762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thông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56101" y="4677984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dứa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84168" y="2658018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chuối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23928" y="4677984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sen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7664" y="4677984"/>
            <a:ext cx="1512168" cy="3457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tùng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1" y="813070"/>
            <a:ext cx="685799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vi-VN" sz="16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Quan sát các loại lá dưới đây. Hãy nêu hình dạng và kích thước của các loại lá?</a:t>
            </a:r>
          </a:p>
        </p:txBody>
      </p:sp>
    </p:spTree>
    <p:extLst>
      <p:ext uri="{BB962C8B-B14F-4D97-AF65-F5344CB8AC3E}">
        <p14:creationId xmlns:p14="http://schemas.microsoft.com/office/powerpoint/2010/main" val="28017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30" y="276887"/>
            <a:ext cx="8383562" cy="711374"/>
          </a:xfrm>
        </p:spPr>
        <p:txBody>
          <a:bodyPr>
            <a:noAutofit/>
          </a:bodyPr>
          <a:lstStyle/>
          <a:p>
            <a:pPr algn="l"/>
            <a:r>
              <a:rPr lang="vi-VN" sz="2000" b="1" dirty="0">
                <a:latin typeface="+mn-lt"/>
              </a:rPr>
              <a:t>Quan sát và phân loại lá cây theo hình dạng và điền vào bảng sau: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BBB4C8B7-F3F3-4C5D-82BD-0873DC48CFF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80557" y="1254543"/>
            <a:ext cx="967500" cy="10677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6807273"/>
              </p:ext>
            </p:extLst>
          </p:nvPr>
        </p:nvGraphicFramePr>
        <p:xfrm>
          <a:off x="2264135" y="2668491"/>
          <a:ext cx="6502544" cy="233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6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vi-VN" sz="2100" b="1" dirty="0">
                          <a:solidFill>
                            <a:srgbClr val="0070C0"/>
                          </a:solidFill>
                          <a:latin typeface="+mj-lt"/>
                        </a:rPr>
                        <a:t>Hình</a:t>
                      </a:r>
                      <a:r>
                        <a:rPr lang="vi-VN" sz="21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dạng của lá cây</a:t>
                      </a:r>
                      <a:endParaRPr lang="vi-VN" sz="21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dirty="0">
                          <a:solidFill>
                            <a:srgbClr val="0070C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1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lá</a:t>
                      </a:r>
                      <a:endParaRPr lang="vi-VN" sz="21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endParaRPr lang="vi-VN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+mj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39" y="773893"/>
            <a:ext cx="1120130" cy="77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70" y="773893"/>
            <a:ext cx="1137238" cy="77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19" y="773894"/>
            <a:ext cx="1080120" cy="7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67" y="773894"/>
            <a:ext cx="1069904" cy="820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6246484" y="773894"/>
            <a:ext cx="1134125" cy="820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30" y="1637990"/>
            <a:ext cx="1120739" cy="794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70" y="1637989"/>
            <a:ext cx="1137238" cy="77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19" y="1637989"/>
            <a:ext cx="1080120" cy="76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67" y="1691995"/>
            <a:ext cx="1069904" cy="71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84" y="1691995"/>
            <a:ext cx="1134125" cy="717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27807" y="3013118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Sen,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0994" y="3018330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Rau má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02595" y="3400577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Chuối,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7308" y="340799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Chanh,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8116" y="3420157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Lá lốt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1962" y="378009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Lúa,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9977" y="3809818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Dứa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43417" y="4169752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Thông,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25241" y="416975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Tùng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8261" y="457157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Phong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89157" y="3042237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tròn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77865" y="3407990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bầu dục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0381" y="3784518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dải dài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0189" y="418699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kim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9995" y="4565034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phức tạp</a:t>
            </a:r>
          </a:p>
        </p:txBody>
      </p:sp>
    </p:spTree>
    <p:extLst>
      <p:ext uri="{BB962C8B-B14F-4D97-AF65-F5344CB8AC3E}">
        <p14:creationId xmlns:p14="http://schemas.microsoft.com/office/powerpoint/2010/main" val="29034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" grpId="0"/>
      <p:bldP spid="25" grpId="0"/>
      <p:bldP spid="1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Notched Right Arrow 16">
            <a:extLst>
              <a:ext uri="{FF2B5EF4-FFF2-40B4-BE49-F238E27FC236}">
                <a16:creationId xmlns:a16="http://schemas.microsoft.com/office/drawing/2014/main" id="{0DAF528B-1997-4AA7-9D97-A26A39F60797}"/>
              </a:ext>
            </a:extLst>
          </p:cNvPr>
          <p:cNvSpPr/>
          <p:nvPr/>
        </p:nvSpPr>
        <p:spPr>
          <a:xfrm rot="8440057">
            <a:off x="3295530" y="1120127"/>
            <a:ext cx="638360" cy="2691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Notched Right Arrow 21">
            <a:extLst>
              <a:ext uri="{FF2B5EF4-FFF2-40B4-BE49-F238E27FC236}">
                <a16:creationId xmlns:a16="http://schemas.microsoft.com/office/drawing/2014/main" id="{D09D676F-C9BA-4993-A301-3F27406F14EF}"/>
              </a:ext>
            </a:extLst>
          </p:cNvPr>
          <p:cNvSpPr/>
          <p:nvPr/>
        </p:nvSpPr>
        <p:spPr>
          <a:xfrm rot="2308779">
            <a:off x="5155495" y="1139560"/>
            <a:ext cx="698948" cy="32155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Rounded Rectangle 3">
            <a:extLst>
              <a:ext uri="{FF2B5EF4-FFF2-40B4-BE49-F238E27FC236}">
                <a16:creationId xmlns:a16="http://schemas.microsoft.com/office/drawing/2014/main" id="{D7761B0C-FB56-4FE4-8A32-9F34A98A4FB8}"/>
              </a:ext>
            </a:extLst>
          </p:cNvPr>
          <p:cNvSpPr/>
          <p:nvPr/>
        </p:nvSpPr>
        <p:spPr>
          <a:xfrm>
            <a:off x="2016847" y="1481070"/>
            <a:ext cx="1274678" cy="415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Đặc điểm</a:t>
            </a:r>
          </a:p>
        </p:txBody>
      </p:sp>
      <p:sp>
        <p:nvSpPr>
          <p:cNvPr id="38" name="Rounded Rectangle 13">
            <a:extLst>
              <a:ext uri="{FF2B5EF4-FFF2-40B4-BE49-F238E27FC236}">
                <a16:creationId xmlns:a16="http://schemas.microsoft.com/office/drawing/2014/main" id="{AD522D2B-8754-4119-A9EB-FF144A8D82E5}"/>
              </a:ext>
            </a:extLst>
          </p:cNvPr>
          <p:cNvSpPr/>
          <p:nvPr/>
        </p:nvSpPr>
        <p:spPr>
          <a:xfrm>
            <a:off x="5810529" y="1434456"/>
            <a:ext cx="1674186" cy="461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Cấu tạo ngoài</a:t>
            </a: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FEC63CEE-98C7-4E4B-A3AD-215323F17847}"/>
              </a:ext>
            </a:extLst>
          </p:cNvPr>
          <p:cNvSpPr/>
          <p:nvPr/>
        </p:nvSpPr>
        <p:spPr>
          <a:xfrm>
            <a:off x="630720" y="2523693"/>
            <a:ext cx="1173617" cy="3046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id="{A3690056-67F6-4AD0-A91E-7151417E7D21}"/>
              </a:ext>
            </a:extLst>
          </p:cNvPr>
          <p:cNvSpPr/>
          <p:nvPr/>
        </p:nvSpPr>
        <p:spPr>
          <a:xfrm>
            <a:off x="2157178" y="2633720"/>
            <a:ext cx="1296145" cy="304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</a:t>
            </a: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id="{22FDA66D-57D0-4499-8167-B21922D441E5}"/>
              </a:ext>
            </a:extLst>
          </p:cNvPr>
          <p:cNvSpPr/>
          <p:nvPr/>
        </p:nvSpPr>
        <p:spPr>
          <a:xfrm>
            <a:off x="3720528" y="2569642"/>
            <a:ext cx="1325098" cy="444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thước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17802C-A96C-4B75-8ECD-102EDCF0BCE9}"/>
              </a:ext>
            </a:extLst>
          </p:cNvPr>
          <p:cNvCxnSpPr>
            <a:stCxn id="37" idx="2"/>
            <a:endCxn id="39" idx="0"/>
          </p:cNvCxnSpPr>
          <p:nvPr/>
        </p:nvCxnSpPr>
        <p:spPr>
          <a:xfrm flipH="1">
            <a:off x="1217529" y="1896330"/>
            <a:ext cx="1436657" cy="627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F682E3-8E4B-4AE1-80BA-13E4EEC69C95}"/>
              </a:ext>
            </a:extLst>
          </p:cNvPr>
          <p:cNvCxnSpPr>
            <a:stCxn id="37" idx="2"/>
            <a:endCxn id="40" idx="0"/>
          </p:cNvCxnSpPr>
          <p:nvPr/>
        </p:nvCxnSpPr>
        <p:spPr>
          <a:xfrm>
            <a:off x="2654186" y="1896330"/>
            <a:ext cx="151065" cy="737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1D0401-DBB9-46EB-8E7E-DD990F8286CD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>
            <a:off x="2654186" y="1896330"/>
            <a:ext cx="1728891" cy="673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id="{E1A1DC93-5A86-4B7D-AF67-89ED76F717C7}"/>
              </a:ext>
            </a:extLst>
          </p:cNvPr>
          <p:cNvSpPr/>
          <p:nvPr/>
        </p:nvSpPr>
        <p:spPr>
          <a:xfrm>
            <a:off x="537441" y="3418332"/>
            <a:ext cx="1173617" cy="112651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Xanh lá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Đỏ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Vàng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...</a:t>
            </a:r>
          </a:p>
        </p:txBody>
      </p:sp>
      <p:sp>
        <p:nvSpPr>
          <p:cNvPr id="46" name="Rounded Rectangle 59">
            <a:extLst>
              <a:ext uri="{FF2B5EF4-FFF2-40B4-BE49-F238E27FC236}">
                <a16:creationId xmlns:a16="http://schemas.microsoft.com/office/drawing/2014/main" id="{C9161908-40B5-43E7-8921-B40905D458BC}"/>
              </a:ext>
            </a:extLst>
          </p:cNvPr>
          <p:cNvSpPr/>
          <p:nvPr/>
        </p:nvSpPr>
        <p:spPr>
          <a:xfrm>
            <a:off x="6300193" y="868044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60">
            <a:extLst>
              <a:ext uri="{FF2B5EF4-FFF2-40B4-BE49-F238E27FC236}">
                <a16:creationId xmlns:a16="http://schemas.microsoft.com/office/drawing/2014/main" id="{150DED13-B8F3-47FF-9122-7AC17D5E46FF}"/>
              </a:ext>
            </a:extLst>
          </p:cNvPr>
          <p:cNvSpPr/>
          <p:nvPr/>
        </p:nvSpPr>
        <p:spPr>
          <a:xfrm>
            <a:off x="6213707" y="1102021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ounded Rectangle 76">
            <a:extLst>
              <a:ext uri="{FF2B5EF4-FFF2-40B4-BE49-F238E27FC236}">
                <a16:creationId xmlns:a16="http://schemas.microsoft.com/office/drawing/2014/main" id="{6C499408-F2F3-432D-A2B1-F52B13B5DEF1}"/>
              </a:ext>
            </a:extLst>
          </p:cNvPr>
          <p:cNvSpPr/>
          <p:nvPr/>
        </p:nvSpPr>
        <p:spPr>
          <a:xfrm>
            <a:off x="1928444" y="3257346"/>
            <a:ext cx="1731107" cy="17982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tròn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bầu dục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lá kim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dải dài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phức tạp...</a:t>
            </a:r>
          </a:p>
        </p:txBody>
      </p:sp>
      <p:sp>
        <p:nvSpPr>
          <p:cNvPr id="49" name="Rounded Rectangle 80">
            <a:extLst>
              <a:ext uri="{FF2B5EF4-FFF2-40B4-BE49-F238E27FC236}">
                <a16:creationId xmlns:a16="http://schemas.microsoft.com/office/drawing/2014/main" id="{200D61E3-41EC-4706-937C-AA5850EF386F}"/>
              </a:ext>
            </a:extLst>
          </p:cNvPr>
          <p:cNvSpPr/>
          <p:nvPr/>
        </p:nvSpPr>
        <p:spPr>
          <a:xfrm>
            <a:off x="2783523" y="3857303"/>
            <a:ext cx="1543582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id="{687D9F92-3A31-4587-854C-A9F32056DE10}"/>
              </a:ext>
            </a:extLst>
          </p:cNvPr>
          <p:cNvSpPr/>
          <p:nvPr/>
        </p:nvSpPr>
        <p:spPr>
          <a:xfrm>
            <a:off x="2808429" y="4088985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89">
            <a:extLst>
              <a:ext uri="{FF2B5EF4-FFF2-40B4-BE49-F238E27FC236}">
                <a16:creationId xmlns:a16="http://schemas.microsoft.com/office/drawing/2014/main" id="{3BC53A91-64D1-47D2-B50E-821B71434CD5}"/>
              </a:ext>
            </a:extLst>
          </p:cNvPr>
          <p:cNvSpPr/>
          <p:nvPr/>
        </p:nvSpPr>
        <p:spPr>
          <a:xfrm>
            <a:off x="2755829" y="4393680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90">
            <a:extLst>
              <a:ext uri="{FF2B5EF4-FFF2-40B4-BE49-F238E27FC236}">
                <a16:creationId xmlns:a16="http://schemas.microsoft.com/office/drawing/2014/main" id="{1E9E3480-5533-4609-BDE5-DD6401A42879}"/>
              </a:ext>
            </a:extLst>
          </p:cNvPr>
          <p:cNvSpPr/>
          <p:nvPr/>
        </p:nvSpPr>
        <p:spPr>
          <a:xfrm>
            <a:off x="2693061" y="4677984"/>
            <a:ext cx="1762073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ounded Rectangle 102">
            <a:extLst>
              <a:ext uri="{FF2B5EF4-FFF2-40B4-BE49-F238E27FC236}">
                <a16:creationId xmlns:a16="http://schemas.microsoft.com/office/drawing/2014/main" id="{BF4593A4-EA17-4769-B2B4-2D4871533634}"/>
              </a:ext>
            </a:extLst>
          </p:cNvPr>
          <p:cNvSpPr/>
          <p:nvPr/>
        </p:nvSpPr>
        <p:spPr>
          <a:xfrm>
            <a:off x="3946885" y="3485579"/>
            <a:ext cx="1296145" cy="5457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To, nhỏ khác nhau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3A577C-A2E5-46C4-A1C7-2B2A742031AB}"/>
              </a:ext>
            </a:extLst>
          </p:cNvPr>
          <p:cNvSpPr txBox="1"/>
          <p:nvPr/>
        </p:nvSpPr>
        <p:spPr>
          <a:xfrm>
            <a:off x="3226470" y="324416"/>
            <a:ext cx="258405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LÁ CÂY</a:t>
            </a:r>
          </a:p>
        </p:txBody>
      </p:sp>
      <p:pic>
        <p:nvPicPr>
          <p:cNvPr id="55" name="Picture 2" descr="Nghệ thuật của sự sắp xếp màu sắc">
            <a:extLst>
              <a:ext uri="{FF2B5EF4-FFF2-40B4-BE49-F238E27FC236}">
                <a16:creationId xmlns:a16="http://schemas.microsoft.com/office/drawing/2014/main" id="{58E02005-FA99-457E-9371-71B5DCA3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6748346" y="2920610"/>
            <a:ext cx="2461635" cy="2295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ED4966-5CD1-460B-BCAF-BC5B1158DB5E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1124250" y="2841667"/>
            <a:ext cx="32253" cy="5766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EB3BFC-2B0A-4194-ABBF-5E12A08C360F}"/>
              </a:ext>
            </a:extLst>
          </p:cNvPr>
          <p:cNvCxnSpPr>
            <a:stCxn id="40" idx="2"/>
            <a:endCxn id="48" idx="0"/>
          </p:cNvCxnSpPr>
          <p:nvPr/>
        </p:nvCxnSpPr>
        <p:spPr>
          <a:xfrm flipH="1">
            <a:off x="2793998" y="2938260"/>
            <a:ext cx="11253" cy="319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B2C7FDB-2A5C-4121-9CAA-5C3D364781F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4507971" y="3056962"/>
            <a:ext cx="86987" cy="428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Uống nước rau má mỗi ngày có tốt không?">
            <a:extLst>
              <a:ext uri="{FF2B5EF4-FFF2-40B4-BE49-F238E27FC236}">
                <a16:creationId xmlns:a16="http://schemas.microsoft.com/office/drawing/2014/main" id="{768EE93E-A6B6-4561-8054-1BF1AA43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05" y="2066218"/>
            <a:ext cx="1836204" cy="1352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1000;p62">
            <a:extLst>
              <a:ext uri="{FF2B5EF4-FFF2-40B4-BE49-F238E27FC236}">
                <a16:creationId xmlns:a16="http://schemas.microsoft.com/office/drawing/2014/main" id="{F5EAA60A-81F2-4A2F-A955-C35F4D2BEA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401170">
            <a:off x="7556869" y="-159766"/>
            <a:ext cx="1086623" cy="221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8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1020075" y="2272272"/>
            <a:ext cx="3352975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Cấu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cấu tạo của lá cây">
            <a:extLst>
              <a:ext uri="{FF2B5EF4-FFF2-40B4-BE49-F238E27FC236}">
                <a16:creationId xmlns:a16="http://schemas.microsoft.com/office/drawing/2014/main" id="{C3B4A946-BD49-4228-8895-3B20163A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632555" y="-251414"/>
            <a:ext cx="3878887" cy="51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DDF4E7-5437-4095-838B-E7689B49776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123831" y="1635931"/>
            <a:ext cx="1315969" cy="127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FC382D-6EA3-4F01-9166-072EA249F18A}"/>
              </a:ext>
            </a:extLst>
          </p:cNvPr>
          <p:cNvCxnSpPr>
            <a:cxnSpLocks/>
          </p:cNvCxnSpPr>
          <p:nvPr/>
        </p:nvCxnSpPr>
        <p:spPr>
          <a:xfrm flipV="1">
            <a:off x="5518295" y="2160652"/>
            <a:ext cx="2112095" cy="631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C65FDB-19C9-4784-9196-DBA10C472D45}"/>
              </a:ext>
            </a:extLst>
          </p:cNvPr>
          <p:cNvCxnSpPr>
            <a:cxnSpLocks/>
          </p:cNvCxnSpPr>
          <p:nvPr/>
        </p:nvCxnSpPr>
        <p:spPr>
          <a:xfrm flipH="1">
            <a:off x="4156300" y="2949641"/>
            <a:ext cx="448357" cy="1612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C04E4D0-EF31-41E6-8E5C-EC484DD05AC9}"/>
              </a:ext>
            </a:extLst>
          </p:cNvPr>
          <p:cNvSpPr/>
          <p:nvPr/>
        </p:nvSpPr>
        <p:spPr>
          <a:xfrm>
            <a:off x="661307" y="1412420"/>
            <a:ext cx="1462524" cy="4470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+mj-lt"/>
              </a:rPr>
              <a:t> lá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82DB64F7-40A4-4F60-9060-A3179A334AE5}"/>
              </a:ext>
            </a:extLst>
          </p:cNvPr>
          <p:cNvSpPr/>
          <p:nvPr/>
        </p:nvSpPr>
        <p:spPr>
          <a:xfrm>
            <a:off x="3439800" y="4559670"/>
            <a:ext cx="1361971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Phiến lá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F4A3C67A-3086-4A72-9C4F-774DBFFE15A5}"/>
              </a:ext>
            </a:extLst>
          </p:cNvPr>
          <p:cNvSpPr/>
          <p:nvPr/>
        </p:nvSpPr>
        <p:spPr>
          <a:xfrm>
            <a:off x="7630390" y="1949037"/>
            <a:ext cx="1216046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Gân lá</a:t>
            </a:r>
          </a:p>
        </p:txBody>
      </p:sp>
      <p:sp>
        <p:nvSpPr>
          <p:cNvPr id="15" name="Google Shape;190;p32">
            <a:extLst>
              <a:ext uri="{FF2B5EF4-FFF2-40B4-BE49-F238E27FC236}">
                <a16:creationId xmlns:a16="http://schemas.microsoft.com/office/drawing/2014/main" id="{B9BD5627-4B1D-4BF4-B461-09C8DA848340}"/>
              </a:ext>
            </a:extLst>
          </p:cNvPr>
          <p:cNvSpPr txBox="1">
            <a:spLocks/>
          </p:cNvSpPr>
          <p:nvPr/>
        </p:nvSpPr>
        <p:spPr>
          <a:xfrm>
            <a:off x="2677425" y="257291"/>
            <a:ext cx="513579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800" dirty="0" err="1">
                <a:latin typeface="+mj-lt"/>
              </a:rPr>
              <a:t>Cấu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endParaRPr lang="en-US" sz="2800" dirty="0">
              <a:latin typeface="+mj-lt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E4481410-B437-40FD-93B2-876B1651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921" y="937374"/>
            <a:ext cx="2033939" cy="47672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Mép phiến lá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6">
            <a:extLst>
              <a:ext uri="{FF2B5EF4-FFF2-40B4-BE49-F238E27FC236}">
                <a16:creationId xmlns:a16="http://schemas.microsoft.com/office/drawing/2014/main" id="{96EDF4BD-C14B-4639-8A43-842BE195A366}"/>
              </a:ext>
            </a:extLst>
          </p:cNvPr>
          <p:cNvCxnSpPr>
            <a:cxnSpLocks noChangeShapeType="1"/>
            <a:endCxn id="19" idx="1"/>
          </p:cNvCxnSpPr>
          <p:nvPr/>
        </p:nvCxnSpPr>
        <p:spPr bwMode="auto">
          <a:xfrm flipV="1">
            <a:off x="5600700" y="1175737"/>
            <a:ext cx="955221" cy="236683"/>
          </a:xfrm>
          <a:prstGeom prst="straightConnector1">
            <a:avLst/>
          </a:prstGeom>
          <a:noFill/>
          <a:ln w="3810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0;p32">
            <a:extLst>
              <a:ext uri="{FF2B5EF4-FFF2-40B4-BE49-F238E27FC236}">
                <a16:creationId xmlns:a16="http://schemas.microsoft.com/office/drawing/2014/main" id="{B9BD5627-4B1D-4BF4-B461-09C8DA848340}"/>
              </a:ext>
            </a:extLst>
          </p:cNvPr>
          <p:cNvSpPr txBox="1">
            <a:spLocks/>
          </p:cNvSpPr>
          <p:nvPr/>
        </p:nvSpPr>
        <p:spPr>
          <a:xfrm>
            <a:off x="2677425" y="257291"/>
            <a:ext cx="513579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800" dirty="0" err="1">
                <a:latin typeface="+mj-lt"/>
              </a:rPr>
              <a:t>Cấu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EED49-E090-47C1-8FAF-624107D9E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33" y="442801"/>
            <a:ext cx="5284912" cy="3246557"/>
          </a:xfrm>
          <a:prstGeom prst="rect">
            <a:avLst/>
          </a:prstGeom>
        </p:spPr>
      </p:pic>
      <p:sp>
        <p:nvSpPr>
          <p:cNvPr id="16" name="TextBox 32">
            <a:extLst>
              <a:ext uri="{FF2B5EF4-FFF2-40B4-BE49-F238E27FC236}">
                <a16:creationId xmlns:a16="http://schemas.microsoft.com/office/drawing/2014/main" id="{E9362920-B476-40F5-B144-F6D4F5B7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616114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E3CE117E-6CBC-4C0C-BAB7-2D04E5351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4031463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mép phiến lá?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30B2EF3D-3562-4A46-8C97-E531001C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4493426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lá cây có răng cưa ở ngoài mép phiến lá.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5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lá 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7" y="303498"/>
            <a:ext cx="2520311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Kết quả hình ảnh cho lá xoà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82" y="1572640"/>
            <a:ext cx="253828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lá m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5" y="2426416"/>
            <a:ext cx="2449134" cy="174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81946" y="2146599"/>
            <a:ext cx="1350150" cy="540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ổi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80414" y="4403720"/>
            <a:ext cx="1754814" cy="540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mít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75553" y="3472992"/>
            <a:ext cx="1998222" cy="540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Xoài</a:t>
            </a:r>
          </a:p>
        </p:txBody>
      </p:sp>
    </p:spTree>
    <p:extLst>
      <p:ext uri="{BB962C8B-B14F-4D97-AF65-F5344CB8AC3E}">
        <p14:creationId xmlns:p14="http://schemas.microsoft.com/office/powerpoint/2010/main" val="1708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535" y="3486792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664" y="2353618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43" y="1349375"/>
            <a:ext cx="1123125" cy="11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Mục tiêu</a:t>
            </a:r>
            <a:endParaRPr sz="3200" dirty="0">
              <a:latin typeface="+mj-lt"/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ubTitle" idx="1"/>
          </p:nvPr>
        </p:nvSpPr>
        <p:spPr>
          <a:xfrm>
            <a:off x="1948794" y="1587386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 tả được sự đa dạng về màu sắc, hình dạng và độ lớn của lá cây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title" idx="3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subTitle" idx="4"/>
          </p:nvPr>
        </p:nvSpPr>
        <p:spPr>
          <a:xfrm>
            <a:off x="4110252" y="2822450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Nêu được đặc điểm  chung về cấu tạo ngoài của lá cây</a:t>
            </a:r>
            <a:endParaRPr dirty="0"/>
          </a:p>
        </p:txBody>
      </p:sp>
      <p:sp>
        <p:nvSpPr>
          <p:cNvPr id="178" name="Google Shape;178;p31"/>
          <p:cNvSpPr txBox="1">
            <a:spLocks noGrp="1"/>
          </p:cNvSpPr>
          <p:nvPr>
            <p:ph type="title" idx="6"/>
          </p:nvPr>
        </p:nvSpPr>
        <p:spPr>
          <a:xfrm>
            <a:off x="3062577" y="2435118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7"/>
          </p:nvPr>
        </p:nvSpPr>
        <p:spPr>
          <a:xfrm>
            <a:off x="6070348" y="3931563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Phân loại được một số loại lá cây</a:t>
            </a:r>
            <a:endParaRPr dirty="0"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9"/>
          </p:nvPr>
        </p:nvSpPr>
        <p:spPr>
          <a:xfrm>
            <a:off x="5022673" y="3539717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7770150" y="2622501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Bài Thuốc Trị Gai Cột Sống bằng Cây Xương Rồng Hiệu Quả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19" y="334341"/>
            <a:ext cx="3252613" cy="21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90490" y="1107491"/>
            <a:ext cx="2858475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LÁ XƯƠNG RỒNG</a:t>
            </a:r>
          </a:p>
        </p:txBody>
      </p:sp>
      <p:pic>
        <p:nvPicPr>
          <p:cNvPr id="9" name="Picture 2" descr="Cây xương rồng, công dụng xương rồng, địa chỉ bán cây xương rông">
            <a:extLst>
              <a:ext uri="{FF2B5EF4-FFF2-40B4-BE49-F238E27FC236}">
                <a16:creationId xmlns:a16="http://schemas.microsoft.com/office/drawing/2014/main" id="{68794FD3-D64B-4613-8027-AB8DBA0B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6" y="2490966"/>
            <a:ext cx="3439583" cy="24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C6C108-6394-421A-BD83-49EFB7434D6F}"/>
              </a:ext>
            </a:extLst>
          </p:cNvPr>
          <p:cNvSpPr txBox="1"/>
          <p:nvPr/>
        </p:nvSpPr>
        <p:spPr>
          <a:xfrm>
            <a:off x="4679983" y="2777834"/>
            <a:ext cx="4252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Xương rồng là một loài thực vật mọng nước, có nhiều dạng phát triển: thành cây lớn, thành bụi hoặc phủ sát mặt đất.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thường là các loài </a:t>
            </a:r>
            <a:r>
              <a:rPr lang="vi-VN" sz="1800" b="0" i="0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Cây mọng nước"/>
              </a:rPr>
              <a:t>cây mọng nước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1800" b="0" i="0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Thực vật hai lá mầm"/>
              </a:rPr>
              <a:t>hai lá mầm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và </a:t>
            </a:r>
            <a:r>
              <a:rPr lang="vi-VN" sz="1800" b="0" i="0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Thực vật có hoa"/>
              </a:rPr>
              <a:t>có hoa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rất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nhỏ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vi-VN" sz="1800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có thể được xem là những cái lá nhỏ nhất thế giới.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5567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Notched Right Arrow 16">
            <a:extLst>
              <a:ext uri="{FF2B5EF4-FFF2-40B4-BE49-F238E27FC236}">
                <a16:creationId xmlns:a16="http://schemas.microsoft.com/office/drawing/2014/main" id="{0DAF528B-1997-4AA7-9D97-A26A39F60797}"/>
              </a:ext>
            </a:extLst>
          </p:cNvPr>
          <p:cNvSpPr/>
          <p:nvPr/>
        </p:nvSpPr>
        <p:spPr>
          <a:xfrm rot="8440057">
            <a:off x="3295530" y="1120127"/>
            <a:ext cx="638360" cy="2691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Notched Right Arrow 21">
            <a:extLst>
              <a:ext uri="{FF2B5EF4-FFF2-40B4-BE49-F238E27FC236}">
                <a16:creationId xmlns:a16="http://schemas.microsoft.com/office/drawing/2014/main" id="{D09D676F-C9BA-4993-A301-3F27406F14EF}"/>
              </a:ext>
            </a:extLst>
          </p:cNvPr>
          <p:cNvSpPr/>
          <p:nvPr/>
        </p:nvSpPr>
        <p:spPr>
          <a:xfrm rot="2308779">
            <a:off x="5155495" y="1139560"/>
            <a:ext cx="698948" cy="32155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Rounded Rectangle 3">
            <a:extLst>
              <a:ext uri="{FF2B5EF4-FFF2-40B4-BE49-F238E27FC236}">
                <a16:creationId xmlns:a16="http://schemas.microsoft.com/office/drawing/2014/main" id="{D7761B0C-FB56-4FE4-8A32-9F34A98A4FB8}"/>
              </a:ext>
            </a:extLst>
          </p:cNvPr>
          <p:cNvSpPr/>
          <p:nvPr/>
        </p:nvSpPr>
        <p:spPr>
          <a:xfrm>
            <a:off x="2016847" y="1481070"/>
            <a:ext cx="1274678" cy="415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Đặc điểm</a:t>
            </a:r>
          </a:p>
        </p:txBody>
      </p:sp>
      <p:sp>
        <p:nvSpPr>
          <p:cNvPr id="38" name="Rounded Rectangle 13">
            <a:extLst>
              <a:ext uri="{FF2B5EF4-FFF2-40B4-BE49-F238E27FC236}">
                <a16:creationId xmlns:a16="http://schemas.microsoft.com/office/drawing/2014/main" id="{AD522D2B-8754-4119-A9EB-FF144A8D82E5}"/>
              </a:ext>
            </a:extLst>
          </p:cNvPr>
          <p:cNvSpPr/>
          <p:nvPr/>
        </p:nvSpPr>
        <p:spPr>
          <a:xfrm>
            <a:off x="5810529" y="1434456"/>
            <a:ext cx="1674186" cy="461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Cấu tạo ngoài</a:t>
            </a: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FEC63CEE-98C7-4E4B-A3AD-215323F17847}"/>
              </a:ext>
            </a:extLst>
          </p:cNvPr>
          <p:cNvSpPr/>
          <p:nvPr/>
        </p:nvSpPr>
        <p:spPr>
          <a:xfrm>
            <a:off x="630720" y="2523693"/>
            <a:ext cx="1173617" cy="3046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id="{A3690056-67F6-4AD0-A91E-7151417E7D21}"/>
              </a:ext>
            </a:extLst>
          </p:cNvPr>
          <p:cNvSpPr/>
          <p:nvPr/>
        </p:nvSpPr>
        <p:spPr>
          <a:xfrm>
            <a:off x="2157178" y="2633720"/>
            <a:ext cx="1296145" cy="304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</a:t>
            </a: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id="{22FDA66D-57D0-4499-8167-B21922D441E5}"/>
              </a:ext>
            </a:extLst>
          </p:cNvPr>
          <p:cNvSpPr/>
          <p:nvPr/>
        </p:nvSpPr>
        <p:spPr>
          <a:xfrm>
            <a:off x="3720528" y="2569642"/>
            <a:ext cx="1325098" cy="444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thước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17802C-A96C-4B75-8ECD-102EDCF0BCE9}"/>
              </a:ext>
            </a:extLst>
          </p:cNvPr>
          <p:cNvCxnSpPr>
            <a:stCxn id="37" idx="2"/>
            <a:endCxn id="39" idx="0"/>
          </p:cNvCxnSpPr>
          <p:nvPr/>
        </p:nvCxnSpPr>
        <p:spPr>
          <a:xfrm flipH="1">
            <a:off x="1217529" y="1896330"/>
            <a:ext cx="1436657" cy="627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F682E3-8E4B-4AE1-80BA-13E4EEC69C95}"/>
              </a:ext>
            </a:extLst>
          </p:cNvPr>
          <p:cNvCxnSpPr>
            <a:stCxn id="37" idx="2"/>
            <a:endCxn id="40" idx="0"/>
          </p:cNvCxnSpPr>
          <p:nvPr/>
        </p:nvCxnSpPr>
        <p:spPr>
          <a:xfrm>
            <a:off x="2654186" y="1896330"/>
            <a:ext cx="151065" cy="737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1D0401-DBB9-46EB-8E7E-DD990F8286CD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>
            <a:off x="2654186" y="1896330"/>
            <a:ext cx="1728891" cy="673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id="{E1A1DC93-5A86-4B7D-AF67-89ED76F717C7}"/>
              </a:ext>
            </a:extLst>
          </p:cNvPr>
          <p:cNvSpPr/>
          <p:nvPr/>
        </p:nvSpPr>
        <p:spPr>
          <a:xfrm>
            <a:off x="537441" y="3418332"/>
            <a:ext cx="1173617" cy="112651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Xanh lá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Đỏ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Vàng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...</a:t>
            </a:r>
          </a:p>
        </p:txBody>
      </p:sp>
      <p:sp>
        <p:nvSpPr>
          <p:cNvPr id="46" name="Rounded Rectangle 59">
            <a:extLst>
              <a:ext uri="{FF2B5EF4-FFF2-40B4-BE49-F238E27FC236}">
                <a16:creationId xmlns:a16="http://schemas.microsoft.com/office/drawing/2014/main" id="{C9161908-40B5-43E7-8921-B40905D458BC}"/>
              </a:ext>
            </a:extLst>
          </p:cNvPr>
          <p:cNvSpPr/>
          <p:nvPr/>
        </p:nvSpPr>
        <p:spPr>
          <a:xfrm>
            <a:off x="6300193" y="868044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60">
            <a:extLst>
              <a:ext uri="{FF2B5EF4-FFF2-40B4-BE49-F238E27FC236}">
                <a16:creationId xmlns:a16="http://schemas.microsoft.com/office/drawing/2014/main" id="{150DED13-B8F3-47FF-9122-7AC17D5E46FF}"/>
              </a:ext>
            </a:extLst>
          </p:cNvPr>
          <p:cNvSpPr/>
          <p:nvPr/>
        </p:nvSpPr>
        <p:spPr>
          <a:xfrm>
            <a:off x="6213707" y="1102021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ounded Rectangle 76">
            <a:extLst>
              <a:ext uri="{FF2B5EF4-FFF2-40B4-BE49-F238E27FC236}">
                <a16:creationId xmlns:a16="http://schemas.microsoft.com/office/drawing/2014/main" id="{6C499408-F2F3-432D-A2B1-F52B13B5DEF1}"/>
              </a:ext>
            </a:extLst>
          </p:cNvPr>
          <p:cNvSpPr/>
          <p:nvPr/>
        </p:nvSpPr>
        <p:spPr>
          <a:xfrm>
            <a:off x="1928444" y="3257346"/>
            <a:ext cx="1731107" cy="17982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tròn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bầu dục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lá kim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dải dài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phức tạp...</a:t>
            </a:r>
          </a:p>
        </p:txBody>
      </p:sp>
      <p:sp>
        <p:nvSpPr>
          <p:cNvPr id="49" name="Rounded Rectangle 80">
            <a:extLst>
              <a:ext uri="{FF2B5EF4-FFF2-40B4-BE49-F238E27FC236}">
                <a16:creationId xmlns:a16="http://schemas.microsoft.com/office/drawing/2014/main" id="{200D61E3-41EC-4706-937C-AA5850EF386F}"/>
              </a:ext>
            </a:extLst>
          </p:cNvPr>
          <p:cNvSpPr/>
          <p:nvPr/>
        </p:nvSpPr>
        <p:spPr>
          <a:xfrm>
            <a:off x="2783523" y="3857303"/>
            <a:ext cx="1543582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id="{687D9F92-3A31-4587-854C-A9F32056DE10}"/>
              </a:ext>
            </a:extLst>
          </p:cNvPr>
          <p:cNvSpPr/>
          <p:nvPr/>
        </p:nvSpPr>
        <p:spPr>
          <a:xfrm>
            <a:off x="2808429" y="4088985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89">
            <a:extLst>
              <a:ext uri="{FF2B5EF4-FFF2-40B4-BE49-F238E27FC236}">
                <a16:creationId xmlns:a16="http://schemas.microsoft.com/office/drawing/2014/main" id="{3BC53A91-64D1-47D2-B50E-821B71434CD5}"/>
              </a:ext>
            </a:extLst>
          </p:cNvPr>
          <p:cNvSpPr/>
          <p:nvPr/>
        </p:nvSpPr>
        <p:spPr>
          <a:xfrm>
            <a:off x="2755829" y="4393680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90">
            <a:extLst>
              <a:ext uri="{FF2B5EF4-FFF2-40B4-BE49-F238E27FC236}">
                <a16:creationId xmlns:a16="http://schemas.microsoft.com/office/drawing/2014/main" id="{1E9E3480-5533-4609-BDE5-DD6401A42879}"/>
              </a:ext>
            </a:extLst>
          </p:cNvPr>
          <p:cNvSpPr/>
          <p:nvPr/>
        </p:nvSpPr>
        <p:spPr>
          <a:xfrm>
            <a:off x="2693061" y="4677984"/>
            <a:ext cx="1762073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ounded Rectangle 102">
            <a:extLst>
              <a:ext uri="{FF2B5EF4-FFF2-40B4-BE49-F238E27FC236}">
                <a16:creationId xmlns:a16="http://schemas.microsoft.com/office/drawing/2014/main" id="{BF4593A4-EA17-4769-B2B4-2D4871533634}"/>
              </a:ext>
            </a:extLst>
          </p:cNvPr>
          <p:cNvSpPr/>
          <p:nvPr/>
        </p:nvSpPr>
        <p:spPr>
          <a:xfrm>
            <a:off x="3996276" y="3433118"/>
            <a:ext cx="1408481" cy="88759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To, nhỏ khác nhau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3A577C-A2E5-46C4-A1C7-2B2A742031AB}"/>
              </a:ext>
            </a:extLst>
          </p:cNvPr>
          <p:cNvSpPr txBox="1"/>
          <p:nvPr/>
        </p:nvSpPr>
        <p:spPr>
          <a:xfrm>
            <a:off x="3226470" y="324416"/>
            <a:ext cx="258405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LÁ CÂY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ED4966-5CD1-460B-BCAF-BC5B1158DB5E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1124250" y="2841667"/>
            <a:ext cx="32253" cy="5766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EB3BFC-2B0A-4194-ABBF-5E12A08C360F}"/>
              </a:ext>
            </a:extLst>
          </p:cNvPr>
          <p:cNvCxnSpPr>
            <a:stCxn id="40" idx="2"/>
            <a:endCxn id="48" idx="0"/>
          </p:cNvCxnSpPr>
          <p:nvPr/>
        </p:nvCxnSpPr>
        <p:spPr>
          <a:xfrm flipH="1">
            <a:off x="2793998" y="2938260"/>
            <a:ext cx="11253" cy="319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B2C7FDB-2A5C-4121-9CAA-5C3D364781F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4557362" y="3004502"/>
            <a:ext cx="143155" cy="4286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3" name="Google Shape;1000;p62">
            <a:extLst>
              <a:ext uri="{FF2B5EF4-FFF2-40B4-BE49-F238E27FC236}">
                <a16:creationId xmlns:a16="http://schemas.microsoft.com/office/drawing/2014/main" id="{F5EAA60A-81F2-4A2F-A955-C35F4D2BEA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401170">
            <a:off x="7556869" y="-159766"/>
            <a:ext cx="1086623" cy="221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3AB2FC52-3D2D-4DE5-B516-8882AEC8EF44}"/>
              </a:ext>
            </a:extLst>
          </p:cNvPr>
          <p:cNvSpPr/>
          <p:nvPr/>
        </p:nvSpPr>
        <p:spPr>
          <a:xfrm>
            <a:off x="6297678" y="2621306"/>
            <a:ext cx="2426357" cy="2056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Cuốn lá</a:t>
            </a:r>
          </a:p>
          <a:p>
            <a:pPr algn="ctr"/>
            <a:r>
              <a:rPr lang="vi-VN" sz="2400" b="1" dirty="0">
                <a:latin typeface="+mj-lt"/>
              </a:rPr>
              <a:t>Phiến lá</a:t>
            </a:r>
          </a:p>
          <a:p>
            <a:pPr algn="ctr"/>
            <a:r>
              <a:rPr lang="vi-VN" sz="2400" b="1" dirty="0">
                <a:latin typeface="+mj-lt"/>
              </a:rPr>
              <a:t>Gân lá</a:t>
            </a:r>
            <a:endParaRPr lang="en-US" sz="2400" b="1" dirty="0">
              <a:latin typeface="+mj-lt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4B4462-2639-4E4A-9D00-F83325C68E1A}"/>
              </a:ext>
            </a:extLst>
          </p:cNvPr>
          <p:cNvCxnSpPr>
            <a:cxnSpLocks/>
            <a:stCxn id="38" idx="2"/>
            <a:endCxn id="28" idx="0"/>
          </p:cNvCxnSpPr>
          <p:nvPr/>
        </p:nvCxnSpPr>
        <p:spPr>
          <a:xfrm>
            <a:off x="6647622" y="1896330"/>
            <a:ext cx="863235" cy="7249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9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687725" y="32526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31" y="897965"/>
            <a:ext cx="7629297" cy="284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811" y="152662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-855863" y="2738439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Vận dụng</a:t>
            </a:r>
            <a:endParaRPr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945950" y="1589013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ung hay sai - Đúng hay sai 1.0.3 Download Android APK | Aptoide">
            <a:extLst>
              <a:ext uri="{FF2B5EF4-FFF2-40B4-BE49-F238E27FC236}">
                <a16:creationId xmlns:a16="http://schemas.microsoft.com/office/drawing/2014/main" id="{A34B8CEF-5B9F-4E0A-980A-250D7AE3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35" y="604467"/>
            <a:ext cx="5403371" cy="41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57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12" y="1"/>
            <a:ext cx="6840860" cy="52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142" y="1923678"/>
            <a:ext cx="6172200" cy="9721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thường có màu xanh lục, một số ít có màu đỏ hoặc màu vàng.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49742" y="3057805"/>
            <a:ext cx="2052228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50042" y="3057805"/>
            <a:ext cx="2160240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SAI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55260" y="4841364"/>
            <a:ext cx="228600" cy="2286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640" y="4890407"/>
            <a:ext cx="2286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87337"/>
            <a:ext cx="1483612" cy="120292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923929" y="4043577"/>
            <a:ext cx="1350149" cy="1278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84660" y="4178709"/>
            <a:ext cx="1028685" cy="1008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15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5" grpId="0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869"/>
            <a:ext cx="6840860" cy="52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34" y="1923678"/>
            <a:ext cx="6534726" cy="8100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có hình dạng và độ lớn khác nhau.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49742" y="3057805"/>
            <a:ext cx="2052228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50042" y="3057805"/>
            <a:ext cx="2160240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SAI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4348" y="4935438"/>
            <a:ext cx="228600" cy="2286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640" y="5001899"/>
            <a:ext cx="2286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8" y="4082468"/>
            <a:ext cx="1483612" cy="12029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23929" y="4043577"/>
            <a:ext cx="1350149" cy="1278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84660" y="4178709"/>
            <a:ext cx="1028685" cy="1008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182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869"/>
            <a:ext cx="6840860" cy="52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670" y="1977684"/>
            <a:ext cx="5832648" cy="8100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dirty="0">
                <a:latin typeface="+mj-lt"/>
              </a:rPr>
              <a:t>Mỗi lá chỉ có phiến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49742" y="3057805"/>
            <a:ext cx="2052228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50042" y="3057805"/>
            <a:ext cx="2160240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SAI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4348" y="4935438"/>
            <a:ext cx="228600" cy="2286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640" y="5001899"/>
            <a:ext cx="2286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82468"/>
            <a:ext cx="1483612" cy="12029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23929" y="4043577"/>
            <a:ext cx="1350149" cy="1278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84660" y="4178709"/>
            <a:ext cx="1028685" cy="1008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16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869"/>
            <a:ext cx="6840860" cy="52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923678"/>
            <a:ext cx="6487008" cy="91810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/>
              <a:t>Mỗi lá chỉ có cuống lá và phiến lá, trên phiến lá có gân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49742" y="3057805"/>
            <a:ext cx="2052228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50042" y="3057805"/>
            <a:ext cx="2160240" cy="9534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SAI</a:t>
            </a:r>
            <a:endParaRPr lang="vi-VN" sz="300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4348" y="4935438"/>
            <a:ext cx="228600" cy="2286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640" y="5001899"/>
            <a:ext cx="2286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82468"/>
            <a:ext cx="1483612" cy="12029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23929" y="4043577"/>
            <a:ext cx="1350149" cy="1278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84660" y="4178709"/>
            <a:ext cx="1028685" cy="1008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2700" kern="12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5940" y="4140604"/>
            <a:ext cx="346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6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52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g-nen-powerpoint-de-thuong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2622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5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Định</a:t>
            </a:r>
            <a:r>
              <a:rPr lang="en-US" sz="405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5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hướng</a:t>
            </a:r>
            <a:r>
              <a:rPr lang="en-US" sz="405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5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405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5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endParaRPr lang="vi-VN" sz="405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AutoShape 2" descr="Hình nền Thank You cực đẹp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utoShape 4" descr="Hình nền Thank You cực đẹp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2700" dirty="0">
                <a:latin typeface="+mj-lt"/>
              </a:rPr>
              <a:t>- Biết chăm sóc và bảo vệ cây xanh xung quanh nơi mình sinh sống.</a:t>
            </a:r>
          </a:p>
          <a:p>
            <a:pPr marL="0" indent="0">
              <a:buNone/>
            </a:pPr>
            <a:r>
              <a:rPr lang="vi-VN" sz="2700" dirty="0">
                <a:latin typeface="+mj-lt"/>
              </a:rPr>
              <a:t>- Không hái lá bẻ cành.</a:t>
            </a:r>
          </a:p>
          <a:p>
            <a:pPr marL="0" indent="0">
              <a:buNone/>
            </a:pPr>
            <a:r>
              <a:rPr lang="vi-VN" sz="2700" dirty="0">
                <a:latin typeface="+mj-lt"/>
              </a:rPr>
              <a:t>- Chuẩn bị bài: </a:t>
            </a:r>
            <a:r>
              <a:rPr lang="vi-VN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Khả năng kì diệu của lá cây.</a:t>
            </a:r>
          </a:p>
        </p:txBody>
      </p:sp>
    </p:spTree>
    <p:extLst>
      <p:ext uri="{BB962C8B-B14F-4D97-AF65-F5344CB8AC3E}">
        <p14:creationId xmlns:p14="http://schemas.microsoft.com/office/powerpoint/2010/main" val="1292459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3351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0" y="2392509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Chúc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các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con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chăm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chỉ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học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tập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và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giữ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gìn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sức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khỏe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thật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tốt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317078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000"/>
              </a:lnSpc>
              <a:buClrTx/>
            </a:pPr>
            <a:r>
              <a:rPr lang="en-US" sz="8800" b="1" kern="1200" dirty="0" err="1">
                <a:solidFill>
                  <a:srgbClr val="C0504D"/>
                </a:solidFill>
                <a:latin typeface="iCiel Soup of Justice" pitchFamily="2" charset="0"/>
                <a:ea typeface="+mn-ea"/>
                <a:cs typeface="+mn-cs"/>
              </a:rPr>
              <a:t>Đố</a:t>
            </a:r>
            <a:r>
              <a:rPr lang="en-US" sz="8800" b="1" kern="1200" dirty="0">
                <a:solidFill>
                  <a:srgbClr val="C0504D"/>
                </a:solidFill>
                <a:latin typeface="iCiel Soup of Justice" pitchFamily="2" charset="0"/>
                <a:ea typeface="+mn-ea"/>
                <a:cs typeface="+mn-cs"/>
              </a:rPr>
              <a:t> </a:t>
            </a:r>
            <a:r>
              <a:rPr lang="en-US" sz="8800" b="1" kern="1200" dirty="0" err="1">
                <a:solidFill>
                  <a:srgbClr val="C0504D"/>
                </a:solidFill>
                <a:latin typeface="iCiel Soup of Justice" pitchFamily="2" charset="0"/>
                <a:ea typeface="+mn-ea"/>
                <a:cs typeface="+mn-cs"/>
              </a:rPr>
              <a:t>Vui</a:t>
            </a:r>
            <a:r>
              <a:rPr lang="en-US" sz="8800" b="1" kern="1200" dirty="0">
                <a:solidFill>
                  <a:srgbClr val="C0504D"/>
                </a:solidFill>
                <a:latin typeface="iCiel Soup of Justice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1">
            <a:hlinkClick r:id="rId18" action="ppaction://hlinksldjump"/>
          </p:cNvPr>
          <p:cNvSpPr txBox="1"/>
          <p:nvPr/>
        </p:nvSpPr>
        <p:spPr>
          <a:xfrm rot="-445389">
            <a:off x="1726411" y="4133813"/>
            <a:ext cx="1275590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53"/>
              </a:lnSpc>
              <a:buClrTx/>
            </a:pPr>
            <a:r>
              <a:rPr lang="en-US" sz="2253" kern="1200" dirty="0">
                <a:latin typeface="UTM Zebrawood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800" y="947626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32099E-6 L -3.33333E-6 -0.07223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lang="en-US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thoa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</a:t>
            </a:r>
            <a:endParaRPr lang="vi-VN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lá gì?)</a:t>
            </a:r>
            <a:endParaRPr lang="en-US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36258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264"/>
              </a:lnSpc>
              <a:spcBef>
                <a:spcPct val="0"/>
              </a:spcBef>
              <a:buClrTx/>
            </a:pP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en-US" sz="4400" kern="1200" dirty="0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trầu</a:t>
            </a:r>
            <a:endParaRPr lang="en-US" sz="4400" kern="1200" dirty="0">
              <a:solidFill>
                <a:srgbClr val="FFFFFF"/>
              </a:solidFill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115"/>
              </a:lnSpc>
              <a:spcBef>
                <a:spcPct val="0"/>
              </a:spcBef>
              <a:buClrTx/>
            </a:pPr>
            <a:r>
              <a:rPr lang="en-US" sz="2200" b="1" kern="1200" dirty="0">
                <a:solidFill>
                  <a:srgbClr val="FFFFFF"/>
                </a:solidFill>
                <a:latin typeface="UTM Conestoga" panose="02040603050506020204" pitchFamily="18" charset="0"/>
                <a:ea typeface="+mn-ea"/>
                <a:cs typeface="+mn-cs"/>
              </a:rPr>
              <a:t>CÂU HỎI 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0"/>
                </a:lnSpc>
                <a:buClrTx/>
              </a:pPr>
              <a:r>
                <a:rPr lang="en-US" sz="1300" kern="1200" dirty="0">
                  <a:latin typeface="UTM Conestoga" panose="02040603050506020204" pitchFamily="18" charset="0"/>
                  <a:ea typeface="+mn-ea"/>
                  <a:cs typeface="+mn-cs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457200">
              <a:buClrTx/>
              <a:defRPr/>
            </a:pPr>
            <a:r>
              <a:rPr lang="en-US" sz="25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Primary Penmanship" panose="020B0604020202020204" charset="0"/>
                <a:ea typeface="Tahoma" pitchFamily="34" charset="0"/>
                <a:cs typeface="Arial" pitchFamily="34" charset="0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C8B55614-B714-4AED-8829-A8B5DDF3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19" y="3679153"/>
            <a:ext cx="2209197" cy="138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gì mà nhọn như kim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 hiện trong dịp giáng sinh Noel?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(là lá gì?)</a:t>
            </a:r>
            <a:endParaRPr lang="en-US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686919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264"/>
              </a:lnSpc>
              <a:spcBef>
                <a:spcPct val="0"/>
              </a:spcBef>
              <a:buClrTx/>
            </a:pP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en-US" sz="4400" kern="1200" dirty="0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thông</a:t>
            </a:r>
            <a:endParaRPr lang="en-US" sz="4400" kern="1200" dirty="0">
              <a:solidFill>
                <a:srgbClr val="FFFFFF"/>
              </a:solidFill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115"/>
              </a:lnSpc>
              <a:spcBef>
                <a:spcPct val="0"/>
              </a:spcBef>
              <a:buClrTx/>
            </a:pPr>
            <a:r>
              <a:rPr lang="en-US" sz="2200" b="1" kern="1200" dirty="0">
                <a:solidFill>
                  <a:srgbClr val="FFFFFF"/>
                </a:solidFill>
                <a:latin typeface="UTM Conestoga" panose="02040603050506020204" pitchFamily="18" charset="0"/>
                <a:ea typeface="+mn-ea"/>
                <a:cs typeface="+mn-cs"/>
              </a:rPr>
              <a:t>CÂU HỎI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0"/>
                </a:lnSpc>
                <a:buClrTx/>
              </a:pPr>
              <a:r>
                <a:rPr lang="en-US" sz="1300" kern="1200" dirty="0">
                  <a:latin typeface="UTM Conestoga" panose="02040603050506020204" pitchFamily="18" charset="0"/>
                  <a:ea typeface="+mn-ea"/>
                  <a:cs typeface="+mn-cs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457200">
              <a:buClrTx/>
              <a:defRPr/>
            </a:pPr>
            <a:r>
              <a:rPr lang="en-US" sz="25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Primary Penmanship" panose="020B0604020202020204" charset="0"/>
                <a:ea typeface="Tahoma" pitchFamily="34" charset="0"/>
                <a:cs typeface="Arial" pitchFamily="34" charset="0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Cây thông chữa nhiều bệnh">
            <a:extLst>
              <a:ext uri="{FF2B5EF4-FFF2-40B4-BE49-F238E27FC236}">
                <a16:creationId xmlns:a16="http://schemas.microsoft.com/office/drawing/2014/main" id="{F8B2D4A1-A9A6-469E-8AE4-A5A7098D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78" y="3587901"/>
            <a:ext cx="2216699" cy="15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7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lang="en-US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2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34117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264"/>
              </a:lnSpc>
              <a:spcBef>
                <a:spcPct val="0"/>
              </a:spcBef>
              <a:buClrTx/>
            </a:pP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en-US" sz="4400" kern="1200" dirty="0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sen</a:t>
            </a:r>
            <a:endParaRPr lang="en-US" sz="4400" kern="1200" dirty="0">
              <a:solidFill>
                <a:srgbClr val="FFFFFF"/>
              </a:solidFill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115"/>
              </a:lnSpc>
              <a:spcBef>
                <a:spcPct val="0"/>
              </a:spcBef>
              <a:buClrTx/>
            </a:pPr>
            <a:r>
              <a:rPr lang="en-US" sz="2200" b="1" kern="1200" dirty="0">
                <a:solidFill>
                  <a:srgbClr val="FFFFFF"/>
                </a:solidFill>
                <a:latin typeface="UTM Conestoga" panose="02040603050506020204" pitchFamily="18" charset="0"/>
                <a:ea typeface="+mn-ea"/>
                <a:cs typeface="+mn-cs"/>
              </a:rPr>
              <a:t>CÂU HỎI 3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0"/>
                </a:lnSpc>
                <a:buClrTx/>
              </a:pPr>
              <a:r>
                <a:rPr lang="en-US" sz="1300" kern="1200" dirty="0">
                  <a:latin typeface="UTM Conestoga" panose="02040603050506020204" pitchFamily="18" charset="0"/>
                  <a:ea typeface="+mn-ea"/>
                  <a:cs typeface="+mn-cs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33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457200">
              <a:buClrTx/>
              <a:defRPr/>
            </a:pPr>
            <a:r>
              <a:rPr lang="en-US" sz="25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Primary Penmanship" panose="020B0604020202020204" charset="0"/>
                <a:ea typeface="Tahoma" pitchFamily="34" charset="0"/>
                <a:cs typeface="Arial" pitchFamily="34" charset="0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Kết quả hình ảnh cho CÁC LOẠI LÁ CÂY">
            <a:extLst>
              <a:ext uri="{FF2B5EF4-FFF2-40B4-BE49-F238E27FC236}">
                <a16:creationId xmlns:a16="http://schemas.microsoft.com/office/drawing/2014/main" id="{E70DE5EC-1840-4D3B-A0AD-869B0178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04" y="3583088"/>
            <a:ext cx="2218267" cy="15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5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525096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000"/>
              </a:lnSpc>
              <a:buClrTx/>
            </a:pPr>
            <a:r>
              <a:rPr lang="en-US" sz="8800" b="1" kern="1200" dirty="0">
                <a:solidFill>
                  <a:srgbClr val="C0504D"/>
                </a:solidFill>
                <a:latin typeface="iCiel Soup of Justice" pitchFamily="2" charset="0"/>
                <a:ea typeface="+mn-ea"/>
                <a:cs typeface="+mn-cs"/>
              </a:rPr>
              <a:t>CHÚC MỪNG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680" y="1292088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2.22222E-6 L 3.88889E-6 -0.07222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Khám phá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6162"/>
      </p:ext>
    </p:extLst>
  </p:cSld>
  <p:clrMapOvr>
    <a:masterClrMapping/>
  </p:clrMapOvr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751</Words>
  <Application>Microsoft Office PowerPoint</Application>
  <PresentationFormat>On-screen Show (16:9)</PresentationFormat>
  <Paragraphs>204</Paragraphs>
  <Slides>29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iCiel Soup of Justice</vt:lpstr>
      <vt:lpstr>Architects Daughter</vt:lpstr>
      <vt:lpstr>Manrope ExtraBold</vt:lpstr>
      <vt:lpstr>Calibri</vt:lpstr>
      <vt:lpstr>UTM Zebrawood</vt:lpstr>
      <vt:lpstr>Francois One</vt:lpstr>
      <vt:lpstr>UTM Conestoga</vt:lpstr>
      <vt:lpstr>Handlee</vt:lpstr>
      <vt:lpstr>Manrope</vt:lpstr>
      <vt:lpstr>Pacifico</vt:lpstr>
      <vt:lpstr>Montserrat</vt:lpstr>
      <vt:lpstr>Anaheim</vt:lpstr>
      <vt:lpstr>Barlow</vt:lpstr>
      <vt:lpstr>Times New Roman</vt:lpstr>
      <vt:lpstr>Calibri Light</vt:lpstr>
      <vt:lpstr>KG Primary Penmanship</vt:lpstr>
      <vt:lpstr>Arial</vt:lpstr>
      <vt:lpstr>Environment Watercolor Marketing Plan by Slidesgo</vt:lpstr>
      <vt:lpstr>Office Theme</vt:lpstr>
      <vt:lpstr>1_Office Theme</vt:lpstr>
      <vt:lpstr>2_Office Theme</vt:lpstr>
      <vt:lpstr>PowerPoint Presentation</vt:lpstr>
      <vt:lpstr>Mục tiêu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Sự đa dạng  của lá cây</vt:lpstr>
      <vt:lpstr>Lá cây thường có màu xanh lục, một số ít có màu đỏ hoặc vàng.</vt:lpstr>
      <vt:lpstr>PowerPoint Presentation</vt:lpstr>
      <vt:lpstr>PowerPoint Presentation</vt:lpstr>
      <vt:lpstr>Quan sát và phân loại lá cây theo hình dạng và điền vào bảng sau: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Vận dụng</vt:lpstr>
      <vt:lpstr>Lá cây thường có màu xanh lục, một số ít có màu đỏ hoặc màu vàng.</vt:lpstr>
      <vt:lpstr>Lá cây có hình dạng và độ lớn khác nhau.</vt:lpstr>
      <vt:lpstr>Mỗi lá chỉ có phiến lá.</vt:lpstr>
      <vt:lpstr>Mỗi lá chỉ có cuống lá và phiến lá, trên phiến lá có gân lá.</vt:lpstr>
      <vt:lpstr>Định hướng học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OS</cp:lastModifiedBy>
  <cp:revision>18</cp:revision>
  <dcterms:modified xsi:type="dcterms:W3CDTF">2022-02-17T09:52:39Z</dcterms:modified>
</cp:coreProperties>
</file>